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8" r:id="rId3"/>
    <p:sldId id="339" r:id="rId4"/>
    <p:sldId id="360" r:id="rId5"/>
    <p:sldId id="340" r:id="rId6"/>
    <p:sldId id="341" r:id="rId7"/>
    <p:sldId id="342" r:id="rId8"/>
    <p:sldId id="343" r:id="rId9"/>
    <p:sldId id="344" r:id="rId10"/>
    <p:sldId id="346" r:id="rId11"/>
    <p:sldId id="348" r:id="rId12"/>
    <p:sldId id="345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62" r:id="rId21"/>
    <p:sldId id="373" r:id="rId22"/>
    <p:sldId id="302" r:id="rId23"/>
    <p:sldId id="361" r:id="rId24"/>
    <p:sldId id="347" r:id="rId25"/>
    <p:sldId id="363" r:id="rId26"/>
    <p:sldId id="364" r:id="rId27"/>
    <p:sldId id="369" r:id="rId28"/>
    <p:sldId id="365" r:id="rId29"/>
    <p:sldId id="366" r:id="rId30"/>
    <p:sldId id="367" r:id="rId31"/>
    <p:sldId id="368" r:id="rId32"/>
    <p:sldId id="370" r:id="rId33"/>
    <p:sldId id="310" r:id="rId34"/>
    <p:sldId id="311" r:id="rId35"/>
    <p:sldId id="312" r:id="rId36"/>
    <p:sldId id="313" r:id="rId37"/>
    <p:sldId id="314" r:id="rId38"/>
    <p:sldId id="315" r:id="rId39"/>
    <p:sldId id="316" r:id="rId40"/>
    <p:sldId id="371" r:id="rId41"/>
    <p:sldId id="372" r:id="rId42"/>
    <p:sldId id="320" r:id="rId43"/>
    <p:sldId id="321" r:id="rId44"/>
    <p:sldId id="323" r:id="rId45"/>
    <p:sldId id="324" r:id="rId46"/>
    <p:sldId id="325" r:id="rId47"/>
    <p:sldId id="326" r:id="rId48"/>
    <p:sldId id="327" r:id="rId49"/>
    <p:sldId id="328" r:id="rId50"/>
    <p:sldId id="329" r:id="rId51"/>
    <p:sldId id="331" r:id="rId52"/>
    <p:sldId id="332" r:id="rId53"/>
    <p:sldId id="334" r:id="rId54"/>
    <p:sldId id="335" r:id="rId55"/>
    <p:sldId id="336" r:id="rId56"/>
    <p:sldId id="374" r:id="rId57"/>
    <p:sldId id="349" r:id="rId58"/>
    <p:sldId id="350" r:id="rId59"/>
    <p:sldId id="351" r:id="rId60"/>
    <p:sldId id="352" r:id="rId61"/>
    <p:sldId id="353" r:id="rId62"/>
    <p:sldId id="354" r:id="rId63"/>
    <p:sldId id="355" r:id="rId64"/>
    <p:sldId id="356" r:id="rId65"/>
    <p:sldId id="357" r:id="rId66"/>
    <p:sldId id="358" r:id="rId67"/>
    <p:sldId id="359" r:id="rId68"/>
    <p:sldId id="337" r:id="rId69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DDF6-877B-4BEA-9CB7-B4C013290006}" type="datetimeFigureOut">
              <a:rPr lang="bg-BG" smtClean="0"/>
              <a:t>14.2.2024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6CC49-8513-44F2-9F4F-3670082B7B9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5288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DDF6-877B-4BEA-9CB7-B4C013290006}" type="datetimeFigureOut">
              <a:rPr lang="bg-BG" smtClean="0"/>
              <a:t>14.2.2024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6CC49-8513-44F2-9F4F-3670082B7B9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70974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DDF6-877B-4BEA-9CB7-B4C013290006}" type="datetimeFigureOut">
              <a:rPr lang="bg-BG" smtClean="0"/>
              <a:t>14.2.2024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6CC49-8513-44F2-9F4F-3670082B7B9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37198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DDF6-877B-4BEA-9CB7-B4C013290006}" type="datetimeFigureOut">
              <a:rPr lang="bg-BG" smtClean="0"/>
              <a:t>14.2.2024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6CC49-8513-44F2-9F4F-3670082B7B9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11692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DDF6-877B-4BEA-9CB7-B4C013290006}" type="datetimeFigureOut">
              <a:rPr lang="bg-BG" smtClean="0"/>
              <a:t>14.2.2024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6CC49-8513-44F2-9F4F-3670082B7B9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99724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DDF6-877B-4BEA-9CB7-B4C013290006}" type="datetimeFigureOut">
              <a:rPr lang="bg-BG" smtClean="0"/>
              <a:t>14.2.2024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6CC49-8513-44F2-9F4F-3670082B7B9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00420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DDF6-877B-4BEA-9CB7-B4C013290006}" type="datetimeFigureOut">
              <a:rPr lang="bg-BG" smtClean="0"/>
              <a:t>14.2.2024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6CC49-8513-44F2-9F4F-3670082B7B9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22598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DDF6-877B-4BEA-9CB7-B4C013290006}" type="datetimeFigureOut">
              <a:rPr lang="bg-BG" smtClean="0"/>
              <a:t>14.2.2024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6CC49-8513-44F2-9F4F-3670082B7B9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57290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DDF6-877B-4BEA-9CB7-B4C013290006}" type="datetimeFigureOut">
              <a:rPr lang="bg-BG" smtClean="0"/>
              <a:t>14.2.2024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6CC49-8513-44F2-9F4F-3670082B7B9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26889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DDF6-877B-4BEA-9CB7-B4C013290006}" type="datetimeFigureOut">
              <a:rPr lang="bg-BG" smtClean="0"/>
              <a:t>14.2.2024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6CC49-8513-44F2-9F4F-3670082B7B9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7089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7DDF6-877B-4BEA-9CB7-B4C013290006}" type="datetimeFigureOut">
              <a:rPr lang="bg-BG" smtClean="0"/>
              <a:t>14.2.2024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6CC49-8513-44F2-9F4F-3670082B7B9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13725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7DDF6-877B-4BEA-9CB7-B4C013290006}" type="datetimeFigureOut">
              <a:rPr lang="bg-BG" smtClean="0"/>
              <a:t>14.2.2024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6CC49-8513-44F2-9F4F-3670082B7B9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39676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1124745"/>
            <a:ext cx="7486600" cy="1944216"/>
          </a:xfrm>
        </p:spPr>
        <p:txBody>
          <a:bodyPr>
            <a:normAutofit/>
          </a:bodyPr>
          <a:lstStyle/>
          <a:p>
            <a:r>
              <a:rPr lang="bg-BG" dirty="0" smtClean="0"/>
              <a:t>Доказване и доказателствени </a:t>
            </a:r>
            <a:r>
              <a:rPr lang="bg-BG" dirty="0" smtClean="0"/>
              <a:t>средства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 smtClean="0"/>
              <a:t>Красимир </a:t>
            </a:r>
            <a:r>
              <a:rPr lang="bg-BG" dirty="0" err="1" smtClean="0"/>
              <a:t>Шекерджиев</a:t>
            </a:r>
            <a:endParaRPr lang="bg-BG" dirty="0" smtClean="0"/>
          </a:p>
        </p:txBody>
      </p:sp>
    </p:spTree>
    <p:extLst>
      <p:ext uri="{BB962C8B-B14F-4D97-AF65-F5344CB8AC3E}">
        <p14:creationId xmlns:p14="http://schemas.microsoft.com/office/powerpoint/2010/main" val="1205628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Видове доказателствени средства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2. </a:t>
            </a:r>
            <a:r>
              <a:rPr lang="ru-RU" dirty="0" err="1" smtClean="0"/>
              <a:t>Писмените</a:t>
            </a:r>
            <a:r>
              <a:rPr lang="ru-RU" dirty="0" smtClean="0"/>
              <a:t> </a:t>
            </a:r>
            <a:r>
              <a:rPr lang="ru-RU" dirty="0"/>
              <a:t>доказателствени </a:t>
            </a:r>
            <a:r>
              <a:rPr lang="ru-RU" dirty="0" smtClean="0"/>
              <a:t>средства</a:t>
            </a:r>
          </a:p>
          <a:p>
            <a:pPr algn="just">
              <a:buFontTx/>
              <a:buChar char="-"/>
            </a:pPr>
            <a:r>
              <a:rPr lang="ru-RU" dirty="0" err="1" smtClean="0"/>
              <a:t>възпроизвеждат</a:t>
            </a:r>
            <a:r>
              <a:rPr lang="ru-RU" dirty="0" smtClean="0"/>
              <a:t> </a:t>
            </a:r>
            <a:r>
              <a:rPr lang="ru-RU" dirty="0" err="1"/>
              <a:t>фактите</a:t>
            </a:r>
            <a:r>
              <a:rPr lang="ru-RU" dirty="0"/>
              <a:t> и </a:t>
            </a:r>
            <a:r>
              <a:rPr lang="ru-RU" dirty="0" err="1"/>
              <a:t>обстоятелствата</a:t>
            </a:r>
            <a:r>
              <a:rPr lang="ru-RU" dirty="0"/>
              <a:t> в </a:t>
            </a:r>
            <a:r>
              <a:rPr lang="ru-RU" dirty="0" err="1"/>
              <a:t>писмена</a:t>
            </a:r>
            <a:r>
              <a:rPr lang="ru-RU" dirty="0"/>
              <a:t> форма, посредством </a:t>
            </a:r>
            <a:r>
              <a:rPr lang="ru-RU" dirty="0" err="1"/>
              <a:t>писмени</a:t>
            </a:r>
            <a:r>
              <a:rPr lang="ru-RU" dirty="0"/>
              <a:t> </a:t>
            </a:r>
            <a:r>
              <a:rPr lang="ru-RU" dirty="0" err="1" smtClean="0"/>
              <a:t>знаци</a:t>
            </a:r>
            <a:endParaRPr lang="ru-RU" dirty="0" smtClean="0"/>
          </a:p>
          <a:p>
            <a:pPr algn="just">
              <a:buFontTx/>
              <a:buChar char="-"/>
            </a:pPr>
            <a:r>
              <a:rPr lang="ru-RU" dirty="0" smtClean="0"/>
              <a:t>те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които</a:t>
            </a:r>
            <a:r>
              <a:rPr lang="ru-RU" dirty="0"/>
              <a:t> се </a:t>
            </a:r>
            <a:r>
              <a:rPr lang="ru-RU" dirty="0" err="1"/>
              <a:t>създават</a:t>
            </a:r>
            <a:r>
              <a:rPr lang="ru-RU" dirty="0"/>
              <a:t> в </a:t>
            </a:r>
            <a:r>
              <a:rPr lang="ru-RU" dirty="0" err="1"/>
              <a:t>рамките</a:t>
            </a:r>
            <a:r>
              <a:rPr lang="ru-RU" dirty="0"/>
              <a:t> на </a:t>
            </a:r>
            <a:r>
              <a:rPr lang="ru-RU" dirty="0" err="1"/>
              <a:t>наказателното</a:t>
            </a:r>
            <a:r>
              <a:rPr lang="ru-RU" dirty="0"/>
              <a:t> </a:t>
            </a:r>
            <a:r>
              <a:rPr lang="ru-RU" dirty="0" smtClean="0"/>
              <a:t>производство и </a:t>
            </a:r>
            <a:r>
              <a:rPr lang="ru-RU" dirty="0" err="1" smtClean="0"/>
              <a:t>са</a:t>
            </a:r>
            <a:r>
              <a:rPr lang="ru-RU" dirty="0" smtClean="0"/>
              <a:t> </a:t>
            </a:r>
            <a:r>
              <a:rPr lang="ru-RU" dirty="0" err="1" smtClean="0"/>
              <a:t>важни</a:t>
            </a:r>
            <a:r>
              <a:rPr lang="ru-RU" dirty="0" smtClean="0"/>
              <a:t> </a:t>
            </a:r>
            <a:r>
              <a:rPr lang="ru-RU" dirty="0"/>
              <a:t>с </a:t>
            </a:r>
            <a:r>
              <a:rPr lang="ru-RU" dirty="0" err="1"/>
              <a:t>оглед</a:t>
            </a:r>
            <a:r>
              <a:rPr lang="ru-RU" dirty="0"/>
              <a:t> на </a:t>
            </a:r>
            <a:r>
              <a:rPr lang="ru-RU" dirty="0" err="1"/>
              <a:t>тяхното</a:t>
            </a:r>
            <a:r>
              <a:rPr lang="ru-RU" dirty="0"/>
              <a:t> </a:t>
            </a:r>
            <a:r>
              <a:rPr lang="ru-RU" dirty="0" err="1" smtClean="0"/>
              <a:t>съдържание</a:t>
            </a:r>
            <a:endParaRPr lang="ru-RU" dirty="0" smtClean="0"/>
          </a:p>
          <a:p>
            <a:pPr algn="just">
              <a:buFontTx/>
              <a:buChar char="-"/>
            </a:pPr>
            <a:r>
              <a:rPr lang="ru-RU" dirty="0" err="1" smtClean="0"/>
              <a:t>изготвят</a:t>
            </a:r>
            <a:r>
              <a:rPr lang="ru-RU" dirty="0" smtClean="0"/>
              <a:t> се от </a:t>
            </a:r>
            <a:r>
              <a:rPr lang="ru-RU" dirty="0" err="1"/>
              <a:t>органите</a:t>
            </a:r>
            <a:r>
              <a:rPr lang="ru-RU" dirty="0"/>
              <a:t> на </a:t>
            </a:r>
            <a:r>
              <a:rPr lang="ru-RU" dirty="0" err="1"/>
              <a:t>наказателното</a:t>
            </a:r>
            <a:r>
              <a:rPr lang="ru-RU" dirty="0"/>
              <a:t> производство, </a:t>
            </a:r>
            <a:r>
              <a:rPr lang="ru-RU" dirty="0" err="1"/>
              <a:t>които</a:t>
            </a:r>
            <a:r>
              <a:rPr lang="ru-RU" dirty="0"/>
              <a:t> </a:t>
            </a:r>
            <a:r>
              <a:rPr lang="ru-RU" dirty="0" err="1"/>
              <a:t>извършват</a:t>
            </a:r>
            <a:r>
              <a:rPr lang="ru-RU" dirty="0"/>
              <a:t> </a:t>
            </a:r>
            <a:r>
              <a:rPr lang="ru-RU" dirty="0" err="1"/>
              <a:t>съответното</a:t>
            </a:r>
            <a:r>
              <a:rPr lang="ru-RU" dirty="0"/>
              <a:t> </a:t>
            </a:r>
            <a:r>
              <a:rPr lang="ru-RU" dirty="0" err="1"/>
              <a:t>процесуално</a:t>
            </a:r>
            <a:r>
              <a:rPr lang="ru-RU" dirty="0"/>
              <a:t> действие или по </a:t>
            </a:r>
            <a:r>
              <a:rPr lang="ru-RU" dirty="0" err="1"/>
              <a:t>тяхно</a:t>
            </a:r>
            <a:r>
              <a:rPr lang="ru-RU" dirty="0"/>
              <a:t> </a:t>
            </a:r>
            <a:r>
              <a:rPr lang="ru-RU" dirty="0" err="1" smtClean="0"/>
              <a:t>възлагане</a:t>
            </a:r>
            <a:r>
              <a:rPr lang="ru-RU" dirty="0" smtClean="0"/>
              <a:t> (спор </a:t>
            </a:r>
            <a:r>
              <a:rPr lang="ru-RU" dirty="0" err="1" smtClean="0"/>
              <a:t>относно</a:t>
            </a:r>
            <a:r>
              <a:rPr lang="ru-RU" dirty="0" smtClean="0"/>
              <a:t> </a:t>
            </a:r>
            <a:r>
              <a:rPr lang="ru-RU" dirty="0" err="1" smtClean="0"/>
              <a:t>правната</a:t>
            </a:r>
            <a:r>
              <a:rPr lang="ru-RU" dirty="0" smtClean="0"/>
              <a:t> природа на </a:t>
            </a:r>
            <a:r>
              <a:rPr lang="ru-RU" dirty="0" err="1" smtClean="0"/>
              <a:t>експертизата</a:t>
            </a:r>
            <a:r>
              <a:rPr lang="ru-RU" dirty="0" smtClean="0"/>
              <a:t>)</a:t>
            </a:r>
          </a:p>
          <a:p>
            <a:pPr algn="just">
              <a:buFontTx/>
              <a:buChar char="-"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740033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Видове доказателствени средства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bg-BG" dirty="0" smtClean="0"/>
              <a:t>3. Веществени доказателствени средства</a:t>
            </a:r>
          </a:p>
          <a:p>
            <a:pPr algn="just">
              <a:buFontTx/>
              <a:buChar char="-"/>
            </a:pPr>
            <a:r>
              <a:rPr lang="ru-RU" dirty="0" err="1" smtClean="0"/>
              <a:t>възпроизвеждат</a:t>
            </a:r>
            <a:r>
              <a:rPr lang="ru-RU" dirty="0" smtClean="0"/>
              <a:t> </a:t>
            </a:r>
            <a:r>
              <a:rPr lang="ru-RU" dirty="0" err="1"/>
              <a:t>фактите</a:t>
            </a:r>
            <a:r>
              <a:rPr lang="ru-RU" dirty="0"/>
              <a:t> по веществен </a:t>
            </a:r>
            <a:r>
              <a:rPr lang="ru-RU" dirty="0" err="1" smtClean="0"/>
              <a:t>път</a:t>
            </a:r>
            <a:endParaRPr lang="ru-RU" dirty="0"/>
          </a:p>
          <a:p>
            <a:pPr algn="just">
              <a:buFontTx/>
              <a:buChar char="-"/>
            </a:pPr>
            <a:r>
              <a:rPr lang="ru-RU" dirty="0" err="1" smtClean="0"/>
              <a:t>внасят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наказателното</a:t>
            </a:r>
            <a:r>
              <a:rPr lang="ru-RU" dirty="0"/>
              <a:t> производство </a:t>
            </a:r>
            <a:r>
              <a:rPr lang="ru-RU" dirty="0" err="1"/>
              <a:t>доказателства</a:t>
            </a:r>
            <a:r>
              <a:rPr lang="ru-RU" dirty="0"/>
              <a:t>, а не </a:t>
            </a:r>
            <a:r>
              <a:rPr lang="ru-RU" dirty="0" err="1"/>
              <a:t>други</a:t>
            </a:r>
            <a:r>
              <a:rPr lang="ru-RU" dirty="0"/>
              <a:t> доказателствени средства,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ги</a:t>
            </a:r>
            <a:r>
              <a:rPr lang="ru-RU" dirty="0"/>
              <a:t> правят </a:t>
            </a:r>
            <a:r>
              <a:rPr lang="ru-RU" dirty="0" err="1"/>
              <a:t>годни</a:t>
            </a:r>
            <a:r>
              <a:rPr lang="ru-RU" dirty="0"/>
              <a:t> за </a:t>
            </a:r>
            <a:r>
              <a:rPr lang="ru-RU" dirty="0" err="1"/>
              <a:t>сетивно</a:t>
            </a:r>
            <a:r>
              <a:rPr lang="ru-RU" dirty="0"/>
              <a:t> </a:t>
            </a:r>
            <a:r>
              <a:rPr lang="ru-RU" dirty="0" err="1"/>
              <a:t>възприемане</a:t>
            </a:r>
            <a:r>
              <a:rPr lang="ru-RU" dirty="0"/>
              <a:t> - </a:t>
            </a:r>
            <a:r>
              <a:rPr lang="ru-RU" dirty="0" err="1"/>
              <a:t>като</a:t>
            </a:r>
            <a:r>
              <a:rPr lang="ru-RU" dirty="0"/>
              <a:t> образ, </a:t>
            </a:r>
            <a:r>
              <a:rPr lang="ru-RU" dirty="0" err="1"/>
              <a:t>разположение</a:t>
            </a:r>
            <a:r>
              <a:rPr lang="ru-RU" dirty="0"/>
              <a:t> в </a:t>
            </a:r>
            <a:r>
              <a:rPr lang="ru-RU" dirty="0" err="1"/>
              <a:t>пространството</a:t>
            </a:r>
            <a:r>
              <a:rPr lang="ru-RU" dirty="0"/>
              <a:t>, звук, форма и т.н</a:t>
            </a:r>
            <a:r>
              <a:rPr lang="ru-RU" dirty="0" smtClean="0"/>
              <a:t>.</a:t>
            </a:r>
          </a:p>
          <a:p>
            <a:pPr algn="just">
              <a:buFontTx/>
              <a:buChar char="-"/>
            </a:pPr>
            <a:r>
              <a:rPr lang="ru-RU" dirty="0" err="1"/>
              <a:t>изготвят</a:t>
            </a:r>
            <a:r>
              <a:rPr lang="ru-RU" dirty="0"/>
              <a:t> </a:t>
            </a:r>
            <a:r>
              <a:rPr lang="ru-RU" dirty="0" smtClean="0"/>
              <a:t>се по </a:t>
            </a:r>
            <a:r>
              <a:rPr lang="ru-RU" dirty="0" err="1"/>
              <a:t>време</a:t>
            </a:r>
            <a:r>
              <a:rPr lang="ru-RU" dirty="0"/>
              <a:t> на </a:t>
            </a:r>
            <a:r>
              <a:rPr lang="ru-RU" dirty="0" err="1"/>
              <a:t>извършване</a:t>
            </a:r>
            <a:r>
              <a:rPr lang="ru-RU" dirty="0"/>
              <a:t> на </a:t>
            </a:r>
            <a:r>
              <a:rPr lang="ru-RU" dirty="0" err="1"/>
              <a:t>самото</a:t>
            </a:r>
            <a:r>
              <a:rPr lang="ru-RU" dirty="0"/>
              <a:t> действие (напр. </a:t>
            </a:r>
            <a:r>
              <a:rPr lang="ru-RU" dirty="0" err="1"/>
              <a:t>отпечатъци</a:t>
            </a:r>
            <a:r>
              <a:rPr lang="ru-RU" dirty="0"/>
              <a:t>, отливки) или след </a:t>
            </a:r>
            <a:r>
              <a:rPr lang="ru-RU" dirty="0" err="1"/>
              <a:t>неговото</a:t>
            </a:r>
            <a:r>
              <a:rPr lang="ru-RU" dirty="0"/>
              <a:t> </a:t>
            </a:r>
            <a:r>
              <a:rPr lang="ru-RU" dirty="0" err="1"/>
              <a:t>приключване</a:t>
            </a:r>
            <a:r>
              <a:rPr lang="ru-RU" dirty="0"/>
              <a:t>, </a:t>
            </a:r>
            <a:r>
              <a:rPr lang="ru-RU" dirty="0" err="1"/>
              <a:t>когато</a:t>
            </a:r>
            <a:r>
              <a:rPr lang="ru-RU" dirty="0"/>
              <a:t> за </a:t>
            </a:r>
            <a:r>
              <a:rPr lang="ru-RU" dirty="0" err="1"/>
              <a:t>това</a:t>
            </a:r>
            <a:r>
              <a:rPr lang="ru-RU" dirty="0"/>
              <a:t> е необходимо </a:t>
            </a:r>
            <a:r>
              <a:rPr lang="ru-RU" dirty="0" err="1"/>
              <a:t>техническо</a:t>
            </a:r>
            <a:r>
              <a:rPr lang="ru-RU" dirty="0"/>
              <a:t> </a:t>
            </a:r>
            <a:r>
              <a:rPr lang="ru-RU" dirty="0" err="1"/>
              <a:t>време</a:t>
            </a:r>
            <a:r>
              <a:rPr lang="ru-RU" dirty="0"/>
              <a:t> и условия (</a:t>
            </a:r>
            <a:r>
              <a:rPr lang="ru-RU" dirty="0" err="1"/>
              <a:t>схеми</a:t>
            </a:r>
            <a:r>
              <a:rPr lang="ru-RU" dirty="0"/>
              <a:t>, </a:t>
            </a:r>
            <a:r>
              <a:rPr lang="ru-RU" dirty="0" err="1"/>
              <a:t>фотоалбуми</a:t>
            </a:r>
            <a:r>
              <a:rPr lang="ru-RU" dirty="0"/>
              <a:t>, </a:t>
            </a:r>
            <a:r>
              <a:rPr lang="ru-RU" dirty="0" err="1"/>
              <a:t>проявени</a:t>
            </a:r>
            <a:r>
              <a:rPr lang="ru-RU" dirty="0"/>
              <a:t> след </a:t>
            </a:r>
            <a:r>
              <a:rPr lang="ru-RU" dirty="0" err="1"/>
              <a:t>приключване</a:t>
            </a:r>
            <a:r>
              <a:rPr lang="ru-RU" dirty="0"/>
              <a:t> на </a:t>
            </a:r>
            <a:r>
              <a:rPr lang="ru-RU" dirty="0" err="1"/>
              <a:t>действието</a:t>
            </a:r>
            <a:r>
              <a:rPr lang="ru-RU" dirty="0"/>
              <a:t>)</a:t>
            </a: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Р 204 по НД </a:t>
            </a:r>
            <a:r>
              <a:rPr lang="ru-RU" b="1" dirty="0"/>
              <a:t>129/2010 г</a:t>
            </a:r>
            <a:r>
              <a:rPr lang="ru-RU" b="1" dirty="0" smtClean="0"/>
              <a:t>. 2 НО</a:t>
            </a:r>
          </a:p>
          <a:p>
            <a:pPr marL="0" indent="0" algn="just">
              <a:buNone/>
            </a:pPr>
            <a:r>
              <a:rPr lang="ru-RU" dirty="0" err="1"/>
              <a:t>Веществените</a:t>
            </a:r>
            <a:r>
              <a:rPr lang="ru-RU" dirty="0"/>
              <a:t> </a:t>
            </a:r>
            <a:r>
              <a:rPr lang="ru-RU" dirty="0" err="1"/>
              <a:t>доказателства</a:t>
            </a:r>
            <a:r>
              <a:rPr lang="ru-RU" dirty="0"/>
              <a:t> </a:t>
            </a:r>
            <a:r>
              <a:rPr lang="ru-RU" dirty="0" err="1"/>
              <a:t>могат</a:t>
            </a:r>
            <a:r>
              <a:rPr lang="ru-RU" dirty="0"/>
              <a:t> да </a:t>
            </a:r>
            <a:r>
              <a:rPr lang="ru-RU" dirty="0" err="1"/>
              <a:t>бъдат</a:t>
            </a:r>
            <a:r>
              <a:rPr lang="ru-RU" dirty="0"/>
              <a:t> </a:t>
            </a:r>
            <a:r>
              <a:rPr lang="ru-RU" dirty="0" err="1"/>
              <a:t>приобщени</a:t>
            </a:r>
            <a:r>
              <a:rPr lang="ru-RU" dirty="0"/>
              <a:t> </a:t>
            </a:r>
            <a:r>
              <a:rPr lang="ru-RU" dirty="0" err="1"/>
              <a:t>както</a:t>
            </a:r>
            <a:r>
              <a:rPr lang="ru-RU" dirty="0"/>
              <a:t> чрез </a:t>
            </a:r>
            <a:r>
              <a:rPr lang="ru-RU" dirty="0" err="1"/>
              <a:t>писмени</a:t>
            </a:r>
            <a:r>
              <a:rPr lang="ru-RU" dirty="0"/>
              <a:t> доказателствени средства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протоколи</a:t>
            </a:r>
            <a:r>
              <a:rPr lang="ru-RU" dirty="0"/>
              <a:t> за </a:t>
            </a:r>
            <a:r>
              <a:rPr lang="ru-RU" dirty="0" err="1"/>
              <a:t>оглед</a:t>
            </a:r>
            <a:r>
              <a:rPr lang="ru-RU" dirty="0"/>
              <a:t>, за </a:t>
            </a:r>
            <a:r>
              <a:rPr lang="ru-RU" dirty="0" err="1"/>
              <a:t>претърсване</a:t>
            </a:r>
            <a:r>
              <a:rPr lang="ru-RU" dirty="0"/>
              <a:t> или </a:t>
            </a:r>
            <a:r>
              <a:rPr lang="ru-RU" dirty="0" err="1"/>
              <a:t>изземване</a:t>
            </a:r>
            <a:r>
              <a:rPr lang="ru-RU" dirty="0"/>
              <a:t>, </a:t>
            </a:r>
            <a:r>
              <a:rPr lang="ru-RU" dirty="0" err="1"/>
              <a:t>така</a:t>
            </a:r>
            <a:r>
              <a:rPr lang="ru-RU" dirty="0"/>
              <a:t> и чрез </a:t>
            </a:r>
            <a:r>
              <a:rPr lang="ru-RU" dirty="0" err="1"/>
              <a:t>веществени</a:t>
            </a:r>
            <a:r>
              <a:rPr lang="ru-RU" dirty="0"/>
              <a:t> доказателствени средства </a:t>
            </a:r>
            <a:r>
              <a:rPr lang="ru-RU" dirty="0" err="1"/>
              <a:t>като</a:t>
            </a:r>
            <a:r>
              <a:rPr lang="ru-RU" dirty="0"/>
              <a:t> фотоснимки, </a:t>
            </a:r>
            <a:r>
              <a:rPr lang="ru-RU" dirty="0" err="1"/>
              <a:t>диапозитиви</a:t>
            </a:r>
            <a:r>
              <a:rPr lang="ru-RU" dirty="0"/>
              <a:t>, </a:t>
            </a:r>
            <a:r>
              <a:rPr lang="ru-RU" dirty="0" err="1"/>
              <a:t>планове</a:t>
            </a:r>
            <a:r>
              <a:rPr lang="ru-RU" dirty="0"/>
              <a:t>, </a:t>
            </a:r>
            <a:r>
              <a:rPr lang="ru-RU" dirty="0" err="1"/>
              <a:t>схеми</a:t>
            </a:r>
            <a:r>
              <a:rPr lang="ru-RU" dirty="0"/>
              <a:t> и </a:t>
            </a:r>
            <a:r>
              <a:rPr lang="ru-RU" dirty="0" smtClean="0"/>
              <a:t>др.</a:t>
            </a:r>
          </a:p>
          <a:p>
            <a:pPr marL="0" indent="0" algn="just">
              <a:buNone/>
            </a:pPr>
            <a:r>
              <a:rPr lang="ru-RU" b="1" dirty="0" smtClean="0"/>
              <a:t>Р 280 по НД876/2017 </a:t>
            </a:r>
            <a:r>
              <a:rPr lang="ru-RU" b="1" dirty="0"/>
              <a:t>г</a:t>
            </a:r>
            <a:r>
              <a:rPr lang="ru-RU" b="1" dirty="0" smtClean="0"/>
              <a:t>. 2 НО</a:t>
            </a:r>
          </a:p>
          <a:p>
            <a:pPr marL="0" indent="0" algn="just">
              <a:buNone/>
            </a:pPr>
            <a:r>
              <a:rPr lang="ru-RU" dirty="0" err="1" smtClean="0"/>
              <a:t>Нито</a:t>
            </a:r>
            <a:r>
              <a:rPr lang="ru-RU" dirty="0" smtClean="0"/>
              <a:t> </a:t>
            </a:r>
            <a:r>
              <a:rPr lang="ru-RU" dirty="0" err="1" smtClean="0"/>
              <a:t>едно</a:t>
            </a:r>
            <a:r>
              <a:rPr lang="ru-RU" dirty="0" smtClean="0"/>
              <a:t> </a:t>
            </a:r>
            <a:r>
              <a:rPr lang="ru-RU" dirty="0" err="1" smtClean="0"/>
              <a:t>доказателство</a:t>
            </a:r>
            <a:r>
              <a:rPr lang="ru-RU" dirty="0" smtClean="0"/>
              <a:t> или </a:t>
            </a:r>
            <a:r>
              <a:rPr lang="ru-RU" dirty="0" err="1" smtClean="0"/>
              <a:t>доказателствено</a:t>
            </a:r>
            <a:r>
              <a:rPr lang="ru-RU" dirty="0" smtClean="0"/>
              <a:t> средство </a:t>
            </a:r>
            <a:r>
              <a:rPr lang="ru-RU" dirty="0" err="1" smtClean="0"/>
              <a:t>имат</a:t>
            </a:r>
            <a:r>
              <a:rPr lang="ru-RU" dirty="0" smtClean="0"/>
              <a:t> </a:t>
            </a:r>
            <a:r>
              <a:rPr lang="ru-RU" dirty="0" err="1" smtClean="0"/>
              <a:t>предварително</a:t>
            </a:r>
            <a:r>
              <a:rPr lang="ru-RU" dirty="0" smtClean="0"/>
              <a:t> </a:t>
            </a:r>
            <a:r>
              <a:rPr lang="ru-RU" dirty="0" err="1" smtClean="0"/>
              <a:t>установена</a:t>
            </a:r>
            <a:r>
              <a:rPr lang="ru-RU" dirty="0" smtClean="0"/>
              <a:t> </a:t>
            </a:r>
            <a:r>
              <a:rPr lang="ru-RU" dirty="0" err="1" smtClean="0"/>
              <a:t>доказателствена</a:t>
            </a:r>
            <a:r>
              <a:rPr lang="ru-RU" dirty="0" smtClean="0"/>
              <a:t> сила.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23016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Обяснения на обвиняем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85 по НД </a:t>
            </a:r>
            <a:r>
              <a:rPr lang="ru-RU" b="1" dirty="0"/>
              <a:t>706/2009 г</a:t>
            </a:r>
            <a:r>
              <a:rPr lang="ru-RU" b="1" dirty="0" smtClean="0"/>
              <a:t>. 2 НО; Р 1045 по НД </a:t>
            </a:r>
            <a:r>
              <a:rPr lang="ru-RU" b="1" dirty="0"/>
              <a:t>550/2006 г</a:t>
            </a:r>
            <a:r>
              <a:rPr lang="ru-RU" b="1" dirty="0" smtClean="0"/>
              <a:t>. 1 НО</a:t>
            </a:r>
          </a:p>
          <a:p>
            <a:pPr marL="0" indent="0" algn="just">
              <a:buNone/>
            </a:pPr>
            <a:r>
              <a:rPr lang="ru-RU" dirty="0" err="1" smtClean="0"/>
              <a:t>Обясненията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 smtClean="0"/>
              <a:t>обвиняемия</a:t>
            </a:r>
            <a:r>
              <a:rPr lang="ru-RU" dirty="0" smtClean="0"/>
              <a:t> </a:t>
            </a:r>
            <a:r>
              <a:rPr lang="ru-RU" dirty="0" err="1" smtClean="0"/>
              <a:t>са</a:t>
            </a:r>
            <a:r>
              <a:rPr lang="ru-RU" dirty="0" smtClean="0"/>
              <a:t> </a:t>
            </a:r>
            <a:r>
              <a:rPr lang="ru-RU" dirty="0"/>
              <a:t>от </a:t>
            </a:r>
            <a:r>
              <a:rPr lang="ru-RU" dirty="0" err="1"/>
              <a:t>една</a:t>
            </a:r>
            <a:r>
              <a:rPr lang="ru-RU" dirty="0"/>
              <a:t> страна </a:t>
            </a:r>
            <a:r>
              <a:rPr lang="ru-RU" dirty="0" err="1"/>
              <a:t>доказателствено</a:t>
            </a:r>
            <a:r>
              <a:rPr lang="ru-RU" dirty="0"/>
              <a:t> средство за </a:t>
            </a:r>
            <a:r>
              <a:rPr lang="ru-RU" dirty="0" err="1"/>
              <a:t>релевантните</a:t>
            </a:r>
            <a:r>
              <a:rPr lang="ru-RU" dirty="0"/>
              <a:t> </a:t>
            </a:r>
            <a:r>
              <a:rPr lang="ru-RU" dirty="0" err="1"/>
              <a:t>факти</a:t>
            </a:r>
            <a:r>
              <a:rPr lang="ru-RU" dirty="0"/>
              <a:t> и </a:t>
            </a:r>
            <a:r>
              <a:rPr lang="ru-RU" dirty="0" err="1"/>
              <a:t>обстоятелства</a:t>
            </a:r>
            <a:r>
              <a:rPr lang="ru-RU" dirty="0"/>
              <a:t>, а от друга страна </a:t>
            </a:r>
            <a:r>
              <a:rPr lang="ru-RU" dirty="0" err="1"/>
              <a:t>са</a:t>
            </a:r>
            <a:r>
              <a:rPr lang="ru-RU" dirty="0"/>
              <a:t> средство за защита на </a:t>
            </a:r>
            <a:r>
              <a:rPr lang="ru-RU" dirty="0" err="1"/>
              <a:t>обвиняемия</a:t>
            </a:r>
            <a:r>
              <a:rPr lang="ru-RU" dirty="0"/>
              <a:t>, при </a:t>
            </a:r>
            <a:r>
              <a:rPr lang="ru-RU" dirty="0" err="1"/>
              <a:t>използването</a:t>
            </a:r>
            <a:r>
              <a:rPr lang="ru-RU" dirty="0"/>
              <a:t> на </a:t>
            </a:r>
            <a:r>
              <a:rPr lang="ru-RU" dirty="0" err="1"/>
              <a:t>което</a:t>
            </a:r>
            <a:r>
              <a:rPr lang="ru-RU" dirty="0"/>
              <a:t> той </a:t>
            </a:r>
            <a:r>
              <a:rPr lang="ru-RU" dirty="0" err="1"/>
              <a:t>може</a:t>
            </a:r>
            <a:r>
              <a:rPr lang="ru-RU" dirty="0"/>
              <a:t> свободно да прояви неуважение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истината</a:t>
            </a:r>
            <a:r>
              <a:rPr lang="ru-RU" dirty="0"/>
              <a:t>. </a:t>
            </a:r>
            <a:r>
              <a:rPr lang="ru-RU" dirty="0" err="1"/>
              <a:t>Това</a:t>
            </a:r>
            <a:r>
              <a:rPr lang="ru-RU" dirty="0"/>
              <a:t> средство за защита </a:t>
            </a:r>
            <a:r>
              <a:rPr lang="ru-RU" dirty="0" err="1"/>
              <a:t>обвиняемият</a:t>
            </a:r>
            <a:r>
              <a:rPr lang="ru-RU" dirty="0"/>
              <a:t> </a:t>
            </a:r>
            <a:r>
              <a:rPr lang="ru-RU" dirty="0" err="1"/>
              <a:t>използва</a:t>
            </a:r>
            <a:r>
              <a:rPr lang="ru-RU" dirty="0"/>
              <a:t> по свое </a:t>
            </a:r>
            <a:r>
              <a:rPr lang="ru-RU" dirty="0" smtClean="0"/>
              <a:t>усмотрение.</a:t>
            </a:r>
          </a:p>
          <a:p>
            <a:pPr marL="0" indent="0" algn="just">
              <a:buNone/>
            </a:pPr>
            <a:r>
              <a:rPr lang="ru-RU" b="1" dirty="0" smtClean="0"/>
              <a:t>Р 428 по НД </a:t>
            </a:r>
            <a:r>
              <a:rPr lang="ru-RU" b="1" dirty="0"/>
              <a:t>420/2009 г</a:t>
            </a:r>
            <a:r>
              <a:rPr lang="ru-RU" b="1" dirty="0" smtClean="0"/>
              <a:t>. 2 НО; Р 85 по НД </a:t>
            </a:r>
            <a:r>
              <a:rPr lang="ru-RU" b="1" dirty="0"/>
              <a:t>706/2009 </a:t>
            </a:r>
            <a:r>
              <a:rPr lang="ru-RU" b="1" dirty="0" smtClean="0"/>
              <a:t>г. 2 НО; Р 87по НД </a:t>
            </a:r>
            <a:r>
              <a:rPr lang="ru-RU" b="1" dirty="0"/>
              <a:t>717/2009 г</a:t>
            </a:r>
            <a:r>
              <a:rPr lang="ru-RU" b="1" dirty="0" smtClean="0"/>
              <a:t>. 2 НО; Р 150по НД </a:t>
            </a:r>
            <a:r>
              <a:rPr lang="ru-RU" b="1" dirty="0"/>
              <a:t>55/2010 г</a:t>
            </a:r>
            <a:r>
              <a:rPr lang="ru-RU" b="1" dirty="0" smtClean="0"/>
              <a:t>. 2 НО; Р 132 по НД </a:t>
            </a:r>
            <a:r>
              <a:rPr lang="ru-RU" b="1" dirty="0"/>
              <a:t>133/2015 г</a:t>
            </a:r>
            <a:r>
              <a:rPr lang="ru-RU" b="1" dirty="0" smtClean="0"/>
              <a:t>. 2 НО; Р 152 по НД 219/2015 </a:t>
            </a:r>
            <a:r>
              <a:rPr lang="ru-RU" b="1" dirty="0"/>
              <a:t>г</a:t>
            </a:r>
            <a:r>
              <a:rPr lang="ru-RU" b="1" dirty="0" smtClean="0"/>
              <a:t>. 2 НО; Р 154 по НД </a:t>
            </a:r>
            <a:r>
              <a:rPr lang="ru-RU" b="1" dirty="0"/>
              <a:t>688/2020 г</a:t>
            </a:r>
            <a:r>
              <a:rPr lang="ru-RU" b="1" dirty="0" smtClean="0"/>
              <a:t>. 1 НО</a:t>
            </a:r>
          </a:p>
          <a:p>
            <a:pPr marL="0" indent="0" algn="just">
              <a:buNone/>
            </a:pPr>
            <a:r>
              <a:rPr lang="ru-RU" dirty="0" err="1" smtClean="0"/>
              <a:t>Достоверността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обясненията</a:t>
            </a:r>
            <a:r>
              <a:rPr lang="ru-RU" dirty="0"/>
              <a:t> на </a:t>
            </a:r>
            <a:r>
              <a:rPr lang="ru-RU" dirty="0" err="1"/>
              <a:t>обвиняемия</a:t>
            </a:r>
            <a:r>
              <a:rPr lang="ru-RU" dirty="0"/>
              <a:t> подлежи на </a:t>
            </a:r>
            <a:r>
              <a:rPr lang="ru-RU" dirty="0" err="1"/>
              <a:t>оценяване</a:t>
            </a:r>
            <a:r>
              <a:rPr lang="ru-RU" dirty="0"/>
              <a:t> по </a:t>
            </a:r>
            <a:r>
              <a:rPr lang="ru-RU" dirty="0" err="1"/>
              <a:t>общите</a:t>
            </a:r>
            <a:r>
              <a:rPr lang="ru-RU" dirty="0"/>
              <a:t> </a:t>
            </a:r>
            <a:r>
              <a:rPr lang="ru-RU" dirty="0" smtClean="0"/>
              <a:t>правила.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586057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Обяснения на обвиняем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bg-BG" sz="1800" b="1" dirty="0">
                <a:solidFill>
                  <a:prstClr val="black"/>
                </a:solidFill>
              </a:rPr>
              <a:t>Р №853/2006 г. 1 НО</a:t>
            </a:r>
          </a:p>
          <a:p>
            <a:pPr marL="0" lvl="0" indent="0" algn="just">
              <a:buNone/>
            </a:pPr>
            <a:r>
              <a:rPr lang="bg-BG" sz="1800" dirty="0">
                <a:solidFill>
                  <a:prstClr val="black"/>
                </a:solidFill>
              </a:rPr>
              <a:t>Могат да бъдат дадени в рамките на всяко процесуално действие- стига да е направено устно в присъствие на разследващ орган.</a:t>
            </a:r>
          </a:p>
          <a:p>
            <a:pPr marL="0" lvl="0" indent="0" algn="just">
              <a:buNone/>
            </a:pPr>
            <a:r>
              <a:rPr lang="bg-BG" sz="1800" b="1" dirty="0">
                <a:solidFill>
                  <a:prstClr val="black"/>
                </a:solidFill>
              </a:rPr>
              <a:t>Р №110/2010 г. 2 НО, Р 140/2017 г. 2 НО</a:t>
            </a:r>
          </a:p>
          <a:p>
            <a:pPr marL="0" lvl="0" indent="0" algn="just">
              <a:buNone/>
            </a:pPr>
            <a:r>
              <a:rPr lang="bg-BG" sz="1800" dirty="0">
                <a:solidFill>
                  <a:prstClr val="black"/>
                </a:solidFill>
              </a:rPr>
              <a:t>Писмените изявления в протокол за претърсване не са обяснения.</a:t>
            </a:r>
          </a:p>
          <a:p>
            <a:pPr marL="0" lvl="0" indent="0" algn="just">
              <a:buNone/>
            </a:pPr>
            <a:r>
              <a:rPr lang="bg-BG" sz="1800" b="1" dirty="0">
                <a:solidFill>
                  <a:prstClr val="black"/>
                </a:solidFill>
              </a:rPr>
              <a:t>Р 11/2017 г. 2 НО</a:t>
            </a:r>
          </a:p>
          <a:p>
            <a:pPr marL="0" lvl="0" indent="0" algn="just">
              <a:buNone/>
            </a:pPr>
            <a:r>
              <a:rPr lang="bg-BG" sz="1800" dirty="0">
                <a:solidFill>
                  <a:prstClr val="black"/>
                </a:solidFill>
              </a:rPr>
              <a:t>Изявленията в протокола за оглед не са обяснения по смисъла на чл.115 НПК.</a:t>
            </a:r>
          </a:p>
          <a:p>
            <a:pPr marL="0" lvl="0" indent="0" algn="just">
              <a:buNone/>
            </a:pPr>
            <a:r>
              <a:rPr lang="bg-BG" sz="1800" b="1" dirty="0">
                <a:solidFill>
                  <a:prstClr val="black"/>
                </a:solidFill>
              </a:rPr>
              <a:t>Р №518/2009 г. 2 НО</a:t>
            </a:r>
          </a:p>
          <a:p>
            <a:pPr marL="0" lvl="0" indent="0" algn="just">
              <a:buNone/>
            </a:pPr>
            <a:r>
              <a:rPr lang="bg-BG" sz="1800" dirty="0">
                <a:solidFill>
                  <a:prstClr val="black"/>
                </a:solidFill>
              </a:rPr>
              <a:t>Саморъчни писмени обяснения не могат да служат за доказване на обвинението</a:t>
            </a:r>
          </a:p>
          <a:p>
            <a:pPr marL="0" lvl="0" indent="0" algn="just">
              <a:buNone/>
            </a:pPr>
            <a:r>
              <a:rPr lang="bg-BG" sz="1800" b="1" dirty="0">
                <a:solidFill>
                  <a:prstClr val="black"/>
                </a:solidFill>
              </a:rPr>
              <a:t>Р №1/1995 г. 2 НО</a:t>
            </a:r>
          </a:p>
          <a:p>
            <a:pPr marL="0" lvl="0" indent="0" algn="just">
              <a:buNone/>
            </a:pPr>
            <a:r>
              <a:rPr lang="bg-BG" sz="1800" dirty="0">
                <a:solidFill>
                  <a:prstClr val="black"/>
                </a:solidFill>
              </a:rPr>
              <a:t>Процесуални изявления на обвиняемия могат да се доказват по реда и правилата на НПК.</a:t>
            </a:r>
          </a:p>
          <a:p>
            <a:pPr marL="0" lvl="0" indent="0" algn="just">
              <a:buNone/>
            </a:pPr>
            <a:r>
              <a:rPr lang="bg-BG" sz="1800" b="1" dirty="0">
                <a:solidFill>
                  <a:prstClr val="black"/>
                </a:solidFill>
              </a:rPr>
              <a:t>Р №779/1991 г. 1 НО</a:t>
            </a:r>
          </a:p>
          <a:p>
            <a:pPr marL="0" lvl="0" indent="0" algn="just">
              <a:buNone/>
            </a:pPr>
            <a:r>
              <a:rPr lang="bg-BG" sz="1800" dirty="0">
                <a:solidFill>
                  <a:prstClr val="black"/>
                </a:solidFill>
              </a:rPr>
              <a:t>След всяко ново привличане следва да бъде проведен разпит на обвиняемия.</a:t>
            </a:r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b="1" dirty="0" smtClean="0"/>
          </a:p>
          <a:p>
            <a:pPr marL="0" indent="0" algn="just">
              <a:buNone/>
            </a:pPr>
            <a:endParaRPr lang="bg-BG" dirty="0" smtClean="0"/>
          </a:p>
        </p:txBody>
      </p:sp>
    </p:spTree>
    <p:extLst>
      <p:ext uri="{BB962C8B-B14F-4D97-AF65-F5344CB8AC3E}">
        <p14:creationId xmlns:p14="http://schemas.microsoft.com/office/powerpoint/2010/main" val="1952249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Обяснения на обвиняем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sz="3100" b="1" dirty="0" smtClean="0"/>
              <a:t>Р </a:t>
            </a:r>
            <a:r>
              <a:rPr lang="bg-BG" sz="3100" b="1" dirty="0" smtClean="0"/>
              <a:t>№981/2005 г. 3 НО, Р №852/2005 г. 2 НО, Р №561/2002 г. 2 НО</a:t>
            </a:r>
          </a:p>
          <a:p>
            <a:pPr marL="0" indent="0" algn="just">
              <a:buNone/>
            </a:pPr>
            <a:r>
              <a:rPr lang="bg-BG" sz="3100" dirty="0" smtClean="0"/>
              <a:t>Обясненията на обвиняемия не могат да бъдат декларативно отхвърлени, без да бъдат съпоставени с другите доказателствени източници</a:t>
            </a:r>
            <a:r>
              <a:rPr lang="bg-BG" sz="3100" dirty="0" smtClean="0"/>
              <a:t>.</a:t>
            </a:r>
            <a:endParaRPr lang="bg-BG" sz="3100" b="1" dirty="0" smtClean="0"/>
          </a:p>
          <a:p>
            <a:pPr marL="0" lvl="0" indent="0" algn="just">
              <a:buNone/>
            </a:pPr>
            <a:r>
              <a:rPr lang="bg-BG" sz="3100" b="1" dirty="0">
                <a:solidFill>
                  <a:prstClr val="black"/>
                </a:solidFill>
              </a:rPr>
              <a:t>Р 215/2016 г. 2 НО</a:t>
            </a:r>
          </a:p>
          <a:p>
            <a:pPr marL="0" lvl="0" indent="0" algn="just">
              <a:buNone/>
            </a:pPr>
            <a:r>
              <a:rPr lang="bg-BG" sz="3100" dirty="0">
                <a:solidFill>
                  <a:prstClr val="black"/>
                </a:solidFill>
              </a:rPr>
              <a:t>Отхвърлянето на обясненията на подсъдимия без да бъдат отнесени към всеки установяващ или отхвърлящ факт представлява съществено нарушение на процесуални правила.</a:t>
            </a:r>
          </a:p>
          <a:p>
            <a:pPr marL="0" lvl="0" indent="0" algn="just">
              <a:buNone/>
            </a:pPr>
            <a:r>
              <a:rPr lang="bg-BG" sz="3100" b="1" dirty="0" err="1">
                <a:solidFill>
                  <a:prstClr val="black"/>
                </a:solidFill>
              </a:rPr>
              <a:t>Опр</a:t>
            </a:r>
            <a:r>
              <a:rPr lang="bg-BG" sz="3100" b="1" dirty="0">
                <a:solidFill>
                  <a:prstClr val="black"/>
                </a:solidFill>
              </a:rPr>
              <a:t>.116/2018 г. 3 НО</a:t>
            </a:r>
          </a:p>
          <a:p>
            <a:pPr marL="0" lvl="0" indent="0" algn="just">
              <a:buNone/>
            </a:pPr>
            <a:r>
              <a:rPr lang="bg-BG" sz="3100" dirty="0">
                <a:solidFill>
                  <a:prstClr val="black"/>
                </a:solidFill>
              </a:rPr>
              <a:t>Заявеното от подсъдимия признание за виновен и желание да сключи споразумение по реда на чл.гл. 29 НПК не е идентично с даване на обяснение. От този факт не може да бъде правен извод за наличие на противоречиви интереси на друг обвиняем, който не дава обяснения</a:t>
            </a:r>
            <a:r>
              <a:rPr lang="bg-BG" sz="2600" dirty="0">
                <a:solidFill>
                  <a:prstClr val="black"/>
                </a:solidFill>
              </a:rPr>
              <a:t>.</a:t>
            </a:r>
            <a:endParaRPr lang="bg-BG" sz="2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447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Показания на свидетели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00200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561 по НД </a:t>
            </a:r>
            <a:r>
              <a:rPr lang="ru-RU" b="1" dirty="0"/>
              <a:t>2660/2011 г</a:t>
            </a:r>
            <a:r>
              <a:rPr lang="ru-RU" b="1" dirty="0" smtClean="0"/>
              <a:t>. 1 НО; Р 556 по НД </a:t>
            </a:r>
            <a:r>
              <a:rPr lang="ru-RU" b="1" dirty="0"/>
              <a:t>1780/2012 г</a:t>
            </a:r>
            <a:r>
              <a:rPr lang="ru-RU" b="1" dirty="0" smtClean="0"/>
              <a:t>. 1 НО</a:t>
            </a:r>
          </a:p>
          <a:p>
            <a:pPr marL="0" indent="0" algn="just">
              <a:buNone/>
            </a:pPr>
            <a:r>
              <a:rPr lang="ru-RU" dirty="0" err="1" smtClean="0"/>
              <a:t>Със</a:t>
            </a:r>
            <a:r>
              <a:rPr lang="ru-RU" dirty="0" smtClean="0"/>
              <a:t> </a:t>
            </a:r>
            <a:r>
              <a:rPr lang="ru-RU" dirty="0" err="1"/>
              <a:t>свидетелски</a:t>
            </a:r>
            <a:r>
              <a:rPr lang="ru-RU" dirty="0"/>
              <a:t> показания </a:t>
            </a:r>
            <a:r>
              <a:rPr lang="ru-RU" dirty="0" err="1"/>
              <a:t>могат</a:t>
            </a:r>
            <a:r>
              <a:rPr lang="ru-RU" dirty="0"/>
              <a:t> да се </a:t>
            </a:r>
            <a:r>
              <a:rPr lang="ru-RU" dirty="0" err="1"/>
              <a:t>установяват</a:t>
            </a:r>
            <a:r>
              <a:rPr lang="ru-RU" dirty="0"/>
              <a:t> и </a:t>
            </a:r>
            <a:r>
              <a:rPr lang="ru-RU" dirty="0" err="1"/>
              <a:t>извънпроцесуални</a:t>
            </a:r>
            <a:r>
              <a:rPr lang="ru-RU" dirty="0"/>
              <a:t> </a:t>
            </a:r>
            <a:r>
              <a:rPr lang="ru-RU" dirty="0" err="1"/>
              <a:t>изявления</a:t>
            </a:r>
            <a:r>
              <a:rPr lang="ru-RU" dirty="0"/>
              <a:t> на </a:t>
            </a:r>
            <a:r>
              <a:rPr lang="ru-RU" dirty="0" err="1"/>
              <a:t>други</a:t>
            </a:r>
            <a:r>
              <a:rPr lang="ru-RU" dirty="0"/>
              <a:t> лица, </a:t>
            </a:r>
            <a:r>
              <a:rPr lang="ru-RU" dirty="0" err="1"/>
              <a:t>включително</a:t>
            </a:r>
            <a:r>
              <a:rPr lang="ru-RU" dirty="0"/>
              <a:t> и на </a:t>
            </a:r>
            <a:r>
              <a:rPr lang="ru-RU" dirty="0" err="1"/>
              <a:t>такива</a:t>
            </a:r>
            <a:r>
              <a:rPr lang="ru-RU" dirty="0"/>
              <a:t>, </a:t>
            </a:r>
            <a:r>
              <a:rPr lang="ru-RU" dirty="0" err="1"/>
              <a:t>които</a:t>
            </a:r>
            <a:r>
              <a:rPr lang="ru-RU" dirty="0"/>
              <a:t> в </a:t>
            </a:r>
            <a:r>
              <a:rPr lang="ru-RU" dirty="0" err="1"/>
              <a:t>рамките</a:t>
            </a:r>
            <a:r>
              <a:rPr lang="ru-RU" dirty="0"/>
              <a:t> на </a:t>
            </a:r>
            <a:r>
              <a:rPr lang="ru-RU" dirty="0" err="1"/>
              <a:t>конкретния</a:t>
            </a:r>
            <a:r>
              <a:rPr lang="ru-RU" dirty="0"/>
              <a:t> </a:t>
            </a:r>
            <a:r>
              <a:rPr lang="ru-RU" dirty="0" err="1"/>
              <a:t>наказателен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по-късно</a:t>
            </a:r>
            <a:r>
              <a:rPr lang="ru-RU" dirty="0"/>
              <a:t> </a:t>
            </a:r>
            <a:r>
              <a:rPr lang="ru-RU" dirty="0" err="1"/>
              <a:t>придобиват</a:t>
            </a:r>
            <a:r>
              <a:rPr lang="ru-RU" dirty="0"/>
              <a:t> </a:t>
            </a:r>
            <a:r>
              <a:rPr lang="ru-RU" dirty="0" err="1"/>
              <a:t>процесуалното</a:t>
            </a:r>
            <a:r>
              <a:rPr lang="ru-RU" dirty="0"/>
              <a:t> качество на </a:t>
            </a:r>
            <a:r>
              <a:rPr lang="ru-RU" dirty="0" err="1"/>
              <a:t>обвиняеми</a:t>
            </a:r>
            <a:r>
              <a:rPr lang="ru-RU" dirty="0"/>
              <a:t>, </a:t>
            </a:r>
            <a:r>
              <a:rPr lang="ru-RU" dirty="0" err="1"/>
              <a:t>стига</a:t>
            </a:r>
            <a:r>
              <a:rPr lang="ru-RU" dirty="0"/>
              <a:t> лично да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 smtClean="0"/>
              <a:t>възприети</a:t>
            </a:r>
            <a:endParaRPr lang="bg-BG" b="1" dirty="0" smtClean="0"/>
          </a:p>
          <a:p>
            <a:pPr marL="0" indent="0" algn="just">
              <a:buNone/>
            </a:pPr>
            <a:r>
              <a:rPr lang="bg-BG" b="1" dirty="0" smtClean="0"/>
              <a:t>Р </a:t>
            </a:r>
            <a:r>
              <a:rPr lang="bg-BG" b="1" dirty="0" smtClean="0"/>
              <a:t>№15/2012 г. 1 НО</a:t>
            </a:r>
          </a:p>
          <a:p>
            <a:pPr marL="0" indent="0" algn="just">
              <a:buNone/>
            </a:pPr>
            <a:r>
              <a:rPr lang="bg-BG" dirty="0" smtClean="0"/>
              <a:t>Може да бъде свидетел полицейски служител осъществил идентифициране на лице по чл.140 ЗМВР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№90/2012 г. 3 НО</a:t>
            </a:r>
          </a:p>
          <a:p>
            <a:pPr marL="0" indent="0" algn="just">
              <a:buNone/>
            </a:pPr>
            <a:r>
              <a:rPr lang="bg-BG" dirty="0" smtClean="0"/>
              <a:t>Може да бъде свидетел полицейски служител приложил мярка по чл.63 ЗМВР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№524/2012 г. 3 НО</a:t>
            </a:r>
          </a:p>
          <a:p>
            <a:pPr marL="0" indent="0" algn="just">
              <a:buNone/>
            </a:pPr>
            <a:r>
              <a:rPr lang="bg-BG" dirty="0" smtClean="0"/>
              <a:t>Може да бъде свидетел полицейски служител, осъществил задържането на подсъдимата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№76/2013 г. 2 НО</a:t>
            </a:r>
          </a:p>
          <a:p>
            <a:pPr marL="0" indent="0" algn="just">
              <a:buNone/>
            </a:pPr>
            <a:r>
              <a:rPr lang="bg-BG" dirty="0" smtClean="0"/>
              <a:t>Могат да бъдат свидетели полицейски служители, открили предмет в дома на подсъдимия при посещение по друг повод.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9617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Показания на свидетели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№294/2013 г. 2 НО</a:t>
            </a:r>
          </a:p>
          <a:p>
            <a:pPr marL="0" indent="0" algn="just">
              <a:buNone/>
            </a:pPr>
            <a:r>
              <a:rPr lang="bg-BG" dirty="0" smtClean="0"/>
              <a:t>Могат да бъдат свидетели полицейски служители, участвали при разкриването на ОПГ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№198/2013 г. 1 НО</a:t>
            </a:r>
          </a:p>
          <a:p>
            <a:pPr marL="0" indent="0" algn="just">
              <a:buNone/>
            </a:pPr>
            <a:r>
              <a:rPr lang="bg-BG" dirty="0" smtClean="0"/>
              <a:t>Могат бъдат разпитвани полицейски служители, ангажирани с разследването, стига да не са лица от кръга на тези по чл.118, ал.2 НПК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</a:t>
            </a:r>
            <a:r>
              <a:rPr lang="en-US" b="1" dirty="0" smtClean="0"/>
              <a:t>566</a:t>
            </a:r>
            <a:r>
              <a:rPr lang="bg-BG" b="1" dirty="0" smtClean="0"/>
              <a:t>/2011 г. 1 НО</a:t>
            </a:r>
          </a:p>
          <a:p>
            <a:pPr marL="0" indent="0" algn="just">
              <a:buNone/>
            </a:pPr>
            <a:r>
              <a:rPr lang="bg-BG" dirty="0" smtClean="0"/>
              <a:t>Могат да бъдат свидетели- оперативни работници, провели събеседване с обвиняемия.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6448491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Показания на свидетели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№</a:t>
            </a:r>
            <a:r>
              <a:rPr lang="en-US" b="1" dirty="0" smtClean="0"/>
              <a:t>299</a:t>
            </a:r>
            <a:r>
              <a:rPr lang="bg-BG" b="1" dirty="0" smtClean="0"/>
              <a:t>/2011 г. 1 НО, Р №534/2013 г. 3 НО, Р №234/2009 г. 1 НО, Р № 696/2014 г. 1 НО</a:t>
            </a:r>
            <a:endParaRPr lang="en-US" b="1" dirty="0" smtClean="0"/>
          </a:p>
          <a:p>
            <a:pPr marL="0" indent="0" algn="just">
              <a:buNone/>
            </a:pPr>
            <a:r>
              <a:rPr lang="bg-BG" dirty="0" smtClean="0"/>
              <a:t>Разпитът на полицейски служители, пред които е направено извънсъдебно признание е допустим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№712/2009 г. 3 НО</a:t>
            </a:r>
          </a:p>
          <a:p>
            <a:pPr marL="0" indent="0" algn="just">
              <a:buNone/>
            </a:pPr>
            <a:r>
              <a:rPr lang="bg-BG" dirty="0" smtClean="0"/>
              <a:t>Не може показания на полицейски служители, провели оперативна беседа да бъдат единствено основание за постановяване на осъдителна присъда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№273/2009 г. 1 НО</a:t>
            </a:r>
          </a:p>
          <a:p>
            <a:pPr marL="0" indent="0" algn="just">
              <a:buNone/>
            </a:pPr>
            <a:r>
              <a:rPr lang="bg-BG" dirty="0" smtClean="0"/>
              <a:t>Показания на полицейски служител, възпроизвел думи на обвиняемия може да се ползва само ако са подкрепени с други обвинителни доказателства.</a:t>
            </a:r>
          </a:p>
          <a:p>
            <a:endParaRPr lang="bg-BG" dirty="0"/>
          </a:p>
          <a:p>
            <a:endParaRPr lang="en-US" dirty="0" smtClean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8672791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Показания на свидетели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№327/1982 г. 2 НО</a:t>
            </a:r>
          </a:p>
          <a:p>
            <a:pPr marL="0" indent="0" algn="just">
              <a:buNone/>
            </a:pPr>
            <a:r>
              <a:rPr lang="bg-BG" dirty="0" smtClean="0"/>
              <a:t>Не могат да бъдат свидетели педагог или психолог, участвали в разпит на обвиняем или свидетел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№504/2003 г. 3 НО, Р №371/2011 г. 3 НО, Р № 179/2004 г. 1 НО</a:t>
            </a:r>
          </a:p>
          <a:p>
            <a:pPr marL="0" indent="0" algn="just">
              <a:buNone/>
            </a:pPr>
            <a:r>
              <a:rPr lang="bg-BG" dirty="0" smtClean="0"/>
              <a:t>Не могат да бъдат свидетели специалисти- технически сътрудници, участвали при изготвянето на ВДС, съставени във връзка с използване на СРС, тъй като същите са взели участие в процеса в друго процесуално качество.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71192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Показания на свидетели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№226/1990 г. 2 НО, Р №272/2010 г. 2 НО, Р №202/2010 г. 2 НО</a:t>
            </a:r>
          </a:p>
          <a:p>
            <a:pPr marL="0" indent="0" algn="just">
              <a:buNone/>
            </a:pPr>
            <a:r>
              <a:rPr lang="bg-BG" dirty="0" smtClean="0"/>
              <a:t>Ако не бъде разяснена възможността лицето да откаже да свидетелства на основание чл.119 НПК е допуснато СПН и показанията му не могат да бъдат ползвани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№557/2010 г. 3 НО, Р №461/2008 г. 2 НО</a:t>
            </a:r>
          </a:p>
          <a:p>
            <a:pPr marL="0" indent="0" algn="just">
              <a:buNone/>
            </a:pPr>
            <a:r>
              <a:rPr lang="bg-BG" dirty="0" smtClean="0"/>
              <a:t>Във всеки един момент лицето може да се откаже да свидетелства на основание чл.119 НПК или напротив да реши да депозира показания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№448/1982 г. ВК, Р №115/2010 г. 3 НО, Р №354/2008 г. 3 НО</a:t>
            </a:r>
          </a:p>
          <a:p>
            <a:pPr marL="0" indent="0" algn="just">
              <a:buNone/>
            </a:pPr>
            <a:r>
              <a:rPr lang="bg-BG" dirty="0" smtClean="0"/>
              <a:t>Ако лицето е разпитано като свидетел, но впоследствие се откаже да свидетелства- не могат да бъдат ползвани показанията му.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996549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600" dirty="0" smtClean="0"/>
              <a:t>Обща характеристика на доказателствата</a:t>
            </a:r>
            <a:endParaRPr lang="bg-BG" sz="36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err="1"/>
              <a:t>Легалната</a:t>
            </a:r>
            <a:r>
              <a:rPr lang="ru-RU" dirty="0"/>
              <a:t> дефиниция на </a:t>
            </a:r>
            <a:r>
              <a:rPr lang="ru-RU" dirty="0" err="1"/>
              <a:t>доказателствата</a:t>
            </a:r>
            <a:r>
              <a:rPr lang="ru-RU" dirty="0"/>
              <a:t> се </a:t>
            </a:r>
            <a:r>
              <a:rPr lang="ru-RU" dirty="0" err="1"/>
              <a:t>съдържа</a:t>
            </a:r>
            <a:r>
              <a:rPr lang="ru-RU" dirty="0"/>
              <a:t> в </a:t>
            </a:r>
            <a:r>
              <a:rPr lang="ru-RU" dirty="0" err="1" smtClean="0"/>
              <a:t>разпоредбата</a:t>
            </a:r>
            <a:r>
              <a:rPr lang="ru-RU" dirty="0" smtClean="0"/>
              <a:t> </a:t>
            </a:r>
            <a:r>
              <a:rPr lang="ru-RU" dirty="0"/>
              <a:t>на чл. 104 </a:t>
            </a:r>
            <a:r>
              <a:rPr lang="ru-RU" dirty="0" smtClean="0"/>
              <a:t>НПК</a:t>
            </a:r>
            <a:endParaRPr lang="en-US" dirty="0" smtClean="0"/>
          </a:p>
          <a:p>
            <a:pPr algn="just">
              <a:buFontTx/>
              <a:buChar char="-"/>
            </a:pPr>
            <a:r>
              <a:rPr lang="ru-RU" dirty="0" err="1" smtClean="0"/>
              <a:t>това</a:t>
            </a:r>
            <a:r>
              <a:rPr lang="ru-RU" dirty="0" smtClean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фактическите</a:t>
            </a:r>
            <a:r>
              <a:rPr lang="ru-RU" dirty="0"/>
              <a:t> </a:t>
            </a:r>
            <a:r>
              <a:rPr lang="ru-RU" dirty="0" err="1"/>
              <a:t>данни</a:t>
            </a:r>
            <a:r>
              <a:rPr lang="ru-RU" dirty="0"/>
              <a:t>, </a:t>
            </a:r>
            <a:r>
              <a:rPr lang="ru-RU" dirty="0" err="1"/>
              <a:t>които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свързани</a:t>
            </a:r>
            <a:r>
              <a:rPr lang="ru-RU" dirty="0"/>
              <a:t> с </a:t>
            </a:r>
            <a:r>
              <a:rPr lang="ru-RU" dirty="0" err="1"/>
              <a:t>обстоятелствата</a:t>
            </a:r>
            <a:r>
              <a:rPr lang="ru-RU" dirty="0"/>
              <a:t> по </a:t>
            </a:r>
            <a:r>
              <a:rPr lang="ru-RU" dirty="0" err="1"/>
              <a:t>делото</a:t>
            </a:r>
            <a:r>
              <a:rPr lang="ru-RU" dirty="0"/>
              <a:t>, </a:t>
            </a:r>
            <a:r>
              <a:rPr lang="ru-RU" dirty="0" err="1"/>
              <a:t>допринасят</a:t>
            </a:r>
            <a:r>
              <a:rPr lang="ru-RU" dirty="0"/>
              <a:t> за </a:t>
            </a:r>
            <a:r>
              <a:rPr lang="ru-RU" dirty="0" err="1"/>
              <a:t>тяхното</a:t>
            </a:r>
            <a:r>
              <a:rPr lang="ru-RU" dirty="0"/>
              <a:t> </a:t>
            </a:r>
            <a:r>
              <a:rPr lang="ru-RU" dirty="0" err="1"/>
              <a:t>изясняване</a:t>
            </a:r>
            <a:r>
              <a:rPr lang="ru-RU" dirty="0"/>
              <a:t> и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установени</a:t>
            </a:r>
            <a:r>
              <a:rPr lang="ru-RU" dirty="0"/>
              <a:t> по </a:t>
            </a:r>
            <a:r>
              <a:rPr lang="ru-RU" dirty="0" err="1"/>
              <a:t>реда</a:t>
            </a:r>
            <a:r>
              <a:rPr lang="ru-RU" dirty="0"/>
              <a:t> на НПК</a:t>
            </a:r>
            <a:r>
              <a:rPr lang="ru-RU" dirty="0" smtClean="0"/>
              <a:t>.</a:t>
            </a:r>
            <a:endParaRPr lang="en-US" dirty="0" smtClean="0"/>
          </a:p>
          <a:p>
            <a:pPr marL="0" indent="0" algn="just">
              <a:buNone/>
            </a:pPr>
            <a:r>
              <a:rPr lang="bg-BG" dirty="0" err="1"/>
              <a:t>Д</a:t>
            </a:r>
            <a:r>
              <a:rPr lang="ru-RU" dirty="0" err="1" smtClean="0"/>
              <a:t>оказателствата</a:t>
            </a:r>
            <a:r>
              <a:rPr lang="ru-RU" dirty="0" smtClean="0"/>
              <a:t> </a:t>
            </a:r>
            <a:r>
              <a:rPr lang="ru-RU" dirty="0" err="1"/>
              <a:t>винаги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конкретен продукт на </a:t>
            </a:r>
            <a:r>
              <a:rPr lang="ru-RU" dirty="0" err="1"/>
              <a:t>събитията</a:t>
            </a:r>
            <a:r>
              <a:rPr lang="ru-RU" dirty="0"/>
              <a:t> от </a:t>
            </a:r>
            <a:r>
              <a:rPr lang="ru-RU" dirty="0" err="1"/>
              <a:t>реалността</a:t>
            </a:r>
            <a:r>
              <a:rPr lang="ru-RU" dirty="0"/>
              <a:t>, </a:t>
            </a:r>
            <a:r>
              <a:rPr lang="ru-RU" dirty="0" err="1"/>
              <a:t>които</a:t>
            </a:r>
            <a:r>
              <a:rPr lang="ru-RU" dirty="0"/>
              <a:t> </a:t>
            </a:r>
            <a:r>
              <a:rPr lang="ru-RU" dirty="0" err="1"/>
              <a:t>имат</a:t>
            </a:r>
            <a:r>
              <a:rPr lang="ru-RU" dirty="0"/>
              <a:t> </a:t>
            </a:r>
            <a:r>
              <a:rPr lang="ru-RU" dirty="0" err="1"/>
              <a:t>връзка</a:t>
            </a:r>
            <a:r>
              <a:rPr lang="ru-RU" dirty="0"/>
              <a:t> с </a:t>
            </a:r>
            <a:r>
              <a:rPr lang="ru-RU" dirty="0" err="1"/>
              <a:t>главния</a:t>
            </a:r>
            <a:r>
              <a:rPr lang="ru-RU" dirty="0"/>
              <a:t> факт </a:t>
            </a:r>
            <a:r>
              <a:rPr lang="ru-RU" dirty="0" smtClean="0"/>
              <a:t>на </a:t>
            </a:r>
            <a:r>
              <a:rPr lang="ru-RU" dirty="0" err="1" smtClean="0"/>
              <a:t>доказване</a:t>
            </a:r>
            <a:r>
              <a:rPr lang="ru-RU" dirty="0" smtClean="0"/>
              <a:t> (</a:t>
            </a:r>
            <a:r>
              <a:rPr lang="ru-RU" dirty="0" err="1" smtClean="0"/>
              <a:t>престъплението</a:t>
            </a:r>
            <a:r>
              <a:rPr lang="ru-RU" dirty="0"/>
              <a:t>, </a:t>
            </a:r>
            <a:r>
              <a:rPr lang="ru-RU" dirty="0" err="1"/>
              <a:t>неговия</a:t>
            </a:r>
            <a:r>
              <a:rPr lang="ru-RU" dirty="0"/>
              <a:t> </a:t>
            </a:r>
            <a:r>
              <a:rPr lang="ru-RU" dirty="0" err="1"/>
              <a:t>субект</a:t>
            </a:r>
            <a:r>
              <a:rPr lang="ru-RU" dirty="0"/>
              <a:t>, и </a:t>
            </a:r>
            <a:r>
              <a:rPr lang="ru-RU" dirty="0" err="1"/>
              <a:t>свързаните</a:t>
            </a:r>
            <a:r>
              <a:rPr lang="ru-RU" dirty="0"/>
              <a:t> с него </a:t>
            </a:r>
            <a:r>
              <a:rPr lang="ru-RU" dirty="0" err="1"/>
              <a:t>процеси</a:t>
            </a:r>
            <a:r>
              <a:rPr lang="ru-RU" dirty="0"/>
              <a:t> и явления</a:t>
            </a:r>
            <a:r>
              <a:rPr lang="ru-RU" dirty="0" smtClean="0"/>
              <a:t>).</a:t>
            </a:r>
          </a:p>
          <a:p>
            <a:pPr marL="0" indent="0" algn="just">
              <a:buNone/>
            </a:pPr>
            <a:r>
              <a:rPr lang="ru-RU" dirty="0" err="1" smtClean="0"/>
              <a:t>Фактите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 smtClean="0"/>
              <a:t>фактическите</a:t>
            </a:r>
            <a:r>
              <a:rPr lang="ru-RU" dirty="0" smtClean="0"/>
              <a:t> </a:t>
            </a:r>
            <a:r>
              <a:rPr lang="ru-RU" dirty="0" err="1"/>
              <a:t>данни</a:t>
            </a:r>
            <a:r>
              <a:rPr lang="ru-RU" dirty="0"/>
              <a:t>), </a:t>
            </a:r>
            <a:r>
              <a:rPr lang="ru-RU" dirty="0" err="1" smtClean="0"/>
              <a:t>могат</a:t>
            </a:r>
            <a:r>
              <a:rPr lang="ru-RU" dirty="0" smtClean="0"/>
              <a:t> да </a:t>
            </a:r>
            <a:r>
              <a:rPr lang="ru-RU" dirty="0" err="1" smtClean="0"/>
              <a:t>бъдат</a:t>
            </a:r>
            <a:r>
              <a:rPr lang="ru-RU" dirty="0" smtClean="0"/>
              <a:t> </a:t>
            </a:r>
            <a:r>
              <a:rPr lang="ru-RU" dirty="0" err="1" smtClean="0"/>
              <a:t>ползвани</a:t>
            </a:r>
            <a:r>
              <a:rPr lang="ru-RU" dirty="0" smtClean="0"/>
              <a:t> </a:t>
            </a:r>
            <a:r>
              <a:rPr lang="ru-RU" dirty="0" err="1" smtClean="0"/>
              <a:t>като</a:t>
            </a:r>
            <a:r>
              <a:rPr lang="ru-RU" dirty="0" smtClean="0"/>
              <a:t> </a:t>
            </a:r>
            <a:r>
              <a:rPr lang="ru-RU" dirty="0" err="1" smtClean="0"/>
              <a:t>доказателства</a:t>
            </a:r>
            <a:r>
              <a:rPr lang="ru-RU" dirty="0" smtClean="0"/>
              <a:t>, но от значение е начина </a:t>
            </a:r>
            <a:r>
              <a:rPr lang="ru-RU" dirty="0"/>
              <a:t>на </a:t>
            </a:r>
            <a:r>
              <a:rPr lang="ru-RU" dirty="0" err="1"/>
              <a:t>тяхното</a:t>
            </a:r>
            <a:r>
              <a:rPr lang="ru-RU" dirty="0"/>
              <a:t> </a:t>
            </a:r>
            <a:r>
              <a:rPr lang="ru-RU" dirty="0" err="1" smtClean="0"/>
              <a:t>установяване</a:t>
            </a:r>
            <a:r>
              <a:rPr lang="ru-RU" dirty="0" smtClean="0"/>
              <a:t>- </a:t>
            </a:r>
            <a:r>
              <a:rPr lang="ru-RU" dirty="0" err="1"/>
              <a:t>това</a:t>
            </a:r>
            <a:r>
              <a:rPr lang="ru-RU" dirty="0"/>
              <a:t> </a:t>
            </a:r>
            <a:r>
              <a:rPr lang="ru-RU" dirty="0" err="1"/>
              <a:t>трябва</a:t>
            </a:r>
            <a:r>
              <a:rPr lang="ru-RU" dirty="0"/>
              <a:t> да стане по </a:t>
            </a:r>
            <a:r>
              <a:rPr lang="ru-RU" dirty="0" err="1"/>
              <a:t>реда</a:t>
            </a:r>
            <a:r>
              <a:rPr lang="ru-RU" dirty="0"/>
              <a:t> и </a:t>
            </a:r>
            <a:r>
              <a:rPr lang="ru-RU" dirty="0" err="1"/>
              <a:t>със</a:t>
            </a:r>
            <a:r>
              <a:rPr lang="ru-RU" dirty="0"/>
              <a:t> </a:t>
            </a:r>
            <a:r>
              <a:rPr lang="ru-RU" dirty="0" err="1"/>
              <a:t>средствата</a:t>
            </a:r>
            <a:r>
              <a:rPr lang="ru-RU" dirty="0"/>
              <a:t> на НПК, т.е. с </a:t>
            </a:r>
            <a:r>
              <a:rPr lang="ru-RU" dirty="0" err="1"/>
              <a:t>приложимите</a:t>
            </a:r>
            <a:r>
              <a:rPr lang="ru-RU" dirty="0"/>
              <a:t> </a:t>
            </a:r>
            <a:r>
              <a:rPr lang="ru-RU" dirty="0" err="1"/>
              <a:t>способи</a:t>
            </a:r>
            <a:r>
              <a:rPr lang="ru-RU" dirty="0"/>
              <a:t> за </a:t>
            </a:r>
            <a:r>
              <a:rPr lang="ru-RU" dirty="0" err="1"/>
              <a:t>доказване</a:t>
            </a:r>
            <a:r>
              <a:rPr lang="ru-RU" dirty="0"/>
              <a:t> по глава XIV на НПК.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68075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Показания на свидетели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Р №664/2003 г.  3 НО</a:t>
            </a:r>
          </a:p>
          <a:p>
            <a:pPr marL="0" indent="0">
              <a:buNone/>
            </a:pPr>
            <a:r>
              <a:rPr lang="ru-RU" dirty="0" err="1"/>
              <a:t>Ако</a:t>
            </a:r>
            <a:r>
              <a:rPr lang="ru-RU" dirty="0"/>
              <a:t> при </a:t>
            </a:r>
            <a:r>
              <a:rPr lang="ru-RU" dirty="0" err="1"/>
              <a:t>разпит</a:t>
            </a:r>
            <a:r>
              <a:rPr lang="ru-RU" dirty="0"/>
              <a:t> на </a:t>
            </a:r>
            <a:r>
              <a:rPr lang="ru-RU" dirty="0" err="1"/>
              <a:t>свидетел</a:t>
            </a:r>
            <a:r>
              <a:rPr lang="ru-RU" dirty="0"/>
              <a:t> по </a:t>
            </a:r>
            <a:r>
              <a:rPr lang="ru-RU" dirty="0" err="1"/>
              <a:t>реда</a:t>
            </a:r>
            <a:r>
              <a:rPr lang="ru-RU" dirty="0"/>
              <a:t> на чл.223 НПК не </a:t>
            </a:r>
            <a:r>
              <a:rPr lang="ru-RU" dirty="0" err="1"/>
              <a:t>бъде</a:t>
            </a:r>
            <a:r>
              <a:rPr lang="ru-RU" dirty="0"/>
              <a:t> </a:t>
            </a:r>
            <a:r>
              <a:rPr lang="ru-RU" dirty="0" err="1"/>
              <a:t>призован</a:t>
            </a:r>
            <a:r>
              <a:rPr lang="ru-RU" dirty="0"/>
              <a:t> </a:t>
            </a:r>
            <a:r>
              <a:rPr lang="ru-RU" dirty="0" err="1"/>
              <a:t>обвиняемия</a:t>
            </a:r>
            <a:r>
              <a:rPr lang="ru-RU" dirty="0"/>
              <a:t> и </a:t>
            </a:r>
            <a:r>
              <a:rPr lang="ru-RU" dirty="0" err="1"/>
              <a:t>неговия</a:t>
            </a:r>
            <a:r>
              <a:rPr lang="ru-RU" dirty="0"/>
              <a:t> защитник е </a:t>
            </a:r>
            <a:r>
              <a:rPr lang="ru-RU" dirty="0" err="1"/>
              <a:t>допуснато</a:t>
            </a:r>
            <a:r>
              <a:rPr lang="ru-RU" dirty="0"/>
              <a:t> СПН и </a:t>
            </a:r>
            <a:r>
              <a:rPr lang="ru-RU" dirty="0" err="1"/>
              <a:t>този</a:t>
            </a:r>
            <a:r>
              <a:rPr lang="ru-RU" dirty="0"/>
              <a:t> </a:t>
            </a:r>
            <a:r>
              <a:rPr lang="ru-RU" dirty="0" err="1"/>
              <a:t>разпит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бъде</a:t>
            </a:r>
            <a:r>
              <a:rPr lang="ru-RU" dirty="0"/>
              <a:t> </a:t>
            </a:r>
            <a:r>
              <a:rPr lang="ru-RU" dirty="0" err="1"/>
              <a:t>ползван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/>
              <a:t>Р №529/2009 г. 3 НО</a:t>
            </a:r>
          </a:p>
          <a:p>
            <a:pPr marL="0" indent="0">
              <a:buNone/>
            </a:pPr>
            <a:r>
              <a:rPr lang="ru-RU" dirty="0" err="1"/>
              <a:t>Ако</a:t>
            </a:r>
            <a:r>
              <a:rPr lang="ru-RU" dirty="0"/>
              <a:t> е бил проведен </a:t>
            </a:r>
            <a:r>
              <a:rPr lang="ru-RU" dirty="0" err="1"/>
              <a:t>разпит</a:t>
            </a:r>
            <a:r>
              <a:rPr lang="ru-RU" dirty="0"/>
              <a:t> пред </a:t>
            </a:r>
            <a:r>
              <a:rPr lang="ru-RU" dirty="0" err="1"/>
              <a:t>съдия</a:t>
            </a:r>
            <a:r>
              <a:rPr lang="ru-RU" dirty="0"/>
              <a:t> на </a:t>
            </a:r>
            <a:r>
              <a:rPr lang="ru-RU" dirty="0" err="1"/>
              <a:t>свидетел</a:t>
            </a:r>
            <a:r>
              <a:rPr lang="ru-RU" dirty="0"/>
              <a:t> в момент </a:t>
            </a:r>
            <a:r>
              <a:rPr lang="ru-RU" dirty="0" err="1"/>
              <a:t>когато</a:t>
            </a:r>
            <a:r>
              <a:rPr lang="ru-RU" dirty="0"/>
              <a:t> </a:t>
            </a:r>
            <a:r>
              <a:rPr lang="ru-RU" dirty="0" err="1"/>
              <a:t>обвиняемият</a:t>
            </a:r>
            <a:r>
              <a:rPr lang="ru-RU" dirty="0"/>
              <a:t> е бил </a:t>
            </a:r>
            <a:r>
              <a:rPr lang="ru-RU" dirty="0" err="1"/>
              <a:t>задържан</a:t>
            </a:r>
            <a:r>
              <a:rPr lang="ru-RU" dirty="0"/>
              <a:t> е </a:t>
            </a:r>
            <a:r>
              <a:rPr lang="ru-RU" dirty="0" err="1"/>
              <a:t>допусното</a:t>
            </a:r>
            <a:r>
              <a:rPr lang="ru-RU" dirty="0"/>
              <a:t> СПН.</a:t>
            </a:r>
          </a:p>
          <a:p>
            <a:pPr marL="0" indent="0">
              <a:buNone/>
            </a:pPr>
            <a:r>
              <a:rPr lang="ru-RU" b="1" dirty="0"/>
              <a:t>Р №365/2011 г. 2 НО, Р №496/2011 г. 3 НО, Р №228/2009 г. 2 НО</a:t>
            </a:r>
          </a:p>
          <a:p>
            <a:pPr marL="0" indent="0">
              <a:buNone/>
            </a:pPr>
            <a:r>
              <a:rPr lang="ru-RU" dirty="0" err="1"/>
              <a:t>Ако</a:t>
            </a:r>
            <a:r>
              <a:rPr lang="ru-RU" dirty="0"/>
              <a:t> е проведен </a:t>
            </a:r>
            <a:r>
              <a:rPr lang="ru-RU" dirty="0" err="1"/>
              <a:t>разпит</a:t>
            </a:r>
            <a:r>
              <a:rPr lang="ru-RU" dirty="0"/>
              <a:t> пред </a:t>
            </a:r>
            <a:r>
              <a:rPr lang="ru-RU" dirty="0" err="1"/>
              <a:t>съдия</a:t>
            </a:r>
            <a:r>
              <a:rPr lang="ru-RU" dirty="0"/>
              <a:t> </a:t>
            </a:r>
            <a:r>
              <a:rPr lang="ru-RU" dirty="0" err="1"/>
              <a:t>преди</a:t>
            </a:r>
            <a:r>
              <a:rPr lang="ru-RU" dirty="0"/>
              <a:t> да е </a:t>
            </a:r>
            <a:r>
              <a:rPr lang="ru-RU" dirty="0" err="1"/>
              <a:t>установена</a:t>
            </a:r>
            <a:r>
              <a:rPr lang="ru-RU" dirty="0"/>
              <a:t> </a:t>
            </a:r>
            <a:r>
              <a:rPr lang="ru-RU" dirty="0" err="1"/>
              <a:t>фигурата</a:t>
            </a:r>
            <a:r>
              <a:rPr lang="ru-RU" dirty="0"/>
              <a:t> на </a:t>
            </a:r>
            <a:r>
              <a:rPr lang="ru-RU" dirty="0" err="1"/>
              <a:t>обвиняемия</a:t>
            </a:r>
            <a:r>
              <a:rPr lang="ru-RU" dirty="0"/>
              <a:t> (</a:t>
            </a:r>
            <a:r>
              <a:rPr lang="ru-RU" dirty="0" err="1"/>
              <a:t>преди</a:t>
            </a:r>
            <a:r>
              <a:rPr lang="ru-RU" dirty="0"/>
              <a:t> </a:t>
            </a:r>
            <a:r>
              <a:rPr lang="ru-RU" dirty="0" err="1"/>
              <a:t>повдигане</a:t>
            </a:r>
            <a:r>
              <a:rPr lang="ru-RU" dirty="0"/>
              <a:t> на обвинение) не е </a:t>
            </a:r>
            <a:r>
              <a:rPr lang="ru-RU" dirty="0" err="1"/>
              <a:t>допуснато</a:t>
            </a:r>
            <a:r>
              <a:rPr lang="ru-RU" dirty="0"/>
              <a:t> СПН.</a:t>
            </a: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9936838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Показания на свидетели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14/1989 г. ВК</a:t>
            </a:r>
          </a:p>
          <a:p>
            <a:pPr algn="just">
              <a:buFontTx/>
              <a:buChar char="-"/>
            </a:pPr>
            <a:r>
              <a:rPr lang="bg-BG" dirty="0" smtClean="0"/>
              <a:t>Недопустимо е да се ползват свидетелските показания когато почиват на субективна оценка и мнение, извън установените и възприети от свидетеля факти (в случая свидетелят е дал становище в проведен разговор с подсъдимия кога е казал истината</a:t>
            </a:r>
            <a:r>
              <a:rPr lang="bg-BG" dirty="0" smtClean="0"/>
              <a:t>)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1202/2011 г. 2 НО</a:t>
            </a:r>
          </a:p>
          <a:p>
            <a:pPr algn="just">
              <a:buFontTx/>
              <a:buChar char="-"/>
            </a:pPr>
            <a:r>
              <a:rPr lang="bg-BG" dirty="0" smtClean="0"/>
              <a:t>Могат със свидетелски показания да бъдат установени направени от подсъдимия извънсъдебни признания</a:t>
            </a:r>
          </a:p>
          <a:p>
            <a:pPr algn="just">
              <a:buFontTx/>
              <a:buChar char="-"/>
            </a:pPr>
            <a:r>
              <a:rPr lang="bg-BG" dirty="0" smtClean="0"/>
              <a:t>Тези признания нямат характер на </a:t>
            </a:r>
            <a:r>
              <a:rPr lang="bg-BG" dirty="0" smtClean="0"/>
              <a:t>обяснения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1114/2006 г. 2 НО, 72/2002 г. 2 ТО</a:t>
            </a:r>
          </a:p>
          <a:p>
            <a:pPr marL="0" indent="0" algn="just">
              <a:buNone/>
            </a:pPr>
            <a:r>
              <a:rPr lang="bg-BG" dirty="0" smtClean="0"/>
              <a:t>- Показанията на свидетели за направени пред тях извънсъдебни признания не могат да бъдат единственото доказателство, върху което да почива осъдителна присъда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03321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Първични и производни доказателства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bg-BG" b="1" dirty="0" smtClean="0"/>
              <a:t>Р №475/2009 г. 1 НО, Р №65/2014 г. 3 НО</a:t>
            </a:r>
          </a:p>
          <a:p>
            <a:pPr marL="0" indent="0" algn="just">
              <a:buNone/>
            </a:pPr>
            <a:r>
              <a:rPr lang="bg-BG" dirty="0" smtClean="0"/>
              <a:t>Лица, възприели извънсъдебни признания на обвиняемия могат да бъдат разпитвани като свидетели и техните показания могат да бъдат противопоставени на неговите обяснения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№637/2009 г. 1 НО, Р по НД №2037/2013 г. 3 НО, Р №26/2011 г. 2 НО и особено мнение на член съдия в Р №481/2013 г. 1 НО</a:t>
            </a:r>
          </a:p>
          <a:p>
            <a:pPr marL="0" indent="0" algn="just">
              <a:buNone/>
            </a:pPr>
            <a:r>
              <a:rPr lang="bg-BG" dirty="0" smtClean="0"/>
              <a:t>Показанията на свидетели, възприели признания имат производен характер и не могат да бъдат противопоставени на обясненията на обвиняемия.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1333854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Първични и производни доказателства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b="1" dirty="0"/>
              <a:t>НД 25/2018 г. 2 НО</a:t>
            </a:r>
          </a:p>
          <a:p>
            <a:pPr marL="0" indent="0" algn="just">
              <a:buNone/>
            </a:pPr>
            <a:r>
              <a:rPr lang="ru-RU" dirty="0" err="1"/>
              <a:t>Когато</a:t>
            </a:r>
            <a:r>
              <a:rPr lang="ru-RU" dirty="0"/>
              <a:t> в хода на </a:t>
            </a:r>
            <a:r>
              <a:rPr lang="ru-RU" dirty="0" err="1"/>
              <a:t>разследване</a:t>
            </a:r>
            <a:r>
              <a:rPr lang="ru-RU" dirty="0"/>
              <a:t> от </a:t>
            </a:r>
            <a:r>
              <a:rPr lang="ru-RU" dirty="0" err="1"/>
              <a:t>полицейски</a:t>
            </a:r>
            <a:r>
              <a:rPr lang="ru-RU" dirty="0"/>
              <a:t> </a:t>
            </a:r>
            <a:r>
              <a:rPr lang="ru-RU" dirty="0" err="1"/>
              <a:t>служител</a:t>
            </a:r>
            <a:r>
              <a:rPr lang="ru-RU" dirty="0"/>
              <a:t>, </a:t>
            </a:r>
            <a:r>
              <a:rPr lang="ru-RU" dirty="0" err="1"/>
              <a:t>възложено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 по служба, </a:t>
            </a:r>
            <a:r>
              <a:rPr lang="ru-RU" dirty="0" err="1"/>
              <a:t>бъдат</a:t>
            </a:r>
            <a:r>
              <a:rPr lang="ru-RU" dirty="0"/>
              <a:t> </a:t>
            </a:r>
            <a:r>
              <a:rPr lang="ru-RU" dirty="0" err="1"/>
              <a:t>снети</a:t>
            </a:r>
            <a:r>
              <a:rPr lang="ru-RU" dirty="0"/>
              <a:t> </a:t>
            </a:r>
            <a:r>
              <a:rPr lang="ru-RU" dirty="0" err="1"/>
              <a:t>обяснения</a:t>
            </a:r>
            <a:r>
              <a:rPr lang="ru-RU" dirty="0"/>
              <a:t> те не </a:t>
            </a:r>
            <a:r>
              <a:rPr lang="ru-RU" dirty="0" err="1"/>
              <a:t>могат</a:t>
            </a:r>
            <a:r>
              <a:rPr lang="ru-RU" dirty="0"/>
              <a:t> да </a:t>
            </a:r>
            <a:r>
              <a:rPr lang="ru-RU" dirty="0" err="1"/>
              <a:t>бъдат</a:t>
            </a:r>
            <a:r>
              <a:rPr lang="ru-RU" dirty="0"/>
              <a:t> </a:t>
            </a:r>
            <a:r>
              <a:rPr lang="ru-RU" dirty="0" err="1"/>
              <a:t>ценени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„</a:t>
            </a:r>
            <a:r>
              <a:rPr lang="ru-RU" dirty="0" err="1"/>
              <a:t>извънпроцесуални</a:t>
            </a:r>
            <a:r>
              <a:rPr lang="ru-RU" dirty="0"/>
              <a:t> </a:t>
            </a:r>
            <a:r>
              <a:rPr lang="ru-RU" dirty="0" err="1"/>
              <a:t>самопризнания</a:t>
            </a:r>
            <a:r>
              <a:rPr lang="ru-RU" dirty="0"/>
              <a:t>“. </a:t>
            </a:r>
            <a:r>
              <a:rPr lang="ru-RU" dirty="0" err="1"/>
              <a:t>Събирането</a:t>
            </a:r>
            <a:r>
              <a:rPr lang="ru-RU" dirty="0"/>
              <a:t> на информация по </a:t>
            </a:r>
            <a:r>
              <a:rPr lang="ru-RU" dirty="0" err="1"/>
              <a:t>този</a:t>
            </a:r>
            <a:r>
              <a:rPr lang="ru-RU" dirty="0"/>
              <a:t> </a:t>
            </a:r>
            <a:r>
              <a:rPr lang="ru-RU" dirty="0" err="1"/>
              <a:t>ред</a:t>
            </a:r>
            <a:r>
              <a:rPr lang="ru-RU" dirty="0"/>
              <a:t> </a:t>
            </a:r>
            <a:r>
              <a:rPr lang="ru-RU" dirty="0" err="1"/>
              <a:t>представлява</a:t>
            </a:r>
            <a:r>
              <a:rPr lang="ru-RU" dirty="0"/>
              <a:t> </a:t>
            </a:r>
            <a:r>
              <a:rPr lang="ru-RU" dirty="0" err="1"/>
              <a:t>заобикаляне</a:t>
            </a:r>
            <a:r>
              <a:rPr lang="ru-RU" dirty="0"/>
              <a:t> на закона, </a:t>
            </a:r>
            <a:r>
              <a:rPr lang="ru-RU" dirty="0" err="1"/>
              <a:t>защото</a:t>
            </a:r>
            <a:r>
              <a:rPr lang="ru-RU" dirty="0"/>
              <a:t> чрез </a:t>
            </a:r>
            <a:r>
              <a:rPr lang="ru-RU" dirty="0" err="1"/>
              <a:t>свидетелски</a:t>
            </a:r>
            <a:r>
              <a:rPr lang="ru-RU" dirty="0"/>
              <a:t> показания се </a:t>
            </a:r>
            <a:r>
              <a:rPr lang="ru-RU" dirty="0" err="1"/>
              <a:t>възпроизвеждат</a:t>
            </a:r>
            <a:r>
              <a:rPr lang="ru-RU" dirty="0"/>
              <a:t> </a:t>
            </a:r>
            <a:r>
              <a:rPr lang="ru-RU" dirty="0" err="1"/>
              <a:t>обяснения</a:t>
            </a:r>
            <a:r>
              <a:rPr lang="ru-RU" dirty="0"/>
              <a:t> на лице, </a:t>
            </a:r>
            <a:r>
              <a:rPr lang="ru-RU" dirty="0" err="1"/>
              <a:t>което</a:t>
            </a:r>
            <a:r>
              <a:rPr lang="ru-RU" dirty="0"/>
              <a:t> не е </a:t>
            </a:r>
            <a:r>
              <a:rPr lang="ru-RU" dirty="0" err="1"/>
              <a:t>имало</a:t>
            </a:r>
            <a:r>
              <a:rPr lang="ru-RU" dirty="0"/>
              <a:t> </a:t>
            </a:r>
            <a:r>
              <a:rPr lang="ru-RU" dirty="0" err="1"/>
              <a:t>качеството</a:t>
            </a:r>
            <a:r>
              <a:rPr lang="ru-RU" dirty="0"/>
              <a:t> на обвиняем, </a:t>
            </a:r>
            <a:r>
              <a:rPr lang="ru-RU" dirty="0" err="1"/>
              <a:t>респективно</a:t>
            </a:r>
            <a:r>
              <a:rPr lang="ru-RU" dirty="0"/>
              <a:t> не е било </a:t>
            </a:r>
            <a:r>
              <a:rPr lang="ru-RU" dirty="0" err="1"/>
              <a:t>запознато</a:t>
            </a:r>
            <a:r>
              <a:rPr lang="ru-RU" dirty="0"/>
              <a:t> с </a:t>
            </a:r>
            <a:r>
              <a:rPr lang="ru-RU" dirty="0" err="1"/>
              <a:t>правата</a:t>
            </a:r>
            <a:r>
              <a:rPr lang="ru-RU" dirty="0"/>
              <a:t> си по НПК</a:t>
            </a:r>
          </a:p>
          <a:p>
            <a:pPr marL="0" indent="0" algn="just">
              <a:buNone/>
            </a:pPr>
            <a:r>
              <a:rPr lang="ru-RU" b="1" dirty="0"/>
              <a:t>НД 808/2018 г. 2 НО</a:t>
            </a:r>
          </a:p>
          <a:p>
            <a:pPr marL="0" indent="0" algn="just">
              <a:buNone/>
            </a:pPr>
            <a:r>
              <a:rPr lang="ru-RU" dirty="0"/>
              <a:t>Проведен </a:t>
            </a:r>
            <a:r>
              <a:rPr lang="ru-RU" dirty="0" err="1"/>
              <a:t>разпит</a:t>
            </a:r>
            <a:r>
              <a:rPr lang="ru-RU" dirty="0"/>
              <a:t> от страна на </a:t>
            </a:r>
            <a:r>
              <a:rPr lang="ru-RU" dirty="0" err="1"/>
              <a:t>полицейски</a:t>
            </a:r>
            <a:r>
              <a:rPr lang="ru-RU" dirty="0"/>
              <a:t> </a:t>
            </a:r>
            <a:r>
              <a:rPr lang="ru-RU" dirty="0" err="1"/>
              <a:t>служител</a:t>
            </a:r>
            <a:r>
              <a:rPr lang="ru-RU" dirty="0"/>
              <a:t> по отношение на </a:t>
            </a:r>
            <a:r>
              <a:rPr lang="ru-RU" dirty="0" err="1"/>
              <a:t>задържано</a:t>
            </a:r>
            <a:r>
              <a:rPr lang="ru-RU" dirty="0"/>
              <a:t> лице </a:t>
            </a:r>
            <a:r>
              <a:rPr lang="ru-RU" dirty="0" err="1"/>
              <a:t>винаги</a:t>
            </a:r>
            <a:r>
              <a:rPr lang="ru-RU" dirty="0"/>
              <a:t> </a:t>
            </a:r>
            <a:r>
              <a:rPr lang="ru-RU" dirty="0" err="1"/>
              <a:t>следва</a:t>
            </a:r>
            <a:r>
              <a:rPr lang="ru-RU" dirty="0"/>
              <a:t> да </a:t>
            </a:r>
            <a:r>
              <a:rPr lang="ru-RU" dirty="0" err="1"/>
              <a:t>бъде</a:t>
            </a:r>
            <a:r>
              <a:rPr lang="ru-RU" dirty="0"/>
              <a:t> </a:t>
            </a:r>
            <a:r>
              <a:rPr lang="ru-RU" dirty="0" err="1"/>
              <a:t>приеман</a:t>
            </a:r>
            <a:r>
              <a:rPr lang="ru-RU" dirty="0"/>
              <a:t> за  официален контакт (в </a:t>
            </a:r>
            <a:r>
              <a:rPr lang="ru-RU" dirty="0" err="1"/>
              <a:t>този</a:t>
            </a:r>
            <a:r>
              <a:rPr lang="ru-RU" dirty="0"/>
              <a:t> </a:t>
            </a:r>
            <a:r>
              <a:rPr lang="ru-RU" dirty="0" err="1"/>
              <a:t>смисъл</a:t>
            </a:r>
            <a:r>
              <a:rPr lang="ru-RU" dirty="0"/>
              <a:t> </a:t>
            </a:r>
            <a:r>
              <a:rPr lang="ru-RU" dirty="0" err="1"/>
              <a:t>Titarenko</a:t>
            </a:r>
            <a:r>
              <a:rPr lang="ru-RU" dirty="0"/>
              <a:t> v </a:t>
            </a:r>
            <a:r>
              <a:rPr lang="ru-RU" dirty="0" err="1"/>
              <a:t>Ukraina</a:t>
            </a:r>
            <a:r>
              <a:rPr lang="ru-RU" dirty="0"/>
              <a:t> </a:t>
            </a:r>
            <a:r>
              <a:rPr lang="ru-RU" dirty="0" err="1"/>
              <a:t>жалба</a:t>
            </a:r>
            <a:r>
              <a:rPr lang="ru-RU" dirty="0"/>
              <a:t> 31720/2002 г.). При </a:t>
            </a:r>
            <a:r>
              <a:rPr lang="ru-RU" dirty="0" err="1"/>
              <a:t>провеждане</a:t>
            </a:r>
            <a:r>
              <a:rPr lang="ru-RU" dirty="0"/>
              <a:t> на разговор между </a:t>
            </a:r>
            <a:r>
              <a:rPr lang="ru-RU" dirty="0" err="1"/>
              <a:t>задържания</a:t>
            </a:r>
            <a:r>
              <a:rPr lang="ru-RU" dirty="0"/>
              <a:t> и </a:t>
            </a:r>
            <a:r>
              <a:rPr lang="ru-RU" dirty="0" err="1"/>
              <a:t>полицейския</a:t>
            </a:r>
            <a:r>
              <a:rPr lang="ru-RU" dirty="0"/>
              <a:t> </a:t>
            </a:r>
            <a:r>
              <a:rPr lang="ru-RU" dirty="0" err="1"/>
              <a:t>служител</a:t>
            </a:r>
            <a:r>
              <a:rPr lang="ru-RU" dirty="0"/>
              <a:t> </a:t>
            </a:r>
            <a:r>
              <a:rPr lang="ru-RU" dirty="0" err="1"/>
              <a:t>следва</a:t>
            </a:r>
            <a:r>
              <a:rPr lang="ru-RU" dirty="0"/>
              <a:t> да </a:t>
            </a:r>
            <a:r>
              <a:rPr lang="ru-RU" dirty="0" err="1"/>
              <a:t>бъдат</a:t>
            </a:r>
            <a:r>
              <a:rPr lang="ru-RU" dirty="0"/>
              <a:t> </a:t>
            </a:r>
            <a:r>
              <a:rPr lang="ru-RU" dirty="0" err="1"/>
              <a:t>съблюдавани</a:t>
            </a:r>
            <a:r>
              <a:rPr lang="ru-RU" dirty="0"/>
              <a:t> </a:t>
            </a:r>
            <a:r>
              <a:rPr lang="ru-RU" dirty="0" err="1"/>
              <a:t>гаранциите</a:t>
            </a:r>
            <a:r>
              <a:rPr lang="ru-RU" dirty="0"/>
              <a:t> в ЕКПЧ. При </a:t>
            </a:r>
            <a:r>
              <a:rPr lang="ru-RU" dirty="0" err="1"/>
              <a:t>липса</a:t>
            </a:r>
            <a:r>
              <a:rPr lang="ru-RU" dirty="0"/>
              <a:t> на защита на </a:t>
            </a:r>
            <a:r>
              <a:rPr lang="ru-RU" dirty="0" err="1"/>
              <a:t>правата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, то </a:t>
            </a:r>
            <a:r>
              <a:rPr lang="ru-RU" dirty="0" err="1"/>
              <a:t>информацията</a:t>
            </a:r>
            <a:r>
              <a:rPr lang="ru-RU" dirty="0"/>
              <a:t> </a:t>
            </a:r>
            <a:r>
              <a:rPr lang="ru-RU" dirty="0" err="1"/>
              <a:t>станала</a:t>
            </a:r>
            <a:r>
              <a:rPr lang="ru-RU" dirty="0"/>
              <a:t> известна на </a:t>
            </a:r>
            <a:r>
              <a:rPr lang="ru-RU" dirty="0" err="1"/>
              <a:t>полицейските</a:t>
            </a:r>
            <a:r>
              <a:rPr lang="ru-RU" dirty="0"/>
              <a:t> служители в хода на </a:t>
            </a:r>
            <a:r>
              <a:rPr lang="ru-RU" dirty="0" err="1"/>
              <a:t>тези</a:t>
            </a:r>
            <a:r>
              <a:rPr lang="ru-RU" dirty="0"/>
              <a:t> разговори е </a:t>
            </a:r>
            <a:r>
              <a:rPr lang="ru-RU" dirty="0" err="1"/>
              <a:t>събрана</a:t>
            </a:r>
            <a:r>
              <a:rPr lang="ru-RU" dirty="0"/>
              <a:t> в нарушение </a:t>
            </a:r>
            <a:r>
              <a:rPr lang="ru-RU" dirty="0" err="1"/>
              <a:t>процесуалните</a:t>
            </a:r>
            <a:r>
              <a:rPr lang="ru-RU" dirty="0"/>
              <a:t> правила и не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бъде</a:t>
            </a:r>
            <a:r>
              <a:rPr lang="ru-RU" dirty="0"/>
              <a:t> </a:t>
            </a:r>
            <a:r>
              <a:rPr lang="ru-RU" dirty="0" err="1"/>
              <a:t>ползвана</a:t>
            </a:r>
            <a:r>
              <a:rPr lang="ru-RU" dirty="0"/>
              <a:t>, </a:t>
            </a:r>
            <a:r>
              <a:rPr lang="ru-RU" dirty="0" err="1"/>
              <a:t>защото</a:t>
            </a:r>
            <a:r>
              <a:rPr lang="ru-RU" dirty="0"/>
              <a:t> </a:t>
            </a:r>
            <a:r>
              <a:rPr lang="ru-RU" dirty="0" err="1"/>
              <a:t>представлява</a:t>
            </a:r>
            <a:r>
              <a:rPr lang="ru-RU" dirty="0"/>
              <a:t> </a:t>
            </a:r>
            <a:r>
              <a:rPr lang="ru-RU" dirty="0" err="1"/>
              <a:t>заобикаляне</a:t>
            </a:r>
            <a:r>
              <a:rPr lang="ru-RU" dirty="0"/>
              <a:t> на </a:t>
            </a:r>
            <a:r>
              <a:rPr lang="ru-RU" dirty="0" err="1"/>
              <a:t>императивната</a:t>
            </a:r>
            <a:r>
              <a:rPr lang="ru-RU" dirty="0"/>
              <a:t> норма на чл.105, ал.2 НПК (в </a:t>
            </a:r>
            <a:r>
              <a:rPr lang="ru-RU" dirty="0" err="1"/>
              <a:t>този</a:t>
            </a:r>
            <a:r>
              <a:rPr lang="ru-RU" dirty="0"/>
              <a:t> </a:t>
            </a:r>
            <a:r>
              <a:rPr lang="ru-RU" dirty="0" err="1"/>
              <a:t>смисъл</a:t>
            </a:r>
            <a:r>
              <a:rPr lang="ru-RU" dirty="0"/>
              <a:t> е </a:t>
            </a:r>
            <a:r>
              <a:rPr lang="ru-RU" dirty="0" err="1"/>
              <a:t>посочено</a:t>
            </a:r>
            <a:r>
              <a:rPr lang="ru-RU" dirty="0"/>
              <a:t> </a:t>
            </a:r>
            <a:r>
              <a:rPr lang="ru-RU" dirty="0" err="1"/>
              <a:t>делото</a:t>
            </a:r>
            <a:r>
              <a:rPr lang="ru-RU" dirty="0"/>
              <a:t> Д.М. </a:t>
            </a:r>
            <a:r>
              <a:rPr lang="ru-RU" dirty="0" err="1"/>
              <a:t>срещу</a:t>
            </a:r>
            <a:r>
              <a:rPr lang="ru-RU" dirty="0"/>
              <a:t> </a:t>
            </a:r>
            <a:r>
              <a:rPr lang="ru-RU" dirty="0" err="1"/>
              <a:t>България</a:t>
            </a:r>
            <a:r>
              <a:rPr lang="ru-RU" dirty="0"/>
              <a:t> </a:t>
            </a:r>
            <a:r>
              <a:rPr lang="ru-RU" dirty="0" err="1"/>
              <a:t>жалба</a:t>
            </a:r>
            <a:r>
              <a:rPr lang="ru-RU" dirty="0"/>
              <a:t> 34779/2009 г.)</a:t>
            </a:r>
          </a:p>
          <a:p>
            <a:pPr marL="0" indent="0" algn="just">
              <a:buNone/>
            </a:pPr>
            <a:r>
              <a:rPr lang="ru-RU" b="1" dirty="0"/>
              <a:t>НД 956/2016 г. 2 НО, НД 1011/2017 г. 3 НО</a:t>
            </a:r>
          </a:p>
          <a:p>
            <a:pPr marL="0" indent="0" algn="just">
              <a:buNone/>
            </a:pPr>
            <a:r>
              <a:rPr lang="ru-RU" dirty="0"/>
              <a:t>Не </a:t>
            </a:r>
            <a:r>
              <a:rPr lang="ru-RU" dirty="0" err="1"/>
              <a:t>могат</a:t>
            </a:r>
            <a:r>
              <a:rPr lang="ru-RU" dirty="0"/>
              <a:t> да </a:t>
            </a:r>
            <a:r>
              <a:rPr lang="ru-RU" dirty="0" err="1"/>
              <a:t>бъдат</a:t>
            </a:r>
            <a:r>
              <a:rPr lang="ru-RU" dirty="0"/>
              <a:t> </a:t>
            </a:r>
            <a:r>
              <a:rPr lang="ru-RU" dirty="0" err="1"/>
              <a:t>ползвани</a:t>
            </a:r>
            <a:r>
              <a:rPr lang="ru-RU" dirty="0"/>
              <a:t> </a:t>
            </a:r>
            <a:r>
              <a:rPr lang="ru-RU" dirty="0" err="1"/>
              <a:t>извънсъдебни</a:t>
            </a:r>
            <a:r>
              <a:rPr lang="ru-RU" dirty="0"/>
              <a:t> признания </a:t>
            </a:r>
            <a:r>
              <a:rPr lang="ru-RU" dirty="0" err="1"/>
              <a:t>защото</a:t>
            </a:r>
            <a:r>
              <a:rPr lang="ru-RU" dirty="0"/>
              <a:t>:</a:t>
            </a:r>
          </a:p>
          <a:p>
            <a:pPr marL="0" indent="0" algn="just">
              <a:buNone/>
            </a:pPr>
            <a:r>
              <a:rPr lang="ru-RU" dirty="0" err="1"/>
              <a:t>имат</a:t>
            </a:r>
            <a:r>
              <a:rPr lang="ru-RU" dirty="0"/>
              <a:t> производен характер</a:t>
            </a:r>
          </a:p>
          <a:p>
            <a:pPr marL="0" indent="0" algn="just">
              <a:buNone/>
            </a:pPr>
            <a:r>
              <a:rPr lang="ru-RU" dirty="0" err="1"/>
              <a:t>събрани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при </a:t>
            </a:r>
            <a:r>
              <a:rPr lang="ru-RU" dirty="0" err="1"/>
              <a:t>нарушени</a:t>
            </a:r>
            <a:r>
              <a:rPr lang="ru-RU" dirty="0"/>
              <a:t> </a:t>
            </a:r>
            <a:r>
              <a:rPr lang="ru-RU" dirty="0" err="1"/>
              <a:t>императивни</a:t>
            </a:r>
            <a:r>
              <a:rPr lang="ru-RU" dirty="0"/>
              <a:t> правила 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74784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Писмени</a:t>
            </a:r>
            <a:r>
              <a:rPr lang="ru-RU" dirty="0"/>
              <a:t> </a:t>
            </a:r>
            <a:r>
              <a:rPr lang="ru-RU" dirty="0" err="1"/>
              <a:t>доказателства</a:t>
            </a:r>
            <a:r>
              <a:rPr lang="ru-RU" dirty="0"/>
              <a:t> и доказателствени средства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60211 по НД </a:t>
            </a:r>
            <a:r>
              <a:rPr lang="ru-RU" b="1" dirty="0"/>
              <a:t>857/2021 г., </a:t>
            </a:r>
            <a:r>
              <a:rPr lang="ru-RU" b="1" dirty="0" smtClean="0"/>
              <a:t>3 НО</a:t>
            </a:r>
          </a:p>
          <a:p>
            <a:pPr marL="0" indent="0" algn="just">
              <a:buNone/>
            </a:pPr>
            <a:r>
              <a:rPr lang="ru-RU" dirty="0" err="1"/>
              <a:t>Наказателно-процесуалният</a:t>
            </a:r>
            <a:r>
              <a:rPr lang="ru-RU" dirty="0"/>
              <a:t> кодекс </a:t>
            </a:r>
            <a:r>
              <a:rPr lang="ru-RU" dirty="0" err="1"/>
              <a:t>регламентира</a:t>
            </a:r>
            <a:r>
              <a:rPr lang="ru-RU" dirty="0"/>
              <a:t> </a:t>
            </a:r>
            <a:r>
              <a:rPr lang="ru-RU" dirty="0" err="1"/>
              <a:t>съставянето</a:t>
            </a:r>
            <a:r>
              <a:rPr lang="ru-RU" dirty="0"/>
              <a:t> на </a:t>
            </a:r>
            <a:r>
              <a:rPr lang="ru-RU" dirty="0" err="1"/>
              <a:t>протоколите</a:t>
            </a:r>
            <a:r>
              <a:rPr lang="ru-RU" dirty="0"/>
              <a:t> за </a:t>
            </a:r>
            <a:r>
              <a:rPr lang="ru-RU" dirty="0" err="1"/>
              <a:t>извършените</a:t>
            </a:r>
            <a:r>
              <a:rPr lang="ru-RU" dirty="0"/>
              <a:t> </a:t>
            </a:r>
            <a:r>
              <a:rPr lang="ru-RU" dirty="0" err="1"/>
              <a:t>процесуално-следствени</a:t>
            </a:r>
            <a:r>
              <a:rPr lang="ru-RU" dirty="0"/>
              <a:t> действия, сред </a:t>
            </a:r>
            <a:r>
              <a:rPr lang="ru-RU" dirty="0" err="1"/>
              <a:t>които</a:t>
            </a:r>
            <a:r>
              <a:rPr lang="ru-RU" dirty="0"/>
              <a:t> </a:t>
            </a:r>
            <a:r>
              <a:rPr lang="ru-RU" dirty="0" err="1"/>
              <a:t>доброволното</a:t>
            </a:r>
            <a:r>
              <a:rPr lang="ru-RU" dirty="0"/>
              <a:t> </a:t>
            </a:r>
            <a:r>
              <a:rPr lang="ru-RU" dirty="0" err="1"/>
              <a:t>предаване</a:t>
            </a:r>
            <a:r>
              <a:rPr lang="ru-RU" dirty="0"/>
              <a:t> на вещи и </a:t>
            </a:r>
            <a:r>
              <a:rPr lang="ru-RU" dirty="0" err="1"/>
              <a:t>документи</a:t>
            </a:r>
            <a:r>
              <a:rPr lang="ru-RU" dirty="0"/>
              <a:t> не </a:t>
            </a:r>
            <a:r>
              <a:rPr lang="ru-RU" dirty="0" err="1"/>
              <a:t>фигурира</a:t>
            </a:r>
            <a:r>
              <a:rPr lang="ru-RU" dirty="0"/>
              <a:t>. </a:t>
            </a:r>
            <a:r>
              <a:rPr lang="ru-RU" dirty="0" err="1"/>
              <a:t>Протоколът</a:t>
            </a:r>
            <a:r>
              <a:rPr lang="ru-RU" dirty="0"/>
              <a:t> за </a:t>
            </a:r>
            <a:r>
              <a:rPr lang="ru-RU" dirty="0" err="1"/>
              <a:t>доброволно</a:t>
            </a:r>
            <a:r>
              <a:rPr lang="ru-RU" dirty="0"/>
              <a:t> </a:t>
            </a:r>
            <a:r>
              <a:rPr lang="ru-RU" dirty="0" err="1"/>
              <a:t>предаване</a:t>
            </a:r>
            <a:r>
              <a:rPr lang="ru-RU" dirty="0"/>
              <a:t> е </a:t>
            </a:r>
            <a:r>
              <a:rPr lang="ru-RU" dirty="0" err="1"/>
              <a:t>писмено</a:t>
            </a:r>
            <a:r>
              <a:rPr lang="ru-RU" dirty="0"/>
              <a:t> </a:t>
            </a:r>
            <a:r>
              <a:rPr lang="ru-RU" dirty="0" err="1"/>
              <a:t>доказателство</a:t>
            </a:r>
            <a:r>
              <a:rPr lang="ru-RU" dirty="0"/>
              <a:t> за </a:t>
            </a:r>
            <a:r>
              <a:rPr lang="ru-RU" dirty="0" err="1"/>
              <a:t>извършено</a:t>
            </a:r>
            <a:r>
              <a:rPr lang="ru-RU" dirty="0"/>
              <a:t> от конкретно лице и по </a:t>
            </a:r>
            <a:r>
              <a:rPr lang="ru-RU" dirty="0" err="1"/>
              <a:t>собствено</a:t>
            </a:r>
            <a:r>
              <a:rPr lang="ru-RU" dirty="0"/>
              <a:t> </a:t>
            </a:r>
            <a:r>
              <a:rPr lang="ru-RU" dirty="0" err="1"/>
              <a:t>негово</a:t>
            </a:r>
            <a:r>
              <a:rPr lang="ru-RU" dirty="0"/>
              <a:t> желание </a:t>
            </a:r>
            <a:r>
              <a:rPr lang="ru-RU" dirty="0" err="1"/>
              <a:t>предаване</a:t>
            </a:r>
            <a:r>
              <a:rPr lang="ru-RU" dirty="0"/>
              <a:t> (на вещ, документ и пр.). Той не е </a:t>
            </a:r>
            <a:r>
              <a:rPr lang="ru-RU" dirty="0" err="1"/>
              <a:t>доказателствено</a:t>
            </a:r>
            <a:r>
              <a:rPr lang="ru-RU" dirty="0"/>
              <a:t> средство и </a:t>
            </a:r>
            <a:r>
              <a:rPr lang="ru-RU" dirty="0" err="1"/>
              <a:t>няма</a:t>
            </a:r>
            <a:r>
              <a:rPr lang="ru-RU" dirty="0"/>
              <a:t> </a:t>
            </a:r>
            <a:r>
              <a:rPr lang="ru-RU" dirty="0" err="1"/>
              <a:t>процесуални</a:t>
            </a:r>
            <a:r>
              <a:rPr lang="ru-RU" dirty="0"/>
              <a:t> правила, на </a:t>
            </a:r>
            <a:r>
              <a:rPr lang="ru-RU" dirty="0" err="1"/>
              <a:t>които</a:t>
            </a:r>
            <a:r>
              <a:rPr lang="ru-RU" dirty="0"/>
              <a:t> да е подчинено </a:t>
            </a:r>
            <a:r>
              <a:rPr lang="ru-RU" dirty="0" err="1"/>
              <a:t>съставянето</a:t>
            </a:r>
            <a:r>
              <a:rPr lang="ru-RU" dirty="0"/>
              <a:t> </a:t>
            </a:r>
            <a:r>
              <a:rPr lang="ru-RU" dirty="0" err="1"/>
              <a:t>му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b="1" dirty="0"/>
              <a:t>Р №93/2012 г. 1 НО, Р №14/2010 г. 3 НО</a:t>
            </a:r>
          </a:p>
          <a:p>
            <a:pPr marL="0" indent="0" algn="just">
              <a:buNone/>
            </a:pPr>
            <a:r>
              <a:rPr lang="ru-RU" dirty="0" err="1"/>
              <a:t>Протоколът</a:t>
            </a:r>
            <a:r>
              <a:rPr lang="ru-RU" dirty="0"/>
              <a:t> за </a:t>
            </a:r>
            <a:r>
              <a:rPr lang="ru-RU" dirty="0" err="1"/>
              <a:t>доброволно</a:t>
            </a:r>
            <a:r>
              <a:rPr lang="ru-RU" dirty="0"/>
              <a:t> </a:t>
            </a:r>
            <a:r>
              <a:rPr lang="ru-RU" dirty="0" err="1"/>
              <a:t>предаване</a:t>
            </a:r>
            <a:r>
              <a:rPr lang="ru-RU" dirty="0"/>
              <a:t> е </a:t>
            </a:r>
            <a:r>
              <a:rPr lang="ru-RU" dirty="0" err="1"/>
              <a:t>писмено</a:t>
            </a:r>
            <a:r>
              <a:rPr lang="ru-RU" dirty="0"/>
              <a:t> </a:t>
            </a:r>
            <a:r>
              <a:rPr lang="ru-RU" dirty="0" err="1" smtClean="0"/>
              <a:t>доказателство</a:t>
            </a:r>
            <a:r>
              <a:rPr lang="ru-RU" dirty="0" smtClean="0">
                <a:sym typeface="Wingdings" panose="05000000000000000000" pitchFamily="2" charset="2"/>
              </a:rPr>
              <a:t></a:t>
            </a:r>
            <a:endParaRPr lang="ru-RU" dirty="0"/>
          </a:p>
          <a:p>
            <a:pPr marL="0" indent="0" algn="just">
              <a:buNone/>
            </a:pPr>
            <a:r>
              <a:rPr lang="ru-RU" b="1" dirty="0"/>
              <a:t>Р №358/2009 г. 1 НО, Р №82/2009 г. 1 НО</a:t>
            </a:r>
          </a:p>
          <a:p>
            <a:pPr marL="0" indent="0" algn="just">
              <a:buNone/>
            </a:pPr>
            <a:r>
              <a:rPr lang="ru-RU" dirty="0" err="1"/>
              <a:t>Няма</a:t>
            </a:r>
            <a:r>
              <a:rPr lang="ru-RU" dirty="0"/>
              <a:t> </a:t>
            </a:r>
            <a:r>
              <a:rPr lang="ru-RU" dirty="0" err="1"/>
              <a:t>съществено</a:t>
            </a:r>
            <a:r>
              <a:rPr lang="ru-RU" dirty="0"/>
              <a:t> нарушение на </a:t>
            </a:r>
            <a:r>
              <a:rPr lang="ru-RU" dirty="0" err="1"/>
              <a:t>процесуални</a:t>
            </a:r>
            <a:r>
              <a:rPr lang="ru-RU" dirty="0"/>
              <a:t> правила, </a:t>
            </a:r>
            <a:r>
              <a:rPr lang="ru-RU" dirty="0" err="1"/>
              <a:t>когато</a:t>
            </a:r>
            <a:r>
              <a:rPr lang="ru-RU" dirty="0"/>
              <a:t> </a:t>
            </a:r>
            <a:r>
              <a:rPr lang="ru-RU" dirty="0" err="1"/>
              <a:t>вещта</a:t>
            </a:r>
            <a:r>
              <a:rPr lang="ru-RU" dirty="0"/>
              <a:t> е приобщена чрез протокол за </a:t>
            </a:r>
            <a:r>
              <a:rPr lang="ru-RU" dirty="0" err="1"/>
              <a:t>доброволно</a:t>
            </a:r>
            <a:r>
              <a:rPr lang="ru-RU" dirty="0"/>
              <a:t> </a:t>
            </a:r>
            <a:r>
              <a:rPr lang="ru-RU" dirty="0" err="1"/>
              <a:t>предаване</a:t>
            </a:r>
            <a:r>
              <a:rPr lang="ru-RU" dirty="0"/>
              <a:t>, а </a:t>
            </a:r>
            <a:r>
              <a:rPr lang="ru-RU" dirty="0" err="1"/>
              <a:t>впоследствие</a:t>
            </a:r>
            <a:r>
              <a:rPr lang="ru-RU" dirty="0"/>
              <a:t> той е </a:t>
            </a:r>
            <a:r>
              <a:rPr lang="ru-RU" dirty="0" err="1"/>
              <a:t>допълнен</a:t>
            </a:r>
            <a:r>
              <a:rPr lang="ru-RU" dirty="0"/>
              <a:t> с протокол за </a:t>
            </a:r>
            <a:r>
              <a:rPr lang="ru-RU" dirty="0" err="1"/>
              <a:t>оглед</a:t>
            </a:r>
            <a:r>
              <a:rPr lang="ru-RU" dirty="0"/>
              <a:t> на </a:t>
            </a:r>
            <a:r>
              <a:rPr lang="ru-RU" dirty="0" err="1"/>
              <a:t>същата</a:t>
            </a:r>
            <a:r>
              <a:rPr lang="ru-RU" dirty="0"/>
              <a:t> вещ.</a:t>
            </a:r>
          </a:p>
          <a:p>
            <a:pPr marL="0" indent="0" algn="just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9653657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Писмени доказателства и </a:t>
            </a:r>
            <a:r>
              <a:rPr lang="bg-BG" dirty="0" err="1" smtClean="0"/>
              <a:t>доказателствени</a:t>
            </a:r>
            <a:r>
              <a:rPr lang="bg-BG" dirty="0" smtClean="0"/>
              <a:t> средства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№79/1990 г. ВК, Р № 526/1994 г. 1 НО, Р № 166/2010 г. 3 НО</a:t>
            </a:r>
          </a:p>
          <a:p>
            <a:pPr marL="0" indent="0" algn="just">
              <a:buNone/>
            </a:pPr>
            <a:r>
              <a:rPr lang="bg-BG" dirty="0" smtClean="0"/>
              <a:t>Ако протоколът не е подписан е допуснато СПН, тъй като има съмнение относно компетентността на неговия съставител.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№37/2000 г. 1 НО</a:t>
            </a:r>
          </a:p>
          <a:p>
            <a:pPr marL="0" indent="0" algn="just">
              <a:buNone/>
            </a:pPr>
            <a:r>
              <a:rPr lang="bg-BG" dirty="0" smtClean="0"/>
              <a:t>Ако протоколът не е подписан, но липсващите данни могат да бъдат почерпени от други безопасни източници е допуснато нарушение, но то не е съществено.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№549/1981 г. 2 НО</a:t>
            </a:r>
          </a:p>
          <a:p>
            <a:pPr marL="0" indent="0" algn="just">
              <a:buNone/>
            </a:pPr>
            <a:r>
              <a:rPr lang="bg-BG" dirty="0" smtClean="0"/>
              <a:t>Протоколът за разпит на свидетел трябва да бъде подписан на всяка страница- ако не е </a:t>
            </a:r>
            <a:r>
              <a:rPr lang="bg-BG" dirty="0" err="1" smtClean="0"/>
              <a:t>е</a:t>
            </a:r>
            <a:r>
              <a:rPr lang="bg-BG" dirty="0" smtClean="0"/>
              <a:t> налице СПН.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614384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Писмени доказателства и </a:t>
            </a:r>
            <a:r>
              <a:rPr lang="bg-BG" dirty="0" err="1"/>
              <a:t>доказателствени</a:t>
            </a:r>
            <a:r>
              <a:rPr lang="bg-BG" dirty="0"/>
              <a:t> средства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bg-BG" b="1" dirty="0" smtClean="0"/>
              <a:t>Р №426/2011 г. 3 НО</a:t>
            </a:r>
          </a:p>
          <a:p>
            <a:pPr marL="0" indent="0" algn="just">
              <a:buNone/>
            </a:pPr>
            <a:r>
              <a:rPr lang="bg-BG" dirty="0" smtClean="0"/>
              <a:t>Ако има грешка в изписване на името на </a:t>
            </a:r>
            <a:r>
              <a:rPr lang="bg-BG" dirty="0" err="1" smtClean="0"/>
              <a:t>поемното</a:t>
            </a:r>
            <a:r>
              <a:rPr lang="bg-BG" dirty="0" smtClean="0"/>
              <a:t> лице и същото заяви, че подписа под протокола е негов не е допуснато СПН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</a:t>
            </a:r>
            <a:r>
              <a:rPr lang="bg-BG" b="1" dirty="0" smtClean="0"/>
              <a:t>№166/2009 г. 3 НО</a:t>
            </a:r>
          </a:p>
          <a:p>
            <a:pPr marL="0" indent="0" algn="just">
              <a:buNone/>
            </a:pPr>
            <a:r>
              <a:rPr lang="bg-BG" dirty="0" smtClean="0"/>
              <a:t>Ако не са разяснени правата на </a:t>
            </a:r>
            <a:r>
              <a:rPr lang="bg-BG" dirty="0" err="1" smtClean="0"/>
              <a:t>поемните</a:t>
            </a:r>
            <a:r>
              <a:rPr lang="bg-BG" dirty="0" smtClean="0"/>
              <a:t> лица- не е допуснато СПН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</a:t>
            </a:r>
            <a:r>
              <a:rPr lang="bg-BG" b="1" dirty="0" smtClean="0"/>
              <a:t>№548/2009 г. 3 НО</a:t>
            </a:r>
          </a:p>
          <a:p>
            <a:pPr marL="0" indent="0" algn="just">
              <a:buNone/>
            </a:pPr>
            <a:r>
              <a:rPr lang="bg-BG" dirty="0" smtClean="0"/>
              <a:t>Ако </a:t>
            </a:r>
            <a:r>
              <a:rPr lang="bg-BG" dirty="0" err="1" smtClean="0"/>
              <a:t>поемното</a:t>
            </a:r>
            <a:r>
              <a:rPr lang="bg-BG" dirty="0" smtClean="0"/>
              <a:t> лице не участвало и не е възприело извършването на действието е допуснато СПН.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2372013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Протокол за доброволно предаване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Р 204 по НД 129/2010 </a:t>
            </a:r>
            <a:r>
              <a:rPr lang="ru-RU" b="1" dirty="0"/>
              <a:t>г., </a:t>
            </a:r>
            <a:r>
              <a:rPr lang="ru-RU" b="1" dirty="0" smtClean="0"/>
              <a:t>2 НО</a:t>
            </a:r>
          </a:p>
          <a:p>
            <a:pPr marL="0" indent="0" algn="just">
              <a:buNone/>
            </a:pPr>
            <a:r>
              <a:rPr lang="ru-RU" dirty="0" err="1"/>
              <a:t>Протоколите</a:t>
            </a:r>
            <a:r>
              <a:rPr lang="ru-RU" dirty="0"/>
              <a:t> за </a:t>
            </a:r>
            <a:r>
              <a:rPr lang="ru-RU" dirty="0" err="1"/>
              <a:t>доброволно</a:t>
            </a:r>
            <a:r>
              <a:rPr lang="ru-RU" dirty="0"/>
              <a:t> </a:t>
            </a:r>
            <a:r>
              <a:rPr lang="ru-RU" dirty="0" err="1"/>
              <a:t>предаване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вид </a:t>
            </a:r>
            <a:r>
              <a:rPr lang="ru-RU" dirty="0" err="1"/>
              <a:t>писмени</a:t>
            </a:r>
            <a:r>
              <a:rPr lang="ru-RU" dirty="0"/>
              <a:t> доказателствени средства и за </a:t>
            </a:r>
            <a:r>
              <a:rPr lang="ru-RU" dirty="0" err="1"/>
              <a:t>тях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приложими</a:t>
            </a:r>
            <a:r>
              <a:rPr lang="ru-RU" dirty="0"/>
              <a:t> </a:t>
            </a:r>
            <a:r>
              <a:rPr lang="ru-RU" dirty="0" err="1"/>
              <a:t>общите</a:t>
            </a:r>
            <a:r>
              <a:rPr lang="ru-RU" dirty="0"/>
              <a:t> правила, </a:t>
            </a:r>
            <a:r>
              <a:rPr lang="ru-RU" dirty="0" err="1"/>
              <a:t>посочени</a:t>
            </a:r>
            <a:r>
              <a:rPr lang="ru-RU" dirty="0"/>
              <a:t> в чл. </a:t>
            </a:r>
            <a:r>
              <a:rPr lang="ru-RU" dirty="0" smtClean="0"/>
              <a:t>127- </a:t>
            </a:r>
            <a:r>
              <a:rPr lang="ru-RU" dirty="0"/>
              <a:t>чл. 131 от НПК. </a:t>
            </a:r>
            <a:r>
              <a:rPr lang="ru-RU" dirty="0" err="1"/>
              <a:t>Следва</a:t>
            </a:r>
            <a:r>
              <a:rPr lang="ru-RU" dirty="0"/>
              <a:t> </a:t>
            </a:r>
            <a:r>
              <a:rPr lang="ru-RU" dirty="0" err="1"/>
              <a:t>обаче</a:t>
            </a:r>
            <a:r>
              <a:rPr lang="ru-RU" dirty="0"/>
              <a:t> да се </a:t>
            </a:r>
            <a:r>
              <a:rPr lang="ru-RU" dirty="0" err="1"/>
              <a:t>прави</a:t>
            </a:r>
            <a:r>
              <a:rPr lang="ru-RU" dirty="0"/>
              <a:t> </a:t>
            </a:r>
            <a:r>
              <a:rPr lang="ru-RU" dirty="0" err="1"/>
              <a:t>разлика</a:t>
            </a:r>
            <a:r>
              <a:rPr lang="ru-RU" dirty="0"/>
              <a:t> между </a:t>
            </a:r>
            <a:r>
              <a:rPr lang="ru-RU" dirty="0" err="1"/>
              <a:t>протоколите</a:t>
            </a:r>
            <a:r>
              <a:rPr lang="ru-RU" dirty="0"/>
              <a:t> за </a:t>
            </a:r>
            <a:r>
              <a:rPr lang="ru-RU" dirty="0" err="1"/>
              <a:t>доброволно</a:t>
            </a:r>
            <a:r>
              <a:rPr lang="ru-RU" dirty="0"/>
              <a:t> </a:t>
            </a:r>
            <a:r>
              <a:rPr lang="ru-RU" dirty="0" err="1"/>
              <a:t>предаване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писмени</a:t>
            </a:r>
            <a:r>
              <a:rPr lang="ru-RU" dirty="0"/>
              <a:t> доказателствени средства за </a:t>
            </a:r>
            <a:r>
              <a:rPr lang="ru-RU" dirty="0" err="1"/>
              <a:t>извършеното</a:t>
            </a:r>
            <a:r>
              <a:rPr lang="ru-RU" dirty="0"/>
              <a:t> действие по </a:t>
            </a:r>
            <a:r>
              <a:rPr lang="ru-RU" dirty="0" err="1"/>
              <a:t>разследването</a:t>
            </a:r>
            <a:r>
              <a:rPr lang="ru-RU" dirty="0"/>
              <a:t> и </a:t>
            </a:r>
            <a:r>
              <a:rPr lang="ru-RU" dirty="0" err="1"/>
              <a:t>приобщените</a:t>
            </a:r>
            <a:r>
              <a:rPr lang="ru-RU" dirty="0"/>
              <a:t> чрез </a:t>
            </a:r>
            <a:r>
              <a:rPr lang="ru-RU" dirty="0" err="1"/>
              <a:t>тях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доказателствената</a:t>
            </a:r>
            <a:r>
              <a:rPr lang="ru-RU" dirty="0"/>
              <a:t> </a:t>
            </a:r>
            <a:r>
              <a:rPr lang="ru-RU" dirty="0" err="1"/>
              <a:t>съвкупност</a:t>
            </a:r>
            <a:r>
              <a:rPr lang="ru-RU" dirty="0"/>
              <a:t> </a:t>
            </a:r>
            <a:r>
              <a:rPr lang="ru-RU" dirty="0" err="1"/>
              <a:t>веществени</a:t>
            </a:r>
            <a:r>
              <a:rPr lang="ru-RU" dirty="0"/>
              <a:t> </a:t>
            </a:r>
            <a:r>
              <a:rPr lang="ru-RU" dirty="0" err="1"/>
              <a:t>доказателства</a:t>
            </a:r>
            <a:r>
              <a:rPr lang="ru-RU" dirty="0"/>
              <a:t>. … </a:t>
            </a:r>
            <a:r>
              <a:rPr lang="ru-RU" dirty="0" err="1"/>
              <a:t>Протоколите</a:t>
            </a:r>
            <a:r>
              <a:rPr lang="ru-RU" dirty="0"/>
              <a:t> за </a:t>
            </a:r>
            <a:r>
              <a:rPr lang="ru-RU" dirty="0" err="1"/>
              <a:t>доброволно</a:t>
            </a:r>
            <a:r>
              <a:rPr lang="ru-RU" dirty="0"/>
              <a:t> </a:t>
            </a:r>
            <a:r>
              <a:rPr lang="ru-RU" dirty="0" err="1"/>
              <a:t>предаване</a:t>
            </a:r>
            <a:r>
              <a:rPr lang="ru-RU" dirty="0"/>
              <a:t> /за </a:t>
            </a:r>
            <a:r>
              <a:rPr lang="ru-RU" dirty="0" err="1"/>
              <a:t>разлика</a:t>
            </a:r>
            <a:r>
              <a:rPr lang="ru-RU" dirty="0"/>
              <a:t> от </a:t>
            </a:r>
            <a:r>
              <a:rPr lang="ru-RU" dirty="0" err="1"/>
              <a:t>другите</a:t>
            </a:r>
            <a:r>
              <a:rPr lang="ru-RU" dirty="0"/>
              <a:t> </a:t>
            </a:r>
            <a:r>
              <a:rPr lang="ru-RU" dirty="0" err="1"/>
              <a:t>писмени</a:t>
            </a:r>
            <a:r>
              <a:rPr lang="ru-RU" dirty="0"/>
              <a:t> доказателствени средства и </a:t>
            </a:r>
            <a:r>
              <a:rPr lang="ru-RU" dirty="0" err="1"/>
              <a:t>веществените</a:t>
            </a:r>
            <a:r>
              <a:rPr lang="ru-RU" dirty="0"/>
              <a:t> доказателствени средства/ не </a:t>
            </a:r>
            <a:r>
              <a:rPr lang="ru-RU" dirty="0" err="1"/>
              <a:t>възпроизвеждат</a:t>
            </a:r>
            <a:r>
              <a:rPr lang="ru-RU" dirty="0"/>
              <a:t> </a:t>
            </a:r>
            <a:r>
              <a:rPr lang="ru-RU" dirty="0" err="1"/>
              <a:t>доказателства</a:t>
            </a:r>
            <a:r>
              <a:rPr lang="ru-RU" dirty="0"/>
              <a:t>, а само им </a:t>
            </a:r>
            <a:r>
              <a:rPr lang="ru-RU" dirty="0" err="1"/>
              <a:t>дават</a:t>
            </a:r>
            <a:r>
              <a:rPr lang="ru-RU" dirty="0"/>
              <a:t> </a:t>
            </a:r>
            <a:r>
              <a:rPr lang="ru-RU" dirty="0" err="1"/>
              <a:t>процесуална</a:t>
            </a:r>
            <a:r>
              <a:rPr lang="ru-RU" dirty="0"/>
              <a:t> легитимация,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установяват</a:t>
            </a:r>
            <a:r>
              <a:rPr lang="ru-RU" dirty="0"/>
              <a:t> </a:t>
            </a:r>
            <a:r>
              <a:rPr lang="ru-RU" dirty="0" err="1"/>
              <a:t>връзката</a:t>
            </a:r>
            <a:r>
              <a:rPr lang="ru-RU" dirty="0"/>
              <a:t> на </a:t>
            </a:r>
            <a:r>
              <a:rPr lang="ru-RU" dirty="0" err="1"/>
              <a:t>материалния</a:t>
            </a:r>
            <a:r>
              <a:rPr lang="ru-RU" dirty="0"/>
              <a:t> факт /</a:t>
            </a:r>
            <a:r>
              <a:rPr lang="ru-RU" dirty="0" err="1"/>
              <a:t>вещественото</a:t>
            </a:r>
            <a:r>
              <a:rPr lang="ru-RU" dirty="0"/>
              <a:t> </a:t>
            </a:r>
            <a:r>
              <a:rPr lang="ru-RU" dirty="0" err="1"/>
              <a:t>доказателство</a:t>
            </a:r>
            <a:r>
              <a:rPr lang="ru-RU" dirty="0"/>
              <a:t>/ с </a:t>
            </a:r>
            <a:r>
              <a:rPr lang="ru-RU" dirty="0" err="1"/>
              <a:t>обстоятелствата</a:t>
            </a:r>
            <a:r>
              <a:rPr lang="ru-RU" dirty="0"/>
              <a:t> по </a:t>
            </a:r>
            <a:r>
              <a:rPr lang="ru-RU" dirty="0" err="1"/>
              <a:t>делото</a:t>
            </a:r>
            <a:r>
              <a:rPr lang="ru-RU" dirty="0"/>
              <a:t>. … </a:t>
            </a:r>
            <a:r>
              <a:rPr lang="ru-RU" dirty="0" err="1"/>
              <a:t>Доброволното</a:t>
            </a:r>
            <a:r>
              <a:rPr lang="ru-RU" dirty="0"/>
              <a:t> </a:t>
            </a:r>
            <a:r>
              <a:rPr lang="ru-RU" dirty="0" err="1"/>
              <a:t>предаване</a:t>
            </a:r>
            <a:r>
              <a:rPr lang="ru-RU" dirty="0"/>
              <a:t> практически е </a:t>
            </a:r>
            <a:r>
              <a:rPr lang="ru-RU" dirty="0" err="1"/>
              <a:t>насочено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попълване</a:t>
            </a:r>
            <a:r>
              <a:rPr lang="ru-RU" dirty="0"/>
              <a:t> на </a:t>
            </a:r>
            <a:r>
              <a:rPr lang="ru-RU" dirty="0" err="1"/>
              <a:t>доказателствената</a:t>
            </a:r>
            <a:r>
              <a:rPr lang="ru-RU" dirty="0"/>
              <a:t> </a:t>
            </a:r>
            <a:r>
              <a:rPr lang="ru-RU" dirty="0" err="1"/>
              <a:t>съвкупност</a:t>
            </a:r>
            <a:r>
              <a:rPr lang="ru-RU" dirty="0"/>
              <a:t>, </a:t>
            </a:r>
            <a:r>
              <a:rPr lang="ru-RU" dirty="0" err="1"/>
              <a:t>поради</a:t>
            </a:r>
            <a:r>
              <a:rPr lang="ru-RU" dirty="0"/>
              <a:t> </a:t>
            </a:r>
            <a:r>
              <a:rPr lang="ru-RU" dirty="0" err="1"/>
              <a:t>което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отрече</a:t>
            </a:r>
            <a:r>
              <a:rPr lang="ru-RU" dirty="0"/>
              <a:t> </a:t>
            </a:r>
            <a:r>
              <a:rPr lang="ru-RU" dirty="0" err="1"/>
              <a:t>неговата</a:t>
            </a:r>
            <a:r>
              <a:rPr lang="ru-RU" dirty="0"/>
              <a:t> </a:t>
            </a:r>
            <a:r>
              <a:rPr lang="ru-RU" dirty="0" err="1"/>
              <a:t>принадлежност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действията</a:t>
            </a:r>
            <a:r>
              <a:rPr lang="ru-RU" dirty="0"/>
              <a:t> по </a:t>
            </a:r>
            <a:r>
              <a:rPr lang="ru-RU" dirty="0" err="1"/>
              <a:t>разследването</a:t>
            </a:r>
            <a:r>
              <a:rPr lang="ru-RU" dirty="0"/>
              <a:t>, </a:t>
            </a:r>
            <a:r>
              <a:rPr lang="ru-RU" dirty="0" err="1"/>
              <a:t>когато</a:t>
            </a:r>
            <a:r>
              <a:rPr lang="ru-RU" dirty="0"/>
              <a:t> е </a:t>
            </a:r>
            <a:r>
              <a:rPr lang="ru-RU" dirty="0" err="1"/>
              <a:t>осъществено</a:t>
            </a:r>
            <a:r>
              <a:rPr lang="ru-RU" dirty="0"/>
              <a:t> в </a:t>
            </a:r>
            <a:r>
              <a:rPr lang="ru-RU" dirty="0" err="1"/>
              <a:t>рамките</a:t>
            </a:r>
            <a:r>
              <a:rPr lang="ru-RU" dirty="0"/>
              <a:t> на </a:t>
            </a:r>
            <a:r>
              <a:rPr lang="ru-RU" dirty="0" err="1"/>
              <a:t>наказателното</a:t>
            </a:r>
            <a:r>
              <a:rPr lang="ru-RU" dirty="0"/>
              <a:t> производство.</a:t>
            </a:r>
            <a:endParaRPr lang="bg-BG" dirty="0" smtClean="0"/>
          </a:p>
          <a:p>
            <a:pPr marL="0" indent="0" algn="just">
              <a:buNone/>
            </a:pPr>
            <a:r>
              <a:rPr lang="ru-RU" b="1" dirty="0"/>
              <a:t>Р №192/2012 г. 2 НО, Р №420/2008 г. 1 НО, Р №358/2009 г. 1 НО</a:t>
            </a:r>
          </a:p>
          <a:p>
            <a:pPr marL="0" indent="0" algn="just">
              <a:buNone/>
            </a:pPr>
            <a:r>
              <a:rPr lang="ru-RU" dirty="0" err="1"/>
              <a:t>Протоколът</a:t>
            </a:r>
            <a:r>
              <a:rPr lang="ru-RU" dirty="0"/>
              <a:t> за </a:t>
            </a:r>
            <a:r>
              <a:rPr lang="ru-RU" dirty="0" err="1"/>
              <a:t>доброволно</a:t>
            </a:r>
            <a:r>
              <a:rPr lang="ru-RU" dirty="0"/>
              <a:t> </a:t>
            </a:r>
            <a:r>
              <a:rPr lang="ru-RU" dirty="0" err="1"/>
              <a:t>предаване</a:t>
            </a:r>
            <a:r>
              <a:rPr lang="ru-RU" dirty="0"/>
              <a:t> е </a:t>
            </a:r>
            <a:r>
              <a:rPr lang="ru-RU" dirty="0" err="1"/>
              <a:t>писмено</a:t>
            </a:r>
            <a:r>
              <a:rPr lang="ru-RU" dirty="0"/>
              <a:t> </a:t>
            </a:r>
            <a:r>
              <a:rPr lang="ru-RU" dirty="0" err="1"/>
              <a:t>доказателствено</a:t>
            </a:r>
            <a:r>
              <a:rPr lang="ru-RU" dirty="0"/>
              <a:t> средство и за него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приложими</a:t>
            </a:r>
            <a:r>
              <a:rPr lang="ru-RU" dirty="0"/>
              <a:t> </a:t>
            </a:r>
            <a:r>
              <a:rPr lang="ru-RU" dirty="0" err="1"/>
              <a:t>разпоредбите</a:t>
            </a:r>
            <a:r>
              <a:rPr lang="ru-RU" dirty="0"/>
              <a:t> на чл.127- 132 НПК.</a:t>
            </a:r>
          </a:p>
          <a:p>
            <a:pPr marL="0" indent="0" algn="just">
              <a:buNone/>
            </a:pPr>
            <a:r>
              <a:rPr lang="ru-RU" dirty="0"/>
              <a:t>Чрез </a:t>
            </a:r>
            <a:r>
              <a:rPr lang="ru-RU" dirty="0" err="1"/>
              <a:t>този</a:t>
            </a:r>
            <a:r>
              <a:rPr lang="ru-RU" dirty="0"/>
              <a:t> протокол </a:t>
            </a:r>
            <a:r>
              <a:rPr lang="ru-RU" dirty="0" err="1"/>
              <a:t>могат</a:t>
            </a:r>
            <a:r>
              <a:rPr lang="ru-RU" dirty="0"/>
              <a:t> да </a:t>
            </a:r>
            <a:r>
              <a:rPr lang="ru-RU" dirty="0" err="1"/>
              <a:t>бъдат</a:t>
            </a:r>
            <a:r>
              <a:rPr lang="ru-RU" dirty="0"/>
              <a:t> </a:t>
            </a:r>
            <a:r>
              <a:rPr lang="ru-RU" dirty="0" err="1"/>
              <a:t>приобщени</a:t>
            </a:r>
            <a:r>
              <a:rPr lang="ru-RU" dirty="0"/>
              <a:t> </a:t>
            </a:r>
            <a:r>
              <a:rPr lang="ru-RU" dirty="0" err="1"/>
              <a:t>веществени</a:t>
            </a:r>
            <a:r>
              <a:rPr lang="ru-RU" dirty="0"/>
              <a:t> </a:t>
            </a:r>
            <a:r>
              <a:rPr lang="ru-RU" dirty="0" err="1"/>
              <a:t>доказателства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06361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Протокол за доброволно предаване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№192/2012 г. 2 НО, Р №420/2008 г. 1 НО, Р №358/2009 г. 1 НО</a:t>
            </a:r>
          </a:p>
          <a:p>
            <a:pPr marL="0" indent="0" algn="just">
              <a:buNone/>
            </a:pPr>
            <a:r>
              <a:rPr lang="bg-BG" dirty="0" smtClean="0"/>
              <a:t>Протоколът за доброволно предаване е писмено доказателствено средство и за него са приложими разпоредбите на чл.127- 132 НПК.</a:t>
            </a:r>
          </a:p>
          <a:p>
            <a:pPr marL="0" indent="0" algn="just">
              <a:buNone/>
            </a:pPr>
            <a:r>
              <a:rPr lang="bg-BG" dirty="0" smtClean="0"/>
              <a:t>Чрез този протокол могат да бъдат приобщени веществени доказателства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№93/2012 г. 1 НО, Р №14/2010 г. 3 НО</a:t>
            </a:r>
          </a:p>
          <a:p>
            <a:pPr marL="0" indent="0" algn="just">
              <a:buNone/>
            </a:pPr>
            <a:r>
              <a:rPr lang="bg-BG" dirty="0" smtClean="0"/>
              <a:t>Протоколът за доброволно предаване е писмено </a:t>
            </a:r>
            <a:r>
              <a:rPr lang="bg-BG" dirty="0" smtClean="0"/>
              <a:t>доказателство</a:t>
            </a:r>
            <a:endParaRPr lang="bg-BG" b="1" dirty="0" smtClean="0"/>
          </a:p>
          <a:p>
            <a:pPr marL="0" indent="0" algn="just">
              <a:buNone/>
            </a:pPr>
            <a:r>
              <a:rPr lang="bg-BG" b="1" dirty="0" smtClean="0"/>
              <a:t>Р </a:t>
            </a:r>
            <a:r>
              <a:rPr lang="bg-BG" b="1" dirty="0"/>
              <a:t>304/2014 г. 1 НО</a:t>
            </a:r>
          </a:p>
          <a:p>
            <a:pPr marL="0" indent="0" algn="just">
              <a:buNone/>
            </a:pPr>
            <a:r>
              <a:rPr lang="bg-BG" dirty="0"/>
              <a:t>Протоколът за доброволно предаване не представлява писмено доказателствено средство, а единствено писмено доказателство и удостоверява единствено предаването на вещите, отразени в него</a:t>
            </a:r>
          </a:p>
          <a:p>
            <a:pPr marL="0" indent="0" algn="just">
              <a:buNone/>
            </a:pPr>
            <a:r>
              <a:rPr lang="bg-BG" dirty="0"/>
              <a:t>Няма пречка протоколът да бъде съставен впоследствие в сградата на РПУ след фактическото предаване на вещите</a:t>
            </a:r>
          </a:p>
          <a:p>
            <a:pPr marL="0" indent="0" algn="just">
              <a:buNone/>
            </a:pPr>
            <a:endParaRPr lang="bg-BG" dirty="0" smtClean="0"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bg-BG" dirty="0" smtClean="0">
              <a:sym typeface="Wingdings" panose="05000000000000000000" pitchFamily="2" charset="2"/>
            </a:endParaRPr>
          </a:p>
          <a:p>
            <a:pPr marL="0" indent="0" algn="just">
              <a:buNone/>
            </a:pPr>
            <a:endParaRPr lang="bg-BG" dirty="0" smtClean="0"/>
          </a:p>
          <a:p>
            <a:pPr algn="just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9455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Протокол за доброволно предаване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225/2019 г. 2 НО, Р 192/2012 г. 2 НО, Р 454/2010 г. 1 НО, Р 204/2010 г. 2 НО, Р 358/2009 г. 1 НО</a:t>
            </a:r>
          </a:p>
          <a:p>
            <a:pPr marL="0" indent="0" algn="just">
              <a:buNone/>
            </a:pPr>
            <a:r>
              <a:rPr lang="bg-BG" dirty="0" smtClean="0"/>
              <a:t>Протоколът за доброволно предаване представлява писмено доказателствено средство, тъй като той дава процесуална легитимация на приобщаването на веществени доказателства и установява връзката им с материалните факти и обстоятелства в делото</a:t>
            </a:r>
            <a:r>
              <a:rPr lang="bg-BG" dirty="0" smtClean="0"/>
              <a:t>.</a:t>
            </a:r>
            <a:endParaRPr lang="bg-BG" dirty="0" smtClean="0"/>
          </a:p>
          <a:p>
            <a:pPr marL="0" indent="0" algn="just">
              <a:buNone/>
            </a:pPr>
            <a:r>
              <a:rPr lang="bg-BG" b="1" dirty="0" smtClean="0"/>
              <a:t>Р 33/2020 г. 1 НО</a:t>
            </a:r>
          </a:p>
          <a:p>
            <a:pPr marL="0" indent="0" algn="just">
              <a:buNone/>
            </a:pPr>
            <a:r>
              <a:rPr lang="bg-BG" dirty="0" smtClean="0"/>
              <a:t>Протоколът за доброволно предаване не отразява процесуално следствено действие, тъй като не е сред посочените в разпоредбата на чл.136 НПК способи за доказване</a:t>
            </a:r>
          </a:p>
          <a:p>
            <a:pPr marL="0" indent="0" algn="just">
              <a:buNone/>
            </a:pPr>
            <a:r>
              <a:rPr lang="bg-BG" dirty="0" smtClean="0"/>
              <a:t>Протоколът за доброволното предаване не възпроизвежда доказателства, а служи единствено за приобщаването им към </a:t>
            </a:r>
            <a:r>
              <a:rPr lang="bg-BG" dirty="0" err="1" smtClean="0"/>
              <a:t>доказателствената</a:t>
            </a:r>
            <a:r>
              <a:rPr lang="bg-BG" dirty="0" smtClean="0"/>
              <a:t> съвкупност</a:t>
            </a:r>
          </a:p>
          <a:p>
            <a:pPr marL="0" indent="0" algn="just">
              <a:buNone/>
            </a:pPr>
            <a:r>
              <a:rPr lang="bg-BG" dirty="0" smtClean="0"/>
              <a:t>Няма пречка да бъде разпитан като свидетел съставителя на протокола за доброволно предаване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006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Видове доказателства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bg-BG" dirty="0" smtClean="0"/>
              <a:t>Видове доказателства</a:t>
            </a:r>
          </a:p>
          <a:p>
            <a:pPr marL="514350" indent="-514350" algn="just">
              <a:buAutoNum type="arabicPeriod"/>
            </a:pPr>
            <a:r>
              <a:rPr lang="bg-BG" dirty="0" smtClean="0"/>
              <a:t>преки и косвени доказателства (зависи </a:t>
            </a:r>
            <a:r>
              <a:rPr lang="ru-RU" dirty="0" smtClean="0"/>
              <a:t>от </a:t>
            </a:r>
            <a:r>
              <a:rPr lang="ru-RU" dirty="0" err="1"/>
              <a:t>отношението</a:t>
            </a:r>
            <a:r>
              <a:rPr lang="ru-RU" dirty="0"/>
              <a:t> на </a:t>
            </a:r>
            <a:r>
              <a:rPr lang="ru-RU" dirty="0" err="1"/>
              <a:t>доказателството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основния</a:t>
            </a:r>
            <a:r>
              <a:rPr lang="ru-RU" dirty="0"/>
              <a:t> </a:t>
            </a:r>
            <a:r>
              <a:rPr lang="ru-RU" dirty="0" smtClean="0"/>
              <a:t>факт)</a:t>
            </a:r>
          </a:p>
          <a:p>
            <a:pPr marL="0" indent="0" algn="just">
              <a:buNone/>
            </a:pPr>
            <a:r>
              <a:rPr lang="ru-RU" b="1" dirty="0" smtClean="0"/>
              <a:t>Р 20 по НД </a:t>
            </a:r>
            <a:r>
              <a:rPr lang="ru-RU" b="1" dirty="0"/>
              <a:t>636/2008 г., </a:t>
            </a:r>
            <a:r>
              <a:rPr lang="ru-RU" b="1" dirty="0" smtClean="0"/>
              <a:t>2 НО, Р 360 по НД </a:t>
            </a:r>
            <a:r>
              <a:rPr lang="ru-RU" b="1" dirty="0"/>
              <a:t>236/2010 г</a:t>
            </a:r>
            <a:r>
              <a:rPr lang="ru-RU" b="1" dirty="0" smtClean="0"/>
              <a:t>. 2 НО, Р 128 по НД </a:t>
            </a:r>
            <a:r>
              <a:rPr lang="ru-RU" b="1" dirty="0"/>
              <a:t>131/2012 </a:t>
            </a:r>
            <a:r>
              <a:rPr lang="ru-RU" b="1" dirty="0" smtClean="0"/>
              <a:t>г.3 НО</a:t>
            </a:r>
          </a:p>
          <a:p>
            <a:pPr marL="0" indent="0" algn="just">
              <a:buNone/>
            </a:pPr>
            <a:r>
              <a:rPr lang="ru-RU" dirty="0" err="1" smtClean="0"/>
              <a:t>Осъдителната</a:t>
            </a:r>
            <a:r>
              <a:rPr lang="ru-RU" dirty="0" smtClean="0"/>
              <a:t> </a:t>
            </a:r>
            <a:r>
              <a:rPr lang="ru-RU" dirty="0" err="1"/>
              <a:t>присъда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почива</a:t>
            </a:r>
            <a:r>
              <a:rPr lang="ru-RU" dirty="0"/>
              <a:t> и само на </a:t>
            </a:r>
            <a:r>
              <a:rPr lang="ru-RU" dirty="0" err="1"/>
              <a:t>косвени</a:t>
            </a:r>
            <a:r>
              <a:rPr lang="ru-RU" dirty="0"/>
              <a:t> </a:t>
            </a:r>
            <a:r>
              <a:rPr lang="ru-RU" dirty="0" err="1" smtClean="0"/>
              <a:t>доказателства</a:t>
            </a:r>
            <a:r>
              <a:rPr lang="ru-RU" dirty="0"/>
              <a:t>, но те </a:t>
            </a:r>
            <a:r>
              <a:rPr lang="ru-RU" dirty="0" err="1"/>
              <a:t>трябва</a:t>
            </a:r>
            <a:r>
              <a:rPr lang="ru-RU" dirty="0"/>
              <a:t> да </a:t>
            </a:r>
            <a:r>
              <a:rPr lang="ru-RU" dirty="0" err="1"/>
              <a:t>са</a:t>
            </a:r>
            <a:r>
              <a:rPr lang="ru-RU" dirty="0"/>
              <a:t> в </a:t>
            </a:r>
            <a:r>
              <a:rPr lang="ru-RU" dirty="0" err="1"/>
              <a:t>такава</a:t>
            </a:r>
            <a:r>
              <a:rPr lang="ru-RU" dirty="0"/>
              <a:t> система и единство, че да </a:t>
            </a:r>
            <a:r>
              <a:rPr lang="ru-RU" dirty="0" smtClean="0"/>
              <a:t>водят </a:t>
            </a:r>
            <a:r>
              <a:rPr lang="ru-RU" dirty="0"/>
              <a:t>до неопровержим и логично обоснован извод за </a:t>
            </a:r>
            <a:r>
              <a:rPr lang="ru-RU" dirty="0" err="1"/>
              <a:t>виновността</a:t>
            </a:r>
            <a:r>
              <a:rPr lang="ru-RU" dirty="0"/>
              <a:t> на </a:t>
            </a:r>
            <a:r>
              <a:rPr lang="ru-RU" dirty="0" err="1" smtClean="0"/>
              <a:t>подсъдимия</a:t>
            </a: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Р 297 по НД </a:t>
            </a:r>
            <a:r>
              <a:rPr lang="ru-RU" b="1" dirty="0"/>
              <a:t>296/2009 г</a:t>
            </a:r>
            <a:r>
              <a:rPr lang="ru-RU" b="1" dirty="0" smtClean="0"/>
              <a:t>. 3 НО</a:t>
            </a:r>
          </a:p>
          <a:p>
            <a:pPr marL="0" indent="0" algn="just">
              <a:buNone/>
            </a:pPr>
            <a:r>
              <a:rPr lang="ru-RU" dirty="0" err="1" smtClean="0"/>
              <a:t>Осъдителната</a:t>
            </a:r>
            <a:r>
              <a:rPr lang="ru-RU" dirty="0" smtClean="0"/>
              <a:t> </a:t>
            </a:r>
            <a:r>
              <a:rPr lang="ru-RU" dirty="0" err="1"/>
              <a:t>присъда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почива</a:t>
            </a:r>
            <a:r>
              <a:rPr lang="ru-RU" dirty="0"/>
              <a:t> и само на </a:t>
            </a:r>
            <a:r>
              <a:rPr lang="ru-RU" dirty="0" err="1"/>
              <a:t>едно</a:t>
            </a:r>
            <a:r>
              <a:rPr lang="ru-RU" dirty="0"/>
              <a:t> </a:t>
            </a:r>
            <a:r>
              <a:rPr lang="ru-RU" dirty="0" err="1"/>
              <a:t>пряко</a:t>
            </a:r>
            <a:r>
              <a:rPr lang="ru-RU" dirty="0"/>
              <a:t> </a:t>
            </a:r>
            <a:r>
              <a:rPr lang="ru-RU" dirty="0" err="1" smtClean="0"/>
              <a:t>доказателство</a:t>
            </a:r>
            <a:r>
              <a:rPr lang="ru-RU" dirty="0" smtClean="0"/>
              <a:t>, </a:t>
            </a:r>
            <a:r>
              <a:rPr lang="ru-RU" dirty="0" err="1" smtClean="0"/>
              <a:t>когато</a:t>
            </a:r>
            <a:r>
              <a:rPr lang="ru-RU" dirty="0" smtClean="0"/>
              <a:t> то </a:t>
            </a:r>
            <a:r>
              <a:rPr lang="ru-RU" dirty="0"/>
              <a:t>води до </a:t>
            </a:r>
            <a:r>
              <a:rPr lang="ru-RU" dirty="0" err="1"/>
              <a:t>несъмнен</a:t>
            </a:r>
            <a:r>
              <a:rPr lang="ru-RU" dirty="0"/>
              <a:t> извод за </a:t>
            </a:r>
            <a:r>
              <a:rPr lang="ru-RU" dirty="0" err="1"/>
              <a:t>виновността</a:t>
            </a:r>
            <a:r>
              <a:rPr lang="ru-RU" dirty="0"/>
              <a:t> на привлечения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 smtClean="0"/>
              <a:t>наказателна</a:t>
            </a:r>
            <a:r>
              <a:rPr lang="ru-RU" dirty="0" smtClean="0"/>
              <a:t> </a:t>
            </a:r>
            <a:r>
              <a:rPr lang="ru-RU" dirty="0" err="1"/>
              <a:t>отговорност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17851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Протокол за доброволно предаване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399/2009 г. 3 НО</a:t>
            </a:r>
          </a:p>
          <a:p>
            <a:pPr marL="0" indent="0" algn="just">
              <a:buNone/>
            </a:pPr>
            <a:r>
              <a:rPr lang="bg-BG" dirty="0" smtClean="0"/>
              <a:t>Протоколът  за доброволно предаване е документ по смисъла на чл.127 НПК</a:t>
            </a:r>
          </a:p>
          <a:p>
            <a:pPr marL="0" indent="0" algn="just">
              <a:buNone/>
            </a:pPr>
            <a:r>
              <a:rPr lang="bg-BG" b="1" dirty="0" smtClean="0"/>
              <a:t>Р 50/2016 г. 2 НО, Р 204/2010 г. 2 НО</a:t>
            </a:r>
          </a:p>
          <a:p>
            <a:pPr marL="0" indent="0" algn="just">
              <a:buNone/>
            </a:pPr>
            <a:r>
              <a:rPr lang="bg-BG" dirty="0" smtClean="0"/>
              <a:t>Протоколът за доброволно предаване не възпроизвежда доказателства, а само им дава процесуална легитимация, която установява връзката на материалния факт (вещественото доказателство) с обстоятелствата по делото.</a:t>
            </a:r>
          </a:p>
          <a:p>
            <a:pPr marL="0" indent="0" algn="just">
              <a:buNone/>
            </a:pPr>
            <a:r>
              <a:rPr lang="bg-BG" b="1" dirty="0" smtClean="0"/>
              <a:t>Р 171/2021 г. 1 НО</a:t>
            </a:r>
          </a:p>
          <a:p>
            <a:pPr marL="0" indent="0" algn="just">
              <a:buNone/>
            </a:pPr>
            <a:r>
              <a:rPr lang="bg-BG" dirty="0" smtClean="0"/>
              <a:t>Протоколът за доброволно предаване не е доказателствено средство, а служи единствено за приобщаване на доказателства към </a:t>
            </a:r>
            <a:r>
              <a:rPr lang="bg-BG" dirty="0" err="1" smtClean="0"/>
              <a:t>доказателствената</a:t>
            </a:r>
            <a:r>
              <a:rPr lang="bg-BG" dirty="0" smtClean="0"/>
              <a:t> съвкупност.</a:t>
            </a:r>
          </a:p>
          <a:p>
            <a:pPr marL="0" indent="0" algn="just">
              <a:buNone/>
            </a:pPr>
            <a:r>
              <a:rPr lang="bg-BG" b="1" dirty="0" smtClean="0"/>
              <a:t>Р </a:t>
            </a:r>
            <a:r>
              <a:rPr lang="bg-BG" b="1" dirty="0"/>
              <a:t>№358/2009 г. 1 НО, Р №82/2009 г. 1 НО</a:t>
            </a:r>
          </a:p>
          <a:p>
            <a:pPr marL="0" indent="0" algn="just">
              <a:buNone/>
            </a:pPr>
            <a:r>
              <a:rPr lang="bg-BG" dirty="0"/>
              <a:t>Няма съществено нарушение на процесуални правила, когато вещта е приобщена чрез протокол за доброволно предаване, а впоследствие той е допълнен с протокол за оглед на същата вещ</a:t>
            </a:r>
            <a:r>
              <a:rPr lang="bg-BG" dirty="0" smtClean="0"/>
              <a:t>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2715312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Протокол за доброволно предаване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endParaRPr lang="bg-BG" b="1" dirty="0"/>
          </a:p>
          <a:p>
            <a:pPr marL="0" indent="0" algn="just">
              <a:buNone/>
            </a:pPr>
            <a:r>
              <a:rPr lang="bg-BG" b="1" dirty="0"/>
              <a:t>Р 190/2016 г. 3 НО</a:t>
            </a:r>
          </a:p>
          <a:p>
            <a:pPr marL="0" indent="0" algn="just">
              <a:buNone/>
            </a:pPr>
            <a:r>
              <a:rPr lang="bg-BG" dirty="0"/>
              <a:t>Протоколът за доброволно предаване може да бъде доказателствена основа за фактите, включени в предмета на доказване само когато отразените обстоятелства отговорят на обективната истина. Когато предаването не е било доброволен акт на предаващия, а в хода на осъществено претърсване и изземване (действие навлизащо в чужда правна сфера) този протокол не следва да бъде ценен.</a:t>
            </a:r>
          </a:p>
          <a:p>
            <a:pPr marL="0" indent="0" algn="just">
              <a:buNone/>
            </a:pPr>
            <a:r>
              <a:rPr lang="bg-BG" b="1" dirty="0"/>
              <a:t>Р 85/2019 г. 2 НО</a:t>
            </a:r>
          </a:p>
          <a:p>
            <a:pPr marL="0" indent="0" algn="just">
              <a:buNone/>
            </a:pPr>
            <a:r>
              <a:rPr lang="bg-BG" dirty="0"/>
              <a:t>При съставяне на протокол за доброволно предаване изискването на чл.164, ал.2 НПК за </a:t>
            </a:r>
            <a:r>
              <a:rPr lang="bg-BG" dirty="0" err="1"/>
              <a:t>еднополово</a:t>
            </a:r>
            <a:r>
              <a:rPr lang="bg-BG" dirty="0"/>
              <a:t> участие не се прилага</a:t>
            </a:r>
          </a:p>
          <a:p>
            <a:pPr marL="0" indent="0" algn="just">
              <a:buNone/>
            </a:pPr>
            <a:r>
              <a:rPr lang="bg-BG" b="1" dirty="0"/>
              <a:t>Р 63/2019 г. 2 НО</a:t>
            </a:r>
          </a:p>
          <a:p>
            <a:pPr marL="0" indent="0" algn="just">
              <a:buNone/>
            </a:pPr>
            <a:r>
              <a:rPr lang="bg-BG" dirty="0"/>
              <a:t>Няма пречка да се приобщи към доказателствения материал съдържание на кореспонденция осъществена по електронен път чрез изпращани съобщения. Това правилно е било осъществено чрез протокол за доброволно предаване на мобилното устройство, чрез което е осъществена комуникацията и направен след това оглед на това устройство.</a:t>
            </a:r>
          </a:p>
          <a:p>
            <a:pPr marL="0" indent="0" algn="just">
              <a:buNone/>
            </a:pPr>
            <a:r>
              <a:rPr lang="bg-BG" b="1" dirty="0"/>
              <a:t>Р 974/2017 г. 2 НО</a:t>
            </a:r>
          </a:p>
          <a:p>
            <a:pPr marL="0" indent="0" algn="just">
              <a:buNone/>
            </a:pPr>
            <a:r>
              <a:rPr lang="bg-BG" dirty="0"/>
              <a:t>Няма пречка да бъдат приобщени към </a:t>
            </a:r>
            <a:r>
              <a:rPr lang="bg-BG" dirty="0" err="1"/>
              <a:t>доказателствената</a:t>
            </a:r>
            <a:r>
              <a:rPr lang="bg-BG" dirty="0"/>
              <a:t> съвкупност видеозаписи, като те са се съдържали на материален носител, предаден посредством протокол за доброволно предаване и впоследствие по отношение на този носител е осъществен оглед.</a:t>
            </a: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7159634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Протокол за доброволно предаване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№412/2010 г. 2 НО</a:t>
            </a:r>
          </a:p>
          <a:p>
            <a:pPr marL="0" indent="0" algn="just">
              <a:buNone/>
            </a:pPr>
            <a:r>
              <a:rPr lang="bg-BG" dirty="0" smtClean="0"/>
              <a:t>Вещта е приобщена едновременно с протокол за доброволно предаване и протокол за изземване, като при негоден протокол за доброволно предаване същата законосъобразно е приобщена с протокола за доброволно предаване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№97/2011 г. 3 НО, Р №14/2011 г. 3 НО</a:t>
            </a:r>
          </a:p>
          <a:p>
            <a:pPr marL="0" indent="0" algn="just">
              <a:buNone/>
            </a:pPr>
            <a:r>
              <a:rPr lang="bg-BG" dirty="0" smtClean="0"/>
              <a:t>Няма изискване протоколът за доброволно предаване да бъде съставен от разследващ орган, тъй като това не документ, регламентиран в НПК.</a:t>
            </a:r>
          </a:p>
          <a:p>
            <a:pPr marL="0" indent="0" algn="just">
              <a:buNone/>
            </a:pPr>
            <a:r>
              <a:rPr lang="bg-BG" dirty="0" smtClean="0"/>
              <a:t>Няма пречка неговият съставител да бъде свидетел по делото.</a:t>
            </a:r>
          </a:p>
          <a:p>
            <a:endParaRPr lang="bg-BG" dirty="0"/>
          </a:p>
          <a:p>
            <a:endParaRPr lang="bg-BG" dirty="0" smtClean="0"/>
          </a:p>
          <a:p>
            <a:endParaRPr lang="bg-BG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6441740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Разпознаване на лице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№266/2012 г. 3 НО</a:t>
            </a:r>
          </a:p>
          <a:p>
            <a:pPr marL="0" indent="0" algn="just">
              <a:buNone/>
            </a:pPr>
            <a:r>
              <a:rPr lang="bg-BG" dirty="0" smtClean="0"/>
              <a:t>Не е необходимо разпознаването лице да има качеството на обвиняем към момента на извършване на разпознаването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№451/2010 г. 3 НО, Р № 463/2009 г. 3 НО</a:t>
            </a:r>
          </a:p>
          <a:p>
            <a:pPr marL="0" indent="0" algn="just">
              <a:buNone/>
            </a:pPr>
            <a:r>
              <a:rPr lang="bg-BG" dirty="0" smtClean="0"/>
              <a:t>Не е необходимо извършване на разпознаване ако разпознаващото лице и разпознатото са се познавали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№270/2009 г. 3 НО</a:t>
            </a:r>
          </a:p>
          <a:p>
            <a:pPr marL="0" indent="0" algn="just">
              <a:buNone/>
            </a:pPr>
            <a:r>
              <a:rPr lang="bg-BG" dirty="0" smtClean="0"/>
              <a:t>Ако разпознаващият и разпознатия са се познавали това не води до невъзможност да бъдат ползвани доказателствените резултати на извършеното действие.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8379516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Разпознаване на лице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№442/2009 г. 3 НО, Р №322/2009 г. 1 НО, Р № 406/2008 г. 3 НО</a:t>
            </a:r>
          </a:p>
          <a:p>
            <a:pPr marL="0" indent="0" algn="just">
              <a:buNone/>
            </a:pPr>
            <a:r>
              <a:rPr lang="bg-BG" dirty="0" smtClean="0"/>
              <a:t>Разпознаването е опорочено ако липсва разпит преди него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№434/2011 г. 2 НО, Р №535/2010 г. 3 НО</a:t>
            </a:r>
          </a:p>
          <a:p>
            <a:pPr marL="0" indent="0" algn="just">
              <a:buNone/>
            </a:pPr>
            <a:r>
              <a:rPr lang="bg-BG" dirty="0" smtClean="0"/>
              <a:t>Разпита трябва да бъде проведен непосредствено преди разпознаването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 208/2010 г. 2 НО</a:t>
            </a:r>
          </a:p>
          <a:p>
            <a:pPr marL="0" indent="0" algn="just">
              <a:buNone/>
            </a:pPr>
            <a:r>
              <a:rPr lang="bg-BG" dirty="0" smtClean="0"/>
              <a:t>Ако при разпита не са посочени достатъчно индивидуализиращи белези разпознаването е опорочено.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9098975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Оглед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№80/2009 г. 2 НО</a:t>
            </a:r>
          </a:p>
          <a:p>
            <a:pPr marL="0" indent="0" algn="just">
              <a:buNone/>
            </a:pPr>
            <a:r>
              <a:rPr lang="bg-BG" dirty="0" smtClean="0"/>
              <a:t>Неучастието на </a:t>
            </a:r>
            <a:r>
              <a:rPr lang="bg-BG" dirty="0" err="1" smtClean="0"/>
              <a:t>поемни</a:t>
            </a:r>
            <a:r>
              <a:rPr lang="bg-BG" dirty="0" smtClean="0"/>
              <a:t> лица при извършване на оглед е съществено нарушение на процесуални правила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№410/2012 г. 1 НО,, Р №273/2012 г. 2 НО, Р №576/2010 г. 3 НО</a:t>
            </a:r>
          </a:p>
          <a:p>
            <a:pPr marL="0" indent="0" algn="just">
              <a:buNone/>
            </a:pPr>
            <a:r>
              <a:rPr lang="bg-BG" dirty="0" smtClean="0"/>
              <a:t>Липсата на подпис от страна на технически помощник или експерт или допускане на грешка в погрешно изписване на имената им или в липса на такова изписване не е СПН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№661/2011 г. 3 НО, Р №414/2011 г. 1 НО, Р №516/2010 г. 1 НО</a:t>
            </a:r>
          </a:p>
          <a:p>
            <a:pPr marL="0" indent="0" algn="just">
              <a:buNone/>
            </a:pPr>
            <a:r>
              <a:rPr lang="bg-BG" dirty="0" smtClean="0"/>
              <a:t>При извършване на оглед не е необходимо нито предварително разрешение от съдия, нито последващо одобрение.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9505201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Оглед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bg-BG" b="1" dirty="0" smtClean="0"/>
              <a:t>Р №99/2012 г. 1 НО</a:t>
            </a:r>
          </a:p>
          <a:p>
            <a:pPr marL="0" indent="0" algn="just">
              <a:buNone/>
            </a:pPr>
            <a:r>
              <a:rPr lang="bg-BG" dirty="0" smtClean="0"/>
              <a:t>Когато при извършен протокол за оглед са иззети веществени доказателства и не е съставен отделен протокол за изземване, то протоколът за оглед следва да бъде одобрен по реда на чл.161, ал.2 НПК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№24/2011 г. 2 НО</a:t>
            </a:r>
          </a:p>
          <a:p>
            <a:pPr marL="0" indent="0" algn="just">
              <a:buNone/>
            </a:pPr>
            <a:r>
              <a:rPr lang="bg-BG" dirty="0" smtClean="0"/>
              <a:t>Ако протоколът за оглед е представен в посочения в чл.161, ал.2 НПК срок за одобрение, а съдебният орган се е произнесъл извън него, това не е основание да не бъде ценен изготвения протокол.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1203810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Претърсване и изземване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№352/2012 г. 3 НО</a:t>
            </a:r>
          </a:p>
          <a:p>
            <a:pPr marL="0" indent="0" algn="just">
              <a:buNone/>
            </a:pPr>
            <a:r>
              <a:rPr lang="bg-BG" dirty="0" smtClean="0"/>
              <a:t>Ако действието е извършено без предварително разрешение или последващо одобрение от компетентен съд е налице съществено нарушение на процесуални правила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№99/2012 г. 1 НО</a:t>
            </a:r>
          </a:p>
          <a:p>
            <a:pPr marL="0" indent="0" algn="just">
              <a:buNone/>
            </a:pPr>
            <a:r>
              <a:rPr lang="bg-BG" dirty="0" smtClean="0"/>
              <a:t>Ако протоколът е бил представен в </a:t>
            </a:r>
            <a:r>
              <a:rPr lang="bg-BG" dirty="0" err="1" smtClean="0"/>
              <a:t>законоустановения</a:t>
            </a:r>
            <a:r>
              <a:rPr lang="bg-BG" dirty="0" smtClean="0"/>
              <a:t> 24 часов срок след приключване на действието, но е бил одобрен след изтичането му не е налице съществено нарушение на процесуални правила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№352/2012 г. 3 НО</a:t>
            </a:r>
          </a:p>
          <a:p>
            <a:pPr marL="0" indent="0" algn="just">
              <a:buNone/>
            </a:pPr>
            <a:r>
              <a:rPr lang="bg-BG" dirty="0" smtClean="0"/>
              <a:t>Липсата на </a:t>
            </a:r>
            <a:r>
              <a:rPr lang="bg-BG" dirty="0" err="1" smtClean="0"/>
              <a:t>поемни</a:t>
            </a:r>
            <a:r>
              <a:rPr lang="bg-BG" dirty="0" smtClean="0"/>
              <a:t> лица е винаги съществено нарушение на процесуални правила.</a:t>
            </a:r>
          </a:p>
          <a:p>
            <a:pPr algn="just"/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6826815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Претърсване и изземване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bg-BG" b="1" dirty="0"/>
              <a:t>Р №196/2011 г. 2 НО</a:t>
            </a:r>
          </a:p>
          <a:p>
            <a:pPr marL="0" indent="0" algn="just">
              <a:buNone/>
            </a:pPr>
            <a:r>
              <a:rPr lang="bg-BG" dirty="0"/>
              <a:t>Преценката за неотложност на действието се прави от първоинстанционния съд, който следва да одобри протокола</a:t>
            </a:r>
            <a:r>
              <a:rPr lang="bg-BG" dirty="0" smtClean="0"/>
              <a:t>.</a:t>
            </a:r>
            <a:endParaRPr lang="bg-BG" dirty="0" smtClean="0"/>
          </a:p>
          <a:p>
            <a:pPr marL="0" indent="0" algn="just">
              <a:buNone/>
            </a:pPr>
            <a:r>
              <a:rPr lang="bg-BG" b="1" dirty="0" smtClean="0"/>
              <a:t>Р №162/2010 г. 1 НО</a:t>
            </a:r>
          </a:p>
          <a:p>
            <a:pPr marL="0" indent="0" algn="just">
              <a:buNone/>
            </a:pPr>
            <a:r>
              <a:rPr lang="bg-BG" dirty="0" smtClean="0"/>
              <a:t>Независимо, че съставения протокол е бил одобрен по реда на чл.161, ал.2 НПК, ако се установи в хода на наказателното производство, че е допуснато нарушение при провеждане на действието доказателствените му резултати не следва да бъдат ценени.</a:t>
            </a:r>
          </a:p>
          <a:p>
            <a:endParaRPr lang="bg-BG" dirty="0"/>
          </a:p>
          <a:p>
            <a:endParaRPr lang="bg-BG" dirty="0" smtClean="0"/>
          </a:p>
          <a:p>
            <a:endParaRPr lang="bg-BG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6039238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Обиск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№378/2010 г. 3 НО</a:t>
            </a:r>
          </a:p>
          <a:p>
            <a:pPr marL="0" indent="0" algn="just">
              <a:buNone/>
            </a:pPr>
            <a:r>
              <a:rPr lang="bg-BG" dirty="0" smtClean="0"/>
              <a:t>Когато обискът е извършен при липса на </a:t>
            </a:r>
            <a:r>
              <a:rPr lang="bg-BG" dirty="0" err="1" smtClean="0"/>
              <a:t>поемни</a:t>
            </a:r>
            <a:r>
              <a:rPr lang="bg-BG" dirty="0" smtClean="0"/>
              <a:t> лица от същия пол е допуснато СПН и извършеното действие е невалидно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</a:t>
            </a:r>
            <a:r>
              <a:rPr lang="bg-BG" b="1" dirty="0"/>
              <a:t>№</a:t>
            </a:r>
            <a:r>
              <a:rPr lang="bg-BG" b="1" dirty="0" smtClean="0"/>
              <a:t>514/2003 </a:t>
            </a:r>
            <a:r>
              <a:rPr lang="bg-BG" b="1" dirty="0"/>
              <a:t>г</a:t>
            </a:r>
            <a:r>
              <a:rPr lang="bg-BG" b="1" dirty="0" smtClean="0"/>
              <a:t>. 2 НО</a:t>
            </a:r>
          </a:p>
          <a:p>
            <a:pPr marL="0" indent="0" algn="just">
              <a:buNone/>
            </a:pPr>
            <a:r>
              <a:rPr lang="bg-BG" dirty="0" smtClean="0"/>
              <a:t>При осъществяването </a:t>
            </a:r>
            <a:r>
              <a:rPr lang="bg-BG" dirty="0"/>
              <a:t>на обиск в</a:t>
            </a:r>
            <a:r>
              <a:rPr lang="bg-BG" dirty="0" smtClean="0"/>
              <a:t> </a:t>
            </a:r>
            <a:r>
              <a:rPr lang="bg-BG" dirty="0"/>
              <a:t>присъствието на </a:t>
            </a:r>
            <a:r>
              <a:rPr lang="bg-BG" dirty="0" err="1"/>
              <a:t>поемни</a:t>
            </a:r>
            <a:r>
              <a:rPr lang="bg-BG" dirty="0"/>
              <a:t> лица от друг пол се приема за </a:t>
            </a:r>
            <a:r>
              <a:rPr lang="bg-BG" dirty="0" smtClean="0"/>
              <a:t>съществено нарушение на процесуални правила </a:t>
            </a:r>
            <a:r>
              <a:rPr lang="bg-BG" dirty="0"/>
              <a:t>само в този случай, </a:t>
            </a:r>
            <a:r>
              <a:rPr lang="bg-BG" dirty="0" smtClean="0"/>
              <a:t>когато се засяга </a:t>
            </a:r>
            <a:r>
              <a:rPr lang="bg-BG" dirty="0"/>
              <a:t>личната </a:t>
            </a:r>
            <a:r>
              <a:rPr lang="bg-BG" dirty="0" smtClean="0"/>
              <a:t>сфера на лицето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№422/2009 г. 1 НО</a:t>
            </a:r>
          </a:p>
          <a:p>
            <a:pPr marL="0" indent="0" algn="just">
              <a:buNone/>
            </a:pPr>
            <a:r>
              <a:rPr lang="bg-BG" dirty="0" smtClean="0"/>
              <a:t>Намерените при обиска вещи следва да бъдат описани с техните индивидуализиращи белези, тъй като съставения процесуален документ има официална удостоверителна сила и доказва извършеното действие и събраните доказателства.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01578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Видове доказателства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/>
              <a:t>Такова </a:t>
            </a:r>
            <a:r>
              <a:rPr lang="ru-RU" dirty="0" err="1"/>
              <a:t>доказателство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бъде</a:t>
            </a:r>
            <a:r>
              <a:rPr lang="ru-RU" dirty="0"/>
              <a:t>:</a:t>
            </a:r>
          </a:p>
          <a:p>
            <a:pPr algn="just">
              <a:buFontTx/>
              <a:buChar char="-"/>
            </a:pPr>
            <a:r>
              <a:rPr lang="ru-RU" dirty="0" err="1"/>
              <a:t>с</a:t>
            </a:r>
            <a:r>
              <a:rPr lang="ru-RU" dirty="0" err="1" smtClean="0"/>
              <a:t>амопризнания</a:t>
            </a:r>
            <a:endParaRPr lang="ru-RU" dirty="0" smtClean="0"/>
          </a:p>
          <a:p>
            <a:pPr algn="just">
              <a:buFontTx/>
              <a:buChar char="-"/>
            </a:pPr>
            <a:r>
              <a:rPr lang="ru-RU" dirty="0" smtClean="0"/>
              <a:t>оговор</a:t>
            </a:r>
          </a:p>
          <a:p>
            <a:pPr algn="just">
              <a:buFontTx/>
              <a:buChar char="-"/>
            </a:pPr>
            <a:r>
              <a:rPr lang="ru-RU" dirty="0" smtClean="0"/>
              <a:t>показания </a:t>
            </a:r>
            <a:r>
              <a:rPr lang="ru-RU" dirty="0"/>
              <a:t>на свидетели с тайна </a:t>
            </a:r>
            <a:r>
              <a:rPr lang="ru-RU" dirty="0" err="1" smtClean="0"/>
              <a:t>самоличност</a:t>
            </a:r>
            <a:endParaRPr lang="ru-RU" dirty="0" smtClean="0"/>
          </a:p>
          <a:p>
            <a:pPr algn="just">
              <a:buFontTx/>
              <a:buChar char="-"/>
            </a:pPr>
            <a:r>
              <a:rPr lang="ru-RU" dirty="0" smtClean="0"/>
              <a:t>показания </a:t>
            </a:r>
            <a:r>
              <a:rPr lang="ru-RU" dirty="0"/>
              <a:t>на </a:t>
            </a:r>
            <a:r>
              <a:rPr lang="ru-RU" dirty="0" err="1"/>
              <a:t>служител</a:t>
            </a:r>
            <a:r>
              <a:rPr lang="ru-RU" dirty="0"/>
              <a:t> под </a:t>
            </a:r>
            <a:r>
              <a:rPr lang="ru-RU" dirty="0" err="1" smtClean="0"/>
              <a:t>прикритие</a:t>
            </a:r>
            <a:endParaRPr lang="ru-RU" dirty="0" smtClean="0"/>
          </a:p>
          <a:p>
            <a:pPr algn="just">
              <a:buFontTx/>
              <a:buChar char="-"/>
            </a:pPr>
            <a:r>
              <a:rPr lang="ru-RU" dirty="0" err="1" smtClean="0"/>
              <a:t>доказателства</a:t>
            </a:r>
            <a:r>
              <a:rPr lang="ru-RU" dirty="0"/>
              <a:t>, </a:t>
            </a:r>
            <a:r>
              <a:rPr lang="ru-RU" dirty="0" err="1"/>
              <a:t>събрани</a:t>
            </a:r>
            <a:r>
              <a:rPr lang="ru-RU" dirty="0"/>
              <a:t> посредством </a:t>
            </a:r>
            <a:r>
              <a:rPr lang="ru-RU" dirty="0" err="1"/>
              <a:t>специални</a:t>
            </a:r>
            <a:r>
              <a:rPr lang="ru-RU" dirty="0"/>
              <a:t> </a:t>
            </a:r>
            <a:r>
              <a:rPr lang="ru-RU" dirty="0" err="1"/>
              <a:t>разузнавателни</a:t>
            </a:r>
            <a:r>
              <a:rPr lang="ru-RU" dirty="0"/>
              <a:t> </a:t>
            </a:r>
            <a:r>
              <a:rPr lang="ru-RU" dirty="0" smtClean="0"/>
              <a:t>средства</a:t>
            </a:r>
          </a:p>
          <a:p>
            <a:pPr algn="just">
              <a:buFontTx/>
              <a:buChar char="-"/>
            </a:pPr>
            <a:r>
              <a:rPr lang="ru-RU" dirty="0" err="1" smtClean="0"/>
              <a:t>данните</a:t>
            </a:r>
            <a:r>
              <a:rPr lang="ru-RU" dirty="0" smtClean="0"/>
              <a:t> </a:t>
            </a:r>
            <a:r>
              <a:rPr lang="ru-RU" dirty="0"/>
              <a:t>от </a:t>
            </a:r>
            <a:r>
              <a:rPr lang="ru-RU" dirty="0" err="1"/>
              <a:t>ревизионните</a:t>
            </a:r>
            <a:r>
              <a:rPr lang="ru-RU" dirty="0"/>
              <a:t> </a:t>
            </a:r>
            <a:r>
              <a:rPr lang="ru-RU" dirty="0" err="1"/>
              <a:t>актове</a:t>
            </a:r>
            <a:r>
              <a:rPr lang="ru-RU" dirty="0"/>
              <a:t>, </a:t>
            </a:r>
            <a:r>
              <a:rPr lang="ru-RU" dirty="0" err="1"/>
              <a:t>докладите</a:t>
            </a:r>
            <a:r>
              <a:rPr lang="ru-RU" dirty="0"/>
              <a:t> по чл. 19 от Закона за </a:t>
            </a:r>
            <a:r>
              <a:rPr lang="ru-RU" dirty="0" err="1"/>
              <a:t>държавната</a:t>
            </a:r>
            <a:r>
              <a:rPr lang="ru-RU" dirty="0"/>
              <a:t> </a:t>
            </a:r>
            <a:r>
              <a:rPr lang="ru-RU" dirty="0" err="1"/>
              <a:t>финансова</a:t>
            </a:r>
            <a:r>
              <a:rPr lang="ru-RU" dirty="0"/>
              <a:t> инспекция, </a:t>
            </a:r>
            <a:r>
              <a:rPr lang="ru-RU" dirty="0" err="1"/>
              <a:t>одитните</a:t>
            </a:r>
            <a:r>
              <a:rPr lang="ru-RU" dirty="0"/>
              <a:t> </a:t>
            </a:r>
            <a:r>
              <a:rPr lang="ru-RU" dirty="0" err="1"/>
              <a:t>доклади</a:t>
            </a:r>
            <a:r>
              <a:rPr lang="ru-RU" dirty="0"/>
              <a:t> по чл. 58 от Закона за </a:t>
            </a:r>
            <a:r>
              <a:rPr lang="ru-RU" dirty="0" err="1"/>
              <a:t>Сметната</a:t>
            </a:r>
            <a:r>
              <a:rPr lang="ru-RU" dirty="0"/>
              <a:t> палата, </a:t>
            </a:r>
            <a:r>
              <a:rPr lang="ru-RU" dirty="0" err="1"/>
              <a:t>докладите</a:t>
            </a:r>
            <a:r>
              <a:rPr lang="ru-RU" dirty="0"/>
              <a:t> </a:t>
            </a:r>
            <a:r>
              <a:rPr lang="ru-RU" dirty="0" err="1"/>
              <a:t>относно</a:t>
            </a:r>
            <a:r>
              <a:rPr lang="ru-RU" dirty="0"/>
              <a:t> </a:t>
            </a:r>
            <a:r>
              <a:rPr lang="ru-RU" dirty="0" err="1"/>
              <a:t>разследванията</a:t>
            </a:r>
            <a:r>
              <a:rPr lang="ru-RU" dirty="0"/>
              <a:t> на </a:t>
            </a:r>
            <a:r>
              <a:rPr lang="ru-RU" dirty="0" err="1"/>
              <a:t>Европейската</a:t>
            </a:r>
            <a:r>
              <a:rPr lang="ru-RU" dirty="0"/>
              <a:t> служба за </a:t>
            </a:r>
            <a:r>
              <a:rPr lang="ru-RU" dirty="0" err="1"/>
              <a:t>борба</a:t>
            </a:r>
            <a:r>
              <a:rPr lang="ru-RU" dirty="0"/>
              <a:t> с </a:t>
            </a:r>
            <a:r>
              <a:rPr lang="ru-RU" dirty="0" err="1"/>
              <a:t>измамите</a:t>
            </a:r>
            <a:r>
              <a:rPr lang="ru-RU" dirty="0"/>
              <a:t> и </a:t>
            </a:r>
            <a:r>
              <a:rPr lang="ru-RU" dirty="0" err="1"/>
              <a:t>приложените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тях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9006345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Експертиза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№92/2004 г. 3 НО, Р №131/2012 г. 3 НО</a:t>
            </a:r>
          </a:p>
          <a:p>
            <a:pPr marL="0" indent="0" algn="just">
              <a:buNone/>
            </a:pPr>
            <a:r>
              <a:rPr lang="bg-BG" dirty="0" err="1" smtClean="0"/>
              <a:t>Одорологичната</a:t>
            </a:r>
            <a:r>
              <a:rPr lang="bg-BG" dirty="0" smtClean="0"/>
              <a:t> експертиза не е валиден способ за проверка и оценка на доказателствата.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№25/2000 г. 1 НО, Р №468/2010 г. 1 НО</a:t>
            </a:r>
          </a:p>
          <a:p>
            <a:pPr marL="0" indent="0" algn="just">
              <a:buNone/>
            </a:pPr>
            <a:r>
              <a:rPr lang="bg-BG" dirty="0" smtClean="0"/>
              <a:t>В тези решения става дума за „арбитражна експертиза“- не съществува такова понятие в НПК и няма как една експертиза да има по- голяма тежест от друга.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 588/2004 г. 1 НО</a:t>
            </a:r>
          </a:p>
          <a:p>
            <a:pPr marL="0" indent="0" algn="just">
              <a:buNone/>
            </a:pPr>
            <a:r>
              <a:rPr lang="bg-BG" dirty="0" smtClean="0"/>
              <a:t>Не е допустимо назначаване на СПЕ със задача оценка на достоверността на обяснения на обвиняем.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1471850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Експертиза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№240/19985 г. 1 НО, Р №247/2012 г. 3 НО</a:t>
            </a:r>
          </a:p>
          <a:p>
            <a:pPr marL="0" indent="0" algn="just">
              <a:buNone/>
            </a:pPr>
            <a:r>
              <a:rPr lang="bg-BG" dirty="0" smtClean="0"/>
              <a:t>Недопустимо е участие на експерт изготвил предходно заключение при изготвяне на повторна експертиза.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№61/2009 г. 3 НО</a:t>
            </a:r>
          </a:p>
          <a:p>
            <a:pPr marL="0" indent="0" algn="just">
              <a:buNone/>
            </a:pPr>
            <a:r>
              <a:rPr lang="bg-BG" dirty="0" smtClean="0"/>
              <a:t>Няма ограничение за състава на експертите при изготвяне на ново заключение.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№88/2012 г. 2 НО, Р №215/2011 1 НО, Р №428/2009 г. 1 НО, Р №458/2010 г. 2 НО</a:t>
            </a:r>
          </a:p>
          <a:p>
            <a:pPr marL="0" indent="0" algn="just">
              <a:buNone/>
            </a:pPr>
            <a:r>
              <a:rPr lang="bg-BG" dirty="0" smtClean="0"/>
              <a:t>Дали да бъде назначена или не нова експертиза е преценка, която съдът прави сам. Ако искане в тази посока от страна в производството не е удовлетворено това не е непременно СПН.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2676239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Заместване на доказателства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№366/2013 г. 2 НО, Р №358/2009 г. 1 НО, Р №519/2009 г. 3 НО</a:t>
            </a:r>
          </a:p>
          <a:p>
            <a:pPr marL="0" indent="0" algn="just">
              <a:buNone/>
            </a:pPr>
            <a:r>
              <a:rPr lang="bg-BG" dirty="0" smtClean="0"/>
              <a:t>Ако са допуснати нарушения при осъществяване на определени действия по разследване (например съществено нарушение на процесуални правила при провеждане на оглед на местопроизшествие или претърсване и изземване) е възможно тези доказателствени резултати да бъдат установени по друг </a:t>
            </a:r>
            <a:r>
              <a:rPr lang="bg-BG" dirty="0" err="1" smtClean="0"/>
              <a:t>доказателствен</a:t>
            </a:r>
            <a:r>
              <a:rPr lang="bg-BG" dirty="0" smtClean="0"/>
              <a:t> път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№331/2010 г. 1 НО, Р №404/2012 г. 1 НО</a:t>
            </a:r>
          </a:p>
          <a:p>
            <a:pPr marL="0" indent="0" algn="just">
              <a:buNone/>
            </a:pPr>
            <a:r>
              <a:rPr lang="bg-BG" dirty="0" smtClean="0"/>
              <a:t>Ако определени доказателства са събрани по реда на ЗМВР и съставените протоколи не могат да се ползват, тъй като не отговарят на изискванията на НПК отразеното в тях може да бъде установено и чрез свидетелски показания.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402098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 smtClean="0"/>
              <a:t>Заместване на доказателства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№92/2012 г. 1 НО, Р №83/2012 г. 3 НО, Р №162/2010 г. 1 НО, Р №445/2010 г. 3 НО</a:t>
            </a:r>
          </a:p>
          <a:p>
            <a:pPr marL="0" indent="0" algn="just">
              <a:buNone/>
            </a:pPr>
            <a:r>
              <a:rPr lang="bg-BG" dirty="0" smtClean="0"/>
              <a:t>При липса на задължителен реквизит на протокол за оглед (няма подпис на </a:t>
            </a:r>
            <a:r>
              <a:rPr lang="bg-BG" dirty="0" err="1" smtClean="0"/>
              <a:t>поемно</a:t>
            </a:r>
            <a:r>
              <a:rPr lang="bg-BG" dirty="0" smtClean="0"/>
              <a:t> лице) съдът може да не го цени, но да установи отразеното в него чрез разпит на свидетели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№440/2011 г. 3 НО</a:t>
            </a:r>
          </a:p>
          <a:p>
            <a:pPr marL="0" indent="0" algn="just">
              <a:buNone/>
            </a:pPr>
            <a:r>
              <a:rPr lang="bg-BG" dirty="0" smtClean="0"/>
              <a:t>При колизия между свидетелски показания и процесуално годен протокол може въз основа на свидетелските показания да бъде установено съществено нарушение на процесуални правила при извършване на действието по разследването, отразено в протокола. (В случая става дума за разпознаване на лице и свидетелят е заявил, че същото е опорочено защото разпознатото лице му е било посочено преди извършване на действието).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2670936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Видеозапис, направен не по реда на НПК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393/2009 г. 2 НО, Р 766/2009 г. 3 НО, Р 395/2013 г. 3 НО, З 499/2012 г. 3 НО</a:t>
            </a:r>
          </a:p>
          <a:p>
            <a:pPr algn="just">
              <a:buFontTx/>
              <a:buChar char="-"/>
            </a:pPr>
            <a:r>
              <a:rPr lang="bg-BG" dirty="0" smtClean="0"/>
              <a:t>Материалните носители, съдържащи записите са веществени доказателства по смисъла на чл.109 НПК, тъй като са предмети, по които има следи от престъплението</a:t>
            </a:r>
          </a:p>
          <a:p>
            <a:pPr algn="just">
              <a:buFontTx/>
              <a:buChar char="-"/>
            </a:pPr>
            <a:r>
              <a:rPr lang="bg-BG" dirty="0" smtClean="0"/>
              <a:t>Могат да бъдат ползвани в процеса за изясняване на релевантните по делото факти</a:t>
            </a:r>
          </a:p>
          <a:p>
            <a:pPr algn="just">
              <a:buFontTx/>
              <a:buChar char="-"/>
            </a:pPr>
            <a:r>
              <a:rPr lang="bg-BG" dirty="0" smtClean="0"/>
              <a:t>Достоверността на записите може да бъде проверена чрез </a:t>
            </a:r>
            <a:r>
              <a:rPr lang="bg-BG" dirty="0" err="1" smtClean="0"/>
              <a:t>видеотехническа</a:t>
            </a:r>
            <a:r>
              <a:rPr lang="bg-BG" dirty="0" smtClean="0"/>
              <a:t> експертиза и при липса на манипулация записите могат да се ползват</a:t>
            </a:r>
            <a:endParaRPr lang="bg-BG" dirty="0"/>
          </a:p>
          <a:p>
            <a:pPr marL="0" indent="0">
              <a:buNone/>
            </a:pPr>
            <a:r>
              <a:rPr lang="bg-BG" dirty="0" smtClean="0"/>
              <a:t>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4493829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Видеозапис, направен не по реда на НПК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bg-BG" b="1" dirty="0" smtClean="0"/>
              <a:t>Р 2736/2011 г. 3 НО, Р 1491/2013 г. 3 НО, Р 1038/2012 г. 3 НО</a:t>
            </a:r>
          </a:p>
          <a:p>
            <a:pPr algn="just">
              <a:buFontTx/>
              <a:buChar char="-"/>
            </a:pPr>
            <a:r>
              <a:rPr lang="bg-BG" dirty="0" smtClean="0"/>
              <a:t>Съществена предпоставка за използване на направените </a:t>
            </a:r>
            <a:r>
              <a:rPr lang="bg-BG" dirty="0" err="1" smtClean="0"/>
              <a:t>извънпроцесуални</a:t>
            </a:r>
            <a:r>
              <a:rPr lang="bg-BG" dirty="0" smtClean="0"/>
              <a:t> записи е изискването да бъде спазена разпоредбата на чл.32, ал.2 от Конституцията (изискване да е обявено заснемането)</a:t>
            </a:r>
          </a:p>
          <a:p>
            <a:pPr algn="just">
              <a:buFontTx/>
              <a:buChar char="-"/>
            </a:pPr>
            <a:r>
              <a:rPr lang="bg-BG" dirty="0" smtClean="0"/>
              <a:t>В записите се съдържат личните данни по смисъла на Закона за защита на личните </a:t>
            </a:r>
            <a:r>
              <a:rPr lang="bg-BG" dirty="0" smtClean="0"/>
              <a:t>данни</a:t>
            </a:r>
            <a:endParaRPr lang="bg-BG" dirty="0" smtClean="0"/>
          </a:p>
          <a:p>
            <a:pPr marL="0" indent="0" algn="just">
              <a:buNone/>
            </a:pPr>
            <a:r>
              <a:rPr lang="bg-BG" b="1" dirty="0" smtClean="0"/>
              <a:t>Р 170/2010 г. 3 НО</a:t>
            </a:r>
          </a:p>
          <a:p>
            <a:pPr algn="just">
              <a:buFontTx/>
              <a:buChar char="-"/>
            </a:pPr>
            <a:r>
              <a:rPr lang="bg-BG" dirty="0" smtClean="0"/>
              <a:t>Могат да бъдат ползвани видеозаписи направени за заснемане на ловни </a:t>
            </a:r>
            <a:r>
              <a:rPr lang="bg-BG" dirty="0" smtClean="0"/>
              <a:t>трофеи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1038/2012 г. 1 НО</a:t>
            </a:r>
          </a:p>
          <a:p>
            <a:pPr marL="0" indent="0" algn="just">
              <a:buNone/>
            </a:pPr>
            <a:r>
              <a:rPr lang="bg-BG" dirty="0" smtClean="0"/>
              <a:t>- Могат да бъдат ползвани записи, на които са заснети спортни събития</a:t>
            </a:r>
          </a:p>
          <a:p>
            <a:pPr algn="just">
              <a:buFontTx/>
              <a:buChar char="-"/>
            </a:pPr>
            <a:endParaRPr lang="bg-BG" dirty="0" smtClean="0"/>
          </a:p>
          <a:p>
            <a:pPr algn="just">
              <a:buFontTx/>
              <a:buChar char="-"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0207730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Съдебна фаза- допускане на нови доказателства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bg-BG" b="1" dirty="0" smtClean="0"/>
              <a:t>Р 2995/2011 г. 1 НО</a:t>
            </a:r>
          </a:p>
          <a:p>
            <a:pPr algn="just">
              <a:buFontTx/>
              <a:buChar char="-"/>
            </a:pPr>
            <a:r>
              <a:rPr lang="bg-BG" dirty="0" smtClean="0"/>
              <a:t>страната, която иска допускане на нови доказателства е длъжна да посочи конкретните факти, които желае да установи с тях</a:t>
            </a:r>
          </a:p>
          <a:p>
            <a:pPr algn="just">
              <a:buFontTx/>
              <a:buChar char="-"/>
            </a:pPr>
            <a:r>
              <a:rPr lang="bg-BG" dirty="0" smtClean="0"/>
              <a:t>Непосочването на тези обстоятелства не дава възможност на съда да прецени, </a:t>
            </a:r>
            <a:r>
              <a:rPr lang="bg-BG" dirty="0" err="1" smtClean="0"/>
              <a:t>относимостта</a:t>
            </a:r>
            <a:r>
              <a:rPr lang="bg-BG" dirty="0" smtClean="0"/>
              <a:t> на исканите доказателства към предмета на делото</a:t>
            </a:r>
          </a:p>
          <a:p>
            <a:pPr algn="just">
              <a:buFontTx/>
              <a:buChar char="-"/>
            </a:pPr>
            <a:r>
              <a:rPr lang="bg-BG" dirty="0" smtClean="0"/>
              <a:t>Ако се иска разпит на свидетел, които е очевидец на случилото се, искането следва да бъде уважено, тъй като за съда съществува задължение да разкрие обективната истина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2508862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Обяснения на подсъдимия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480/2008 г. 2 НО</a:t>
            </a:r>
            <a:r>
              <a:rPr lang="bg-BG" b="1" dirty="0"/>
              <a:t>, Р 4/1996 г. 2 НО</a:t>
            </a:r>
          </a:p>
          <a:p>
            <a:pPr marL="0" indent="0" algn="just">
              <a:buNone/>
            </a:pPr>
            <a:r>
              <a:rPr lang="bg-BG" dirty="0" smtClean="0"/>
              <a:t>- Подсъдимият  има право де обяснения във всеки един момент от съдебното следствие и съдът е длъжен да му осигури реализирането на това право.</a:t>
            </a:r>
          </a:p>
          <a:p>
            <a:pPr marL="0" indent="0" algn="just">
              <a:buNone/>
            </a:pPr>
            <a:r>
              <a:rPr lang="bg-BG" dirty="0" smtClean="0"/>
              <a:t>- Непровеждането на разпит на подсъдимия е съществено нарушение на процесуални правила, тъй като съществено се засяга правото му на защита.</a:t>
            </a:r>
          </a:p>
          <a:p>
            <a:pPr marL="0" indent="0" algn="just">
              <a:buNone/>
            </a:pPr>
            <a:r>
              <a:rPr lang="bg-BG" dirty="0" smtClean="0"/>
              <a:t>- Ако бъде проведен разпит впоследствие, допуснатото нарушение не е </a:t>
            </a:r>
            <a:r>
              <a:rPr lang="bg-BG" dirty="0" smtClean="0"/>
              <a:t>съществено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55/1990 г. 1 НО, Р 796/1991 г.п 2 НО</a:t>
            </a:r>
          </a:p>
          <a:p>
            <a:pPr marL="0" indent="0" algn="just">
              <a:buNone/>
            </a:pPr>
            <a:r>
              <a:rPr lang="bg-BG" dirty="0" smtClean="0"/>
              <a:t>-   Изявлението на подсъдимия, че се признава за виновен по всички обвинения не може да замести разпита му</a:t>
            </a:r>
          </a:p>
          <a:p>
            <a:pPr algn="just">
              <a:buFontTx/>
              <a:buChar char="-"/>
            </a:pPr>
            <a:r>
              <a:rPr lang="bg-BG" dirty="0" smtClean="0"/>
              <a:t>Самопризнанието не може да бъде ползвано, ако не е подкрепено с фактическо признание, съдържащо описание на извършеното престъпление и участието на подсъдимия</a:t>
            </a:r>
          </a:p>
          <a:p>
            <a:pPr>
              <a:buFontTx/>
              <a:buChar char="-"/>
            </a:pPr>
            <a:endParaRPr lang="bg-BG" dirty="0" smtClean="0"/>
          </a:p>
          <a:p>
            <a:pPr>
              <a:buFontTx/>
              <a:buChar char="-"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1230826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Обяснения на подсъдимия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2580/2011 г. 1 НО</a:t>
            </a:r>
          </a:p>
          <a:p>
            <a:pPr algn="just">
              <a:buFontTx/>
              <a:buChar char="-"/>
            </a:pPr>
            <a:r>
              <a:rPr lang="bg-BG" dirty="0" smtClean="0"/>
              <a:t>Забраната да се ползват обяснения, дадени на досъдебното производство по чл.287, ал.4 НПК се отнася само за хипотезата на изменение на обвинението в рамките на съдебното следствие, а не за повдигане на ново обвинение по чл.225 </a:t>
            </a:r>
            <a:r>
              <a:rPr lang="bg-BG" dirty="0" smtClean="0"/>
              <a:t>НПК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501/2008 г. 3 НО</a:t>
            </a:r>
          </a:p>
          <a:p>
            <a:pPr algn="just">
              <a:buFontTx/>
              <a:buChar char="-"/>
            </a:pPr>
            <a:r>
              <a:rPr lang="bg-BG" dirty="0" smtClean="0"/>
              <a:t>Противоположно разбиране</a:t>
            </a:r>
            <a:r>
              <a:rPr lang="bg-BG" dirty="0" smtClean="0">
                <a:sym typeface="Wingdings" panose="05000000000000000000" pitchFamily="2" charset="2"/>
              </a:rPr>
              <a:t></a:t>
            </a:r>
            <a:endParaRPr lang="bg-BG" dirty="0">
              <a:sym typeface="Wingdings" panose="05000000000000000000" pitchFamily="2" charset="2"/>
            </a:endParaRPr>
          </a:p>
          <a:p>
            <a:pPr marL="0" indent="0" algn="just">
              <a:buNone/>
            </a:pPr>
            <a:r>
              <a:rPr lang="bg-BG" b="1" dirty="0" smtClean="0">
                <a:sym typeface="Wingdings" panose="05000000000000000000" pitchFamily="2" charset="2"/>
              </a:rPr>
              <a:t>Р 287/1976 г. 2 НО</a:t>
            </a:r>
          </a:p>
          <a:p>
            <a:pPr marL="0" indent="0" algn="just">
              <a:buNone/>
            </a:pPr>
            <a:r>
              <a:rPr lang="bg-BG" dirty="0" smtClean="0">
                <a:sym typeface="Wingdings" panose="05000000000000000000" pitchFamily="2" charset="2"/>
              </a:rPr>
              <a:t>- След като е изменено обвинението в съдебна фаза на подсъдимия следва да бъде дадена възможност да депозира нови обяснения</a:t>
            </a:r>
            <a:endParaRPr lang="bg-BG" dirty="0" smtClean="0"/>
          </a:p>
        </p:txBody>
      </p:sp>
    </p:spTree>
    <p:extLst>
      <p:ext uri="{BB962C8B-B14F-4D97-AF65-F5344CB8AC3E}">
        <p14:creationId xmlns:p14="http://schemas.microsoft.com/office/powerpoint/2010/main" val="14026311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Обяснения на подсъдимия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516/2012 г. 3 НО</a:t>
            </a:r>
          </a:p>
          <a:p>
            <a:pPr algn="just">
              <a:buFontTx/>
              <a:buChar char="-"/>
            </a:pPr>
            <a:r>
              <a:rPr lang="bg-BG" dirty="0" smtClean="0"/>
              <a:t>Обясненията на обвиняем, дадени пред орган на досъдебно производство, преди изменението на разпоредбата на чл.279, ал.2 НПК (ДВ 32/2010 г.), не могат да бъдат ползвани, т. к. към момента на депозирането им на обвиняемия не е разяснена възможността да бъдат приобщени към доказателствената съвкупност</a:t>
            </a:r>
          </a:p>
          <a:p>
            <a:pPr algn="just">
              <a:buFontTx/>
              <a:buChar char="-"/>
            </a:pPr>
            <a:r>
              <a:rPr lang="bg-BG" dirty="0" smtClean="0"/>
              <a:t>Приложението на чл.279, ал.2 НПК е само по отношение на обяснения, дадени след приемането на тази разпоредба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254/2010 г. 2 НО</a:t>
            </a:r>
          </a:p>
          <a:p>
            <a:pPr algn="just">
              <a:buFontTx/>
              <a:buChar char="-"/>
            </a:pPr>
            <a:r>
              <a:rPr lang="bg-BG" dirty="0" smtClean="0"/>
              <a:t>Недопустимо е да бъдат ползвани показания на обвиняемия, дадени в качеството му на свидетел</a:t>
            </a:r>
          </a:p>
          <a:p>
            <a:pPr algn="just">
              <a:buFontTx/>
              <a:buChar char="-"/>
            </a:pPr>
            <a:endParaRPr lang="bg-BG" dirty="0"/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723352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Видове доказателства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err="1" smtClean="0"/>
              <a:t>Наличието</a:t>
            </a:r>
            <a:r>
              <a:rPr lang="ru-RU" dirty="0" smtClean="0"/>
              <a:t> </a:t>
            </a:r>
            <a:r>
              <a:rPr lang="ru-RU" dirty="0"/>
              <a:t>на комбинация между </a:t>
            </a:r>
            <a:r>
              <a:rPr lang="ru-RU" dirty="0" err="1"/>
              <a:t>едно</a:t>
            </a:r>
            <a:r>
              <a:rPr lang="ru-RU" dirty="0"/>
              <a:t> </a:t>
            </a:r>
            <a:r>
              <a:rPr lang="ru-RU" dirty="0" err="1"/>
              <a:t>пряко</a:t>
            </a:r>
            <a:r>
              <a:rPr lang="ru-RU" dirty="0"/>
              <a:t> </a:t>
            </a:r>
            <a:r>
              <a:rPr lang="ru-RU" dirty="0" err="1"/>
              <a:t>доказателство</a:t>
            </a:r>
            <a:r>
              <a:rPr lang="ru-RU" dirty="0"/>
              <a:t> от </a:t>
            </a:r>
            <a:r>
              <a:rPr lang="ru-RU" dirty="0" err="1"/>
              <a:t>горепосочените</a:t>
            </a:r>
            <a:r>
              <a:rPr lang="ru-RU" dirty="0"/>
              <a:t>, </a:t>
            </a:r>
            <a:r>
              <a:rPr lang="ru-RU" dirty="0" err="1"/>
              <a:t>което</a:t>
            </a:r>
            <a:r>
              <a:rPr lang="ru-RU" dirty="0"/>
              <a:t> само по себе си не е </a:t>
            </a:r>
            <a:r>
              <a:rPr lang="ru-RU" dirty="0" err="1"/>
              <a:t>достатъчно</a:t>
            </a:r>
            <a:r>
              <a:rPr lang="ru-RU" dirty="0"/>
              <a:t> за </a:t>
            </a:r>
            <a:r>
              <a:rPr lang="ru-RU" dirty="0" err="1"/>
              <a:t>осъждане</a:t>
            </a:r>
            <a:r>
              <a:rPr lang="ru-RU" dirty="0"/>
              <a:t>, и </a:t>
            </a:r>
            <a:r>
              <a:rPr lang="ru-RU" dirty="0" err="1"/>
              <a:t>друго</a:t>
            </a:r>
            <a:r>
              <a:rPr lang="ru-RU" dirty="0"/>
              <a:t> </a:t>
            </a:r>
            <a:r>
              <a:rPr lang="ru-RU" dirty="0" err="1"/>
              <a:t>подкрепящо</a:t>
            </a:r>
            <a:r>
              <a:rPr lang="ru-RU" dirty="0"/>
              <a:t> </a:t>
            </a:r>
            <a:r>
              <a:rPr lang="ru-RU" dirty="0" err="1"/>
              <a:t>доказателство</a:t>
            </a:r>
            <a:r>
              <a:rPr lang="ru-RU" dirty="0"/>
              <a:t> </a:t>
            </a:r>
            <a:r>
              <a:rPr lang="ru-RU" dirty="0" err="1"/>
              <a:t>дава</a:t>
            </a:r>
            <a:r>
              <a:rPr lang="ru-RU" dirty="0"/>
              <a:t> </a:t>
            </a:r>
            <a:r>
              <a:rPr lang="ru-RU" dirty="0" err="1"/>
              <a:t>възможност</a:t>
            </a:r>
            <a:r>
              <a:rPr lang="ru-RU" dirty="0"/>
              <a:t> да се постанови </a:t>
            </a:r>
            <a:r>
              <a:rPr lang="ru-RU" dirty="0" err="1"/>
              <a:t>осъдителна</a:t>
            </a:r>
            <a:r>
              <a:rPr lang="ru-RU" dirty="0"/>
              <a:t> </a:t>
            </a:r>
            <a:r>
              <a:rPr lang="ru-RU" dirty="0" err="1" smtClean="0"/>
              <a:t>присъда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err="1" smtClean="0"/>
              <a:t>Към</a:t>
            </a:r>
            <a:r>
              <a:rPr lang="ru-RU" dirty="0" smtClean="0"/>
              <a:t> момента </a:t>
            </a:r>
            <a:r>
              <a:rPr lang="ru-RU" dirty="0" err="1"/>
              <a:t>законът</a:t>
            </a:r>
            <a:r>
              <a:rPr lang="ru-RU" dirty="0"/>
              <a:t> </a:t>
            </a:r>
            <a:r>
              <a:rPr lang="ru-RU" dirty="0" err="1"/>
              <a:t>допусна</a:t>
            </a:r>
            <a:r>
              <a:rPr lang="ru-RU" dirty="0"/>
              <a:t> </a:t>
            </a:r>
            <a:r>
              <a:rPr lang="ru-RU" dirty="0" err="1"/>
              <a:t>обвинението</a:t>
            </a:r>
            <a:r>
              <a:rPr lang="ru-RU" dirty="0"/>
              <a:t> и </a:t>
            </a:r>
            <a:r>
              <a:rPr lang="ru-RU" dirty="0" err="1"/>
              <a:t>осъдителната</a:t>
            </a:r>
            <a:r>
              <a:rPr lang="ru-RU" dirty="0"/>
              <a:t> </a:t>
            </a:r>
            <a:r>
              <a:rPr lang="ru-RU" dirty="0" err="1"/>
              <a:t>присъда</a:t>
            </a:r>
            <a:r>
              <a:rPr lang="ru-RU" dirty="0"/>
              <a:t> да се </a:t>
            </a:r>
            <a:r>
              <a:rPr lang="ru-RU" dirty="0" err="1"/>
              <a:t>основават</a:t>
            </a:r>
            <a:r>
              <a:rPr lang="ru-RU" dirty="0"/>
              <a:t> и на </a:t>
            </a:r>
            <a:r>
              <a:rPr lang="ru-RU" dirty="0" err="1"/>
              <a:t>съвкупността</a:t>
            </a:r>
            <a:r>
              <a:rPr lang="ru-RU" dirty="0"/>
              <a:t> между </a:t>
            </a:r>
            <a:r>
              <a:rPr lang="ru-RU" dirty="0" err="1"/>
              <a:t>данни</a:t>
            </a:r>
            <a:r>
              <a:rPr lang="ru-RU" dirty="0"/>
              <a:t> от </a:t>
            </a:r>
            <a:r>
              <a:rPr lang="ru-RU" dirty="0" err="1" smtClean="0"/>
              <a:t>специални</a:t>
            </a:r>
            <a:r>
              <a:rPr lang="ru-RU" dirty="0" smtClean="0"/>
              <a:t> </a:t>
            </a:r>
            <a:r>
              <a:rPr lang="ru-RU" dirty="0" err="1"/>
              <a:t>разузнавателни</a:t>
            </a:r>
            <a:r>
              <a:rPr lang="ru-RU" dirty="0"/>
              <a:t> средства и показания на свидетели с тайна </a:t>
            </a:r>
            <a:r>
              <a:rPr lang="ru-RU" dirty="0" err="1" smtClean="0"/>
              <a:t>самоличност</a:t>
            </a:r>
            <a:r>
              <a:rPr lang="ru-RU" dirty="0"/>
              <a:t>, </a:t>
            </a:r>
            <a:r>
              <a:rPr lang="ru-RU" dirty="0" err="1"/>
              <a:t>които</a:t>
            </a:r>
            <a:r>
              <a:rPr lang="ru-RU" dirty="0"/>
              <a:t> </a:t>
            </a:r>
            <a:r>
              <a:rPr lang="ru-RU" dirty="0" err="1"/>
              <a:t>поотделно</a:t>
            </a:r>
            <a:r>
              <a:rPr lang="ru-RU" dirty="0"/>
              <a:t>, </a:t>
            </a:r>
            <a:r>
              <a:rPr lang="ru-RU" dirty="0" err="1"/>
              <a:t>макар</a:t>
            </a:r>
            <a:r>
              <a:rPr lang="ru-RU" dirty="0"/>
              <a:t> да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преки</a:t>
            </a:r>
            <a:r>
              <a:rPr lang="ru-RU" dirty="0"/>
              <a:t> </a:t>
            </a:r>
            <a:r>
              <a:rPr lang="ru-RU" dirty="0" err="1"/>
              <a:t>доказателства</a:t>
            </a:r>
            <a:r>
              <a:rPr lang="ru-RU" dirty="0"/>
              <a:t>, не </a:t>
            </a:r>
            <a:r>
              <a:rPr lang="ru-RU" dirty="0" err="1" smtClean="0"/>
              <a:t>могат</a:t>
            </a:r>
            <a:r>
              <a:rPr lang="ru-RU" dirty="0" smtClean="0"/>
              <a:t> </a:t>
            </a:r>
            <a:r>
              <a:rPr lang="ru-RU" dirty="0"/>
              <a:t>да </a:t>
            </a:r>
            <a:r>
              <a:rPr lang="ru-RU" dirty="0" err="1"/>
              <a:t>доведат</a:t>
            </a:r>
            <a:r>
              <a:rPr lang="ru-RU" dirty="0"/>
              <a:t> до </a:t>
            </a:r>
            <a:r>
              <a:rPr lang="ru-RU" dirty="0" err="1" smtClean="0"/>
              <a:t>осъждане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735000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Обяснения на подсъдимия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bg-BG" b="1" dirty="0"/>
              <a:t>Р 21/2011 г. 3 НО</a:t>
            </a:r>
          </a:p>
          <a:p>
            <a:pPr marL="0" indent="0" algn="just">
              <a:buNone/>
            </a:pPr>
            <a:r>
              <a:rPr lang="bg-BG" dirty="0"/>
              <a:t>- Недопустимо е да бъдат ползвани показания на обвиняемия, дадени в друго наказателно </a:t>
            </a:r>
            <a:r>
              <a:rPr lang="bg-BG" dirty="0" smtClean="0"/>
              <a:t>производство</a:t>
            </a:r>
            <a:endParaRPr lang="bg-BG" dirty="0" smtClean="0"/>
          </a:p>
          <a:p>
            <a:pPr marL="0" indent="0" algn="just">
              <a:buNone/>
            </a:pPr>
            <a:r>
              <a:rPr lang="bg-BG" b="1" dirty="0" smtClean="0"/>
              <a:t>Р 288/2005 г. 1 НО</a:t>
            </a:r>
          </a:p>
          <a:p>
            <a:pPr algn="just">
              <a:buFontTx/>
              <a:buChar char="-"/>
            </a:pPr>
            <a:r>
              <a:rPr lang="bg-BG" dirty="0" smtClean="0"/>
              <a:t>Допустимо е да бъдат ползвани изявления на обвиняемия, дадени не в условията на разпит, а когато те са депозирани в качеството на участник в друго процесуално действие (в случая следствен експеримент</a:t>
            </a:r>
            <a:r>
              <a:rPr lang="bg-BG" dirty="0" smtClean="0"/>
              <a:t>)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442/2008 г. 3 НО</a:t>
            </a:r>
          </a:p>
          <a:p>
            <a:pPr marL="0" indent="0" algn="just">
              <a:buNone/>
            </a:pPr>
            <a:r>
              <a:rPr lang="bg-BG" dirty="0" smtClean="0"/>
              <a:t>- Уличаващите обяснения на подсъдим по отношение на друг подсъдим представляват годно доказателствено средство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832272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Показания на свидетели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360/1975 г. 2 ТО, Р 563/1975 г. 1 НО, Р459/1984 г. 2 НО, Р 369/2009 г. 3 НО</a:t>
            </a:r>
          </a:p>
          <a:p>
            <a:pPr algn="just">
              <a:buFontTx/>
              <a:buChar char="-"/>
            </a:pPr>
            <a:r>
              <a:rPr lang="bg-BG" dirty="0" smtClean="0"/>
              <a:t>Приложението на разпоредбата на чл.281 НПК не е право, а е задължение за </a:t>
            </a:r>
            <a:r>
              <a:rPr lang="bg-BG" dirty="0" smtClean="0"/>
              <a:t>съда</a:t>
            </a:r>
            <a:endParaRPr lang="bg-BG" dirty="0" smtClean="0"/>
          </a:p>
          <a:p>
            <a:pPr marL="0" indent="0" algn="just">
              <a:buNone/>
            </a:pPr>
            <a:r>
              <a:rPr lang="bg-BG" b="1" dirty="0" smtClean="0"/>
              <a:t>Р 666/2012 г. 2 НО</a:t>
            </a:r>
          </a:p>
          <a:p>
            <a:pPr algn="just">
              <a:buFontTx/>
              <a:buChar char="-"/>
            </a:pPr>
            <a:r>
              <a:rPr lang="bg-BG" dirty="0" smtClean="0"/>
              <a:t>Показания, дадени пред незаконен състав на съда не могат да бъдат приобщени по реда на чл.281 НПК (по делото е имало незаконен състав по смисъла на чл.28 НПК</a:t>
            </a:r>
            <a:r>
              <a:rPr lang="bg-BG" dirty="0" smtClean="0"/>
              <a:t>)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686/2008 г. 1 НО</a:t>
            </a:r>
          </a:p>
          <a:p>
            <a:pPr algn="just">
              <a:buFontTx/>
              <a:buChar char="-"/>
            </a:pPr>
            <a:r>
              <a:rPr lang="bg-BG" dirty="0" smtClean="0"/>
              <a:t>Обратното виждане</a:t>
            </a:r>
            <a:r>
              <a:rPr lang="bg-BG" dirty="0" smtClean="0">
                <a:sym typeface="Wingdings" panose="05000000000000000000" pitchFamily="2" charset="2"/>
              </a:rPr>
              <a:t></a:t>
            </a:r>
          </a:p>
          <a:p>
            <a:pPr algn="just">
              <a:buFontTx/>
              <a:buChar char="-"/>
            </a:pPr>
            <a:r>
              <a:rPr lang="bg-BG" dirty="0" smtClean="0">
                <a:sym typeface="Wingdings" panose="05000000000000000000" pitchFamily="2" charset="2"/>
              </a:rPr>
              <a:t>Ако съставът на съда е имал основание за отвод, тъй като са били налице предпоставките на чл.29 НПК, то няма пречка показанията да бъдат приобщени по реда на чл.281 НПК</a:t>
            </a:r>
            <a:endParaRPr lang="bg-BG" dirty="0" smtClean="0"/>
          </a:p>
        </p:txBody>
      </p:sp>
    </p:spTree>
    <p:extLst>
      <p:ext uri="{BB962C8B-B14F-4D97-AF65-F5344CB8AC3E}">
        <p14:creationId xmlns:p14="http://schemas.microsoft.com/office/powerpoint/2010/main" val="40090885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Показания на свидетели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917/1991 г. 2 НО</a:t>
            </a:r>
          </a:p>
          <a:p>
            <a:pPr algn="just">
              <a:buFontTx/>
              <a:buChar char="-"/>
            </a:pPr>
            <a:r>
              <a:rPr lang="bg-BG" dirty="0" smtClean="0"/>
              <a:t>Могат да се прочетат обясненията, дадени на досъдебното производство в качеството на обвиняем по реда на чл.281, ал.2 НПК, но не и когато става дума за съществено противоречие между тях и показанията, дадени в хода на съдебното следствие като свидетел. Това е така, тъй като са налице съществени различия между двете процесуални качества на лицето и различни права за всяко от тях. </a:t>
            </a:r>
            <a:endParaRPr lang="bg-BG" dirty="0"/>
          </a:p>
          <a:p>
            <a:pPr algn="just">
              <a:buFontTx/>
              <a:buChar char="-"/>
            </a:pPr>
            <a:r>
              <a:rPr lang="bg-BG" dirty="0" smtClean="0"/>
              <a:t>За разпитването лице не съществува задължение да поддържа това, казано на досъдебното производство в друго процесуално качество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1879283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Събиране на доказателства от </a:t>
            </a:r>
            <a:r>
              <a:rPr lang="bg-BG" dirty="0" err="1" smtClean="0"/>
              <a:t>въззивен</a:t>
            </a:r>
            <a:r>
              <a:rPr lang="bg-BG" dirty="0" smtClean="0"/>
              <a:t> съд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 411/1998 г. 3 НО, Р 449/1999 г. 2 НО, Р 2/2000 г. 1 НО</a:t>
            </a:r>
          </a:p>
          <a:p>
            <a:pPr algn="just">
              <a:buFontTx/>
              <a:buChar char="-"/>
            </a:pPr>
            <a:r>
              <a:rPr lang="bg-BG" dirty="0" err="1" smtClean="0"/>
              <a:t>Въззивният</a:t>
            </a:r>
            <a:r>
              <a:rPr lang="bg-BG" dirty="0" smtClean="0"/>
              <a:t> съд следва задължително да се произнесе по направените доказателствени искания. </a:t>
            </a:r>
          </a:p>
          <a:p>
            <a:pPr algn="just">
              <a:buFontTx/>
              <a:buChar char="-"/>
            </a:pPr>
            <a:r>
              <a:rPr lang="bg-BG" dirty="0" smtClean="0"/>
              <a:t>Непроизнасянето по тях е съществено нарушение на процесуални правила</a:t>
            </a:r>
          </a:p>
          <a:p>
            <a:pPr algn="just">
              <a:buFontTx/>
              <a:buChar char="-"/>
            </a:pPr>
            <a:r>
              <a:rPr lang="bg-BG" dirty="0" err="1" smtClean="0"/>
              <a:t>Въззивният</a:t>
            </a:r>
            <a:r>
              <a:rPr lang="bg-BG" dirty="0" smtClean="0"/>
              <a:t> съд следва да се произнесе и по ненавременно направени доказателствени искания, тъй като съгласно чл.107, ал.4 НПК не може да откаже събиране на </a:t>
            </a:r>
            <a:r>
              <a:rPr lang="bg-BG" dirty="0" smtClean="0"/>
              <a:t>доказателства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703/99 2 НО, Р 822/2000 г. 2 НО</a:t>
            </a:r>
          </a:p>
          <a:p>
            <a:pPr marL="0" indent="0" algn="just">
              <a:buNone/>
            </a:pPr>
            <a:r>
              <a:rPr lang="bg-BG" dirty="0" smtClean="0"/>
              <a:t>- </a:t>
            </a:r>
            <a:r>
              <a:rPr lang="bg-BG" dirty="0" err="1" smtClean="0"/>
              <a:t>Въззивният</a:t>
            </a:r>
            <a:r>
              <a:rPr lang="bg-BG" dirty="0" smtClean="0"/>
              <a:t> съд не може да се остави без уважение искане за даването на обяснения</a:t>
            </a:r>
          </a:p>
          <a:p>
            <a:pPr marL="0" indent="0" algn="just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6921101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Събиране на доказателства от </a:t>
            </a:r>
            <a:r>
              <a:rPr lang="bg-BG" dirty="0" err="1" smtClean="0"/>
              <a:t>въззивен</a:t>
            </a:r>
            <a:r>
              <a:rPr lang="bg-BG" dirty="0" smtClean="0"/>
              <a:t> съд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bg-BG" b="1" dirty="0" smtClean="0"/>
              <a:t>Р 400/1999 г. 2 НО, Р 1351/2011 г. 1 НО, Р343/1999 г. 3 НО</a:t>
            </a:r>
          </a:p>
          <a:p>
            <a:pPr algn="just">
              <a:buFontTx/>
              <a:buChar char="-"/>
            </a:pPr>
            <a:r>
              <a:rPr lang="bg-BG" dirty="0" err="1" smtClean="0"/>
              <a:t>Въззивният</a:t>
            </a:r>
            <a:r>
              <a:rPr lang="bg-BG" dirty="0" smtClean="0"/>
              <a:t> съд може да приеме нови факти без да провежда допълнително въззивно съдебно </a:t>
            </a:r>
            <a:r>
              <a:rPr lang="bg-BG" dirty="0" smtClean="0"/>
              <a:t>следствие</a:t>
            </a: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Р 26/2011 г. 1 НО, Р 66/1999 г. 2 НО, Р522/1999 г. 2 НО</a:t>
            </a:r>
          </a:p>
          <a:p>
            <a:pPr algn="just">
              <a:buFontTx/>
              <a:buChar char="-"/>
            </a:pPr>
            <a:r>
              <a:rPr lang="bg-BG" dirty="0" err="1" smtClean="0"/>
              <a:t>Въззивният</a:t>
            </a:r>
            <a:r>
              <a:rPr lang="bg-BG" dirty="0" smtClean="0"/>
              <a:t> съд не е обвързан със задължение да събира нови доказателства</a:t>
            </a:r>
          </a:p>
          <a:p>
            <a:pPr algn="just">
              <a:buFontTx/>
              <a:buChar char="-"/>
            </a:pPr>
            <a:r>
              <a:rPr lang="bg-BG" dirty="0" smtClean="0"/>
              <a:t>Преценката дали да събира такива всякога е негова, но когато е погрешна е допуснато съществено нарушение на процесуални правила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433541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Събиране на доказателства от касационна инстанция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Чл. 354, ал.5 НПК</a:t>
            </a:r>
          </a:p>
          <a:p>
            <a:pPr algn="just">
              <a:buFontTx/>
              <a:buChar char="-"/>
            </a:pPr>
            <a:r>
              <a:rPr lang="bg-BG" dirty="0" smtClean="0"/>
              <a:t>Приложимост, единствено в хипотезата когато делото е за трети път в касационната инстанция</a:t>
            </a:r>
          </a:p>
          <a:p>
            <a:pPr algn="just">
              <a:buFontTx/>
              <a:buChar char="-"/>
            </a:pPr>
            <a:r>
              <a:rPr lang="bg-BG" dirty="0" smtClean="0"/>
              <a:t>ВКС няма възможност да върне делото при никакви обстоятелства</a:t>
            </a:r>
          </a:p>
          <a:p>
            <a:pPr algn="just">
              <a:buFontTx/>
              <a:buChar char="-"/>
            </a:pPr>
            <a:r>
              <a:rPr lang="bg-BG" dirty="0" smtClean="0"/>
              <a:t>ВКС има правомощията на въззивната инстанция по отношение на събиране на доказателства и установяване на нови факти</a:t>
            </a:r>
          </a:p>
          <a:p>
            <a:pPr algn="just">
              <a:buFontTx/>
              <a:buChar char="-"/>
            </a:pPr>
            <a:r>
              <a:rPr lang="bg-BG" dirty="0" smtClean="0"/>
              <a:t>ВКС има възможност да постанови присъда</a:t>
            </a:r>
          </a:p>
          <a:p>
            <a:pPr algn="just">
              <a:buFontTx/>
              <a:buChar char="-"/>
            </a:pPr>
            <a:r>
              <a:rPr lang="bg-BG" dirty="0" smtClean="0"/>
              <a:t>Постановеният съдебен акт може да бъде разгледан по реда на възобновяването на основание чл.422, ал.1, т.5 НПК</a:t>
            </a:r>
          </a:p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8315229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Практика на ЕСПЧ във връзка с разпит на свидетели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Ван </a:t>
            </a:r>
            <a:r>
              <a:rPr lang="bg-BG" b="1" dirty="0" err="1" smtClean="0"/>
              <a:t>Мехелен</a:t>
            </a:r>
            <a:r>
              <a:rPr lang="bg-BG" b="1" dirty="0" smtClean="0"/>
              <a:t> срещу Нидерландия- решение 23.04.1997 г.</a:t>
            </a:r>
          </a:p>
          <a:p>
            <a:pPr algn="just">
              <a:buFontTx/>
              <a:buChar char="-"/>
            </a:pPr>
            <a:r>
              <a:rPr lang="bg-BG" dirty="0" smtClean="0"/>
              <a:t>Изведен е принципът за равенство между страните в производството</a:t>
            </a:r>
          </a:p>
          <a:p>
            <a:pPr algn="just">
              <a:buFontTx/>
              <a:buChar char="-"/>
            </a:pPr>
            <a:r>
              <a:rPr lang="bg-BG" dirty="0" smtClean="0"/>
              <a:t>Страните трябва да имат равни процесуални възможности.</a:t>
            </a:r>
          </a:p>
          <a:p>
            <a:pPr marL="0" indent="0" algn="just">
              <a:buNone/>
            </a:pPr>
            <a:r>
              <a:rPr lang="bg-BG" dirty="0" smtClean="0"/>
              <a:t>По делото става дума за разпит на анонимни свидетели (полицейски служители, които са разпитани при отсъствие на обвиняемия и неговите защитници и невъзможност да им бъдат задавани доказателства)</a:t>
            </a:r>
          </a:p>
          <a:p>
            <a:pPr marL="0" indent="0" algn="just">
              <a:buNone/>
            </a:pPr>
            <a:r>
              <a:rPr lang="bg-BG" dirty="0" smtClean="0"/>
              <a:t>ЕСПЧ е приел, че е налице нарушение на чл.6 от Конвенцията</a:t>
            </a:r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r>
              <a:rPr lang="bg-BG" b="1" dirty="0" smtClean="0"/>
              <a:t>Луди срещу Швейцария- решение 26.05.1992 г.</a:t>
            </a:r>
          </a:p>
          <a:p>
            <a:pPr algn="just">
              <a:buFontTx/>
              <a:buChar char="-"/>
            </a:pPr>
            <a:r>
              <a:rPr lang="bg-BG" dirty="0" smtClean="0"/>
              <a:t>Същите изводи</a:t>
            </a:r>
          </a:p>
          <a:p>
            <a:pPr marL="0" indent="0" algn="just">
              <a:buNone/>
            </a:pPr>
            <a:r>
              <a:rPr lang="bg-BG" dirty="0" smtClean="0"/>
              <a:t>Ползвани са доклади на таен агент, като обвиняемият е бил лишен да се запознае с писмените му изявления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467780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Практика на ЕСПЧ във връзка с правото на състезателен процес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bg-BG" b="1" dirty="0" err="1"/>
              <a:t>Вермален</a:t>
            </a:r>
            <a:r>
              <a:rPr lang="bg-BG" b="1" dirty="0"/>
              <a:t> срещу Белгия 1996 г</a:t>
            </a:r>
            <a:r>
              <a:rPr lang="bg-BG" b="1" dirty="0" smtClean="0"/>
              <a:t>. </a:t>
            </a:r>
            <a:r>
              <a:rPr lang="en-US" b="1" dirty="0" err="1" smtClean="0"/>
              <a:t>Vermeulen</a:t>
            </a:r>
            <a:r>
              <a:rPr lang="en-US" b="1" dirty="0" smtClean="0"/>
              <a:t> v Belgium </a:t>
            </a:r>
            <a:endParaRPr lang="en-US" dirty="0" smtClean="0"/>
          </a:p>
          <a:p>
            <a:pPr marL="0" indent="0" algn="just">
              <a:buNone/>
            </a:pPr>
            <a:r>
              <a:rPr lang="bg-BG" dirty="0" smtClean="0"/>
              <a:t>Правото на състезателен процес означава възможност на страните по наказателно или гражданско производство да са информирани и да обсъждат всички становища, които са приведени или подадени с цел да се повлияе на решението на Съда. Всяка от страните следва еднакъв достъп </a:t>
            </a:r>
            <a:r>
              <a:rPr lang="bg-BG" dirty="0"/>
              <a:t>до протоколите и другите документи по делото, поне що се отнася до онези от тях, които играят роля при формирането на мнението на </a:t>
            </a:r>
            <a:r>
              <a:rPr lang="bg-BG" dirty="0" smtClean="0"/>
              <a:t>съда</a:t>
            </a:r>
            <a:r>
              <a:rPr lang="bg-BG" dirty="0" smtClean="0"/>
              <a:t>.</a:t>
            </a:r>
            <a:endParaRPr lang="en-US" dirty="0" smtClean="0"/>
          </a:p>
          <a:p>
            <a:pPr marL="0" indent="0" algn="just">
              <a:buNone/>
            </a:pPr>
            <a:r>
              <a:rPr lang="bg-BG" b="1" dirty="0" smtClean="0"/>
              <a:t>Едуард и Люис срещу Великобритания </a:t>
            </a:r>
            <a:r>
              <a:rPr lang="en-US" b="1" dirty="0" smtClean="0"/>
              <a:t>2004 </a:t>
            </a:r>
            <a:r>
              <a:rPr lang="bg-BG" b="1" dirty="0" smtClean="0"/>
              <a:t>г. </a:t>
            </a:r>
            <a:r>
              <a:rPr lang="en-US" b="1" dirty="0" smtClean="0"/>
              <a:t>Edwards and Lewis v UK</a:t>
            </a:r>
          </a:p>
          <a:p>
            <a:pPr marL="0" indent="0" algn="just">
              <a:buNone/>
            </a:pPr>
            <a:r>
              <a:rPr lang="bg-BG" dirty="0" smtClean="0"/>
              <a:t>Прокурорските органи следва да разкрият на защитата всички доказателствени материали, с които разполагат в полза или против подсъдимия. Няма значение дали тези доказателства ще бъдат използвани или не.</a:t>
            </a:r>
          </a:p>
          <a:p>
            <a:pPr marL="0" indent="0" algn="just">
              <a:buNone/>
            </a:pPr>
            <a:r>
              <a:rPr lang="bg-BG" dirty="0" smtClean="0"/>
              <a:t>Това задължение понякога е формулирано като самостоятелно  изискване за справедлив съдебен процес.</a:t>
            </a:r>
          </a:p>
          <a:p>
            <a:pPr marL="0" indent="0" algn="just">
              <a:buNone/>
            </a:pPr>
            <a:endParaRPr lang="bg-BG" dirty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endParaRPr lang="bg-BG" dirty="0" smtClean="0"/>
          </a:p>
          <a:p>
            <a:pPr algn="just">
              <a:buFontTx/>
              <a:buChar char="-"/>
            </a:pPr>
            <a:endParaRPr lang="bg-BG" dirty="0" smtClean="0"/>
          </a:p>
        </p:txBody>
      </p:sp>
    </p:spTree>
    <p:extLst>
      <p:ext uri="{BB962C8B-B14F-4D97-AF65-F5344CB8AC3E}">
        <p14:creationId xmlns:p14="http://schemas.microsoft.com/office/powerpoint/2010/main" val="11886527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Практика на ЕСПЧ във връзка с правото на състезателен процес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bg-BG" b="1" dirty="0" err="1" smtClean="0"/>
              <a:t>Уолстън</a:t>
            </a:r>
            <a:r>
              <a:rPr lang="bg-BG" b="1" dirty="0" smtClean="0"/>
              <a:t> срещу Норвегия 2003 г. </a:t>
            </a:r>
            <a:r>
              <a:rPr lang="en-US" b="1" dirty="0" err="1" smtClean="0"/>
              <a:t>Walston</a:t>
            </a:r>
            <a:r>
              <a:rPr lang="en-US" b="1" dirty="0" smtClean="0"/>
              <a:t> v Norway</a:t>
            </a:r>
            <a:endParaRPr lang="bg-BG" b="1" dirty="0" smtClean="0"/>
          </a:p>
          <a:p>
            <a:pPr marL="0" indent="0" algn="just">
              <a:buNone/>
            </a:pPr>
            <a:r>
              <a:rPr lang="bg-BG" dirty="0" smtClean="0"/>
              <a:t>Не е необходимо в хода на производството да се докаже настъпила действителна вреда от незапознаване с материалите по </a:t>
            </a:r>
            <a:r>
              <a:rPr lang="bg-BG" dirty="0" smtClean="0"/>
              <a:t>делото</a:t>
            </a:r>
            <a:endParaRPr lang="bg-BG" b="1" dirty="0" smtClean="0"/>
          </a:p>
          <a:p>
            <a:pPr marL="0" indent="0" algn="just">
              <a:buNone/>
            </a:pPr>
            <a:r>
              <a:rPr lang="bg-BG" b="1" dirty="0" err="1" smtClean="0"/>
              <a:t>Барбера</a:t>
            </a:r>
            <a:r>
              <a:rPr lang="bg-BG" b="1" dirty="0" smtClean="0"/>
              <a:t> </a:t>
            </a:r>
            <a:r>
              <a:rPr lang="bg-BG" b="1" dirty="0" err="1" smtClean="0"/>
              <a:t>Масеге</a:t>
            </a:r>
            <a:r>
              <a:rPr lang="bg-BG" b="1" dirty="0" smtClean="0"/>
              <a:t> </a:t>
            </a:r>
            <a:r>
              <a:rPr lang="bg-BG" dirty="0" smtClean="0"/>
              <a:t>и </a:t>
            </a:r>
            <a:r>
              <a:rPr lang="bg-BG" dirty="0" err="1" smtClean="0"/>
              <a:t>Хабардо</a:t>
            </a:r>
            <a:r>
              <a:rPr lang="bg-BG" dirty="0" smtClean="0"/>
              <a:t> срещу Испания 1988 г.</a:t>
            </a:r>
            <a:r>
              <a:rPr lang="en-US" i="1" dirty="0"/>
              <a:t> Barber</a:t>
            </a:r>
            <a:r>
              <a:rPr lang="ru-RU" i="1" dirty="0"/>
              <a:t>à, </a:t>
            </a:r>
            <a:r>
              <a:rPr lang="en-US" i="1" dirty="0" err="1"/>
              <a:t>Mensegu</a:t>
            </a:r>
            <a:r>
              <a:rPr lang="ru-RU" i="1" dirty="0"/>
              <a:t>é </a:t>
            </a:r>
            <a:r>
              <a:rPr lang="en-US" i="1" dirty="0"/>
              <a:t>and </a:t>
            </a:r>
            <a:r>
              <a:rPr lang="en-US" i="1" dirty="0" err="1" smtClean="0"/>
              <a:t>Jarbado</a:t>
            </a:r>
            <a:r>
              <a:rPr lang="bg-BG" i="1" dirty="0" smtClean="0"/>
              <a:t> </a:t>
            </a:r>
            <a:r>
              <a:rPr lang="en-US" i="1" dirty="0" smtClean="0"/>
              <a:t>v Spain </a:t>
            </a:r>
            <a:endParaRPr lang="bg-BG" dirty="0" smtClean="0"/>
          </a:p>
          <a:p>
            <a:pPr algn="just">
              <a:buFontTx/>
              <a:buChar char="-"/>
            </a:pPr>
            <a:r>
              <a:rPr lang="bg-BG" dirty="0" smtClean="0"/>
              <a:t>единствено са изброени част от доказателствата (свидетелски показания и документи), но не е дадена възможност за запознаване с тях</a:t>
            </a:r>
          </a:p>
          <a:p>
            <a:pPr algn="just">
              <a:buFontTx/>
              <a:buChar char="-"/>
            </a:pPr>
            <a:r>
              <a:rPr lang="bg-BG" dirty="0" smtClean="0"/>
              <a:t>ЕСПЧ приема, че по </a:t>
            </a:r>
            <a:r>
              <a:rPr lang="bg-BG" dirty="0"/>
              <a:t>принцип чл. 6 изисква в съдебната фаза всички доказателства да бъдат събрани в присъствието на обвиняемия с оглед възможността да се оспорят с насрещни аргументи</a:t>
            </a:r>
            <a:endParaRPr lang="en-US" dirty="0" smtClean="0"/>
          </a:p>
          <a:p>
            <a:pPr algn="just">
              <a:buFontTx/>
              <a:buChar char="-"/>
            </a:pPr>
            <a:endParaRPr lang="bg-BG" dirty="0" smtClean="0"/>
          </a:p>
        </p:txBody>
      </p:sp>
    </p:spTree>
    <p:extLst>
      <p:ext uri="{BB962C8B-B14F-4D97-AF65-F5344CB8AC3E}">
        <p14:creationId xmlns:p14="http://schemas.microsoft.com/office/powerpoint/2010/main" val="42137917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Предявяване на обвинението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bg-BG" dirty="0" smtClean="0"/>
              <a:t>Решения на ЕСПЧ:</a:t>
            </a:r>
          </a:p>
          <a:p>
            <a:pPr marL="0" indent="0" algn="just">
              <a:buNone/>
            </a:pPr>
            <a:r>
              <a:rPr lang="bg-BG" b="1" dirty="0" err="1" smtClean="0"/>
              <a:t>Маквей</a:t>
            </a:r>
            <a:r>
              <a:rPr lang="bg-BG" b="1" dirty="0" smtClean="0"/>
              <a:t>, О Нийл, </a:t>
            </a:r>
            <a:r>
              <a:rPr lang="bg-BG" b="1" dirty="0" err="1" smtClean="0"/>
              <a:t>Еванс</a:t>
            </a:r>
            <a:r>
              <a:rPr lang="bg-BG" b="1" dirty="0" smtClean="0"/>
              <a:t> срещу Великобритания 1981г.</a:t>
            </a:r>
          </a:p>
          <a:p>
            <a:pPr marL="0" indent="0" algn="just">
              <a:buNone/>
            </a:pPr>
            <a:r>
              <a:rPr lang="bg-BG" b="1" dirty="0" err="1" smtClean="0"/>
              <a:t>Нийлсен</a:t>
            </a:r>
            <a:r>
              <a:rPr lang="bg-BG" b="1" dirty="0" smtClean="0"/>
              <a:t> срещу Дания 1988 г.</a:t>
            </a:r>
          </a:p>
          <a:p>
            <a:pPr marL="0" indent="0" algn="just">
              <a:buNone/>
            </a:pPr>
            <a:r>
              <a:rPr lang="bg-BG" b="1" dirty="0" smtClean="0"/>
              <a:t>Лами срещу Белгия 1989 г.</a:t>
            </a:r>
          </a:p>
          <a:p>
            <a:pPr marL="0" indent="0" algn="just">
              <a:buNone/>
            </a:pPr>
            <a:r>
              <a:rPr lang="bg-BG" b="1" dirty="0" smtClean="0"/>
              <a:t>Фокс, </a:t>
            </a:r>
            <a:r>
              <a:rPr lang="bg-BG" b="1" dirty="0" err="1" smtClean="0"/>
              <a:t>Камбъл</a:t>
            </a:r>
            <a:r>
              <a:rPr lang="bg-BG" b="1" dirty="0" smtClean="0"/>
              <a:t> и </a:t>
            </a:r>
            <a:r>
              <a:rPr lang="bg-BG" b="1" dirty="0" err="1" smtClean="0"/>
              <a:t>Харток</a:t>
            </a:r>
            <a:r>
              <a:rPr lang="bg-BG" b="1" dirty="0" smtClean="0"/>
              <a:t> срещу Великобритания 1990г.</a:t>
            </a:r>
          </a:p>
          <a:p>
            <a:pPr marL="0" indent="0" algn="just">
              <a:buNone/>
            </a:pPr>
            <a:r>
              <a:rPr lang="bg-BG" dirty="0" smtClean="0"/>
              <a:t>Не съществува задължение на разследващия орган да даде възможност на обвиняемия (и неговия защитник) да се запознае със събраните до момента доказателства.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03182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Видове доказателства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bg-BG" dirty="0"/>
              <a:t>2</a:t>
            </a:r>
            <a:r>
              <a:rPr lang="bg-BG" dirty="0" smtClean="0"/>
              <a:t>. Първични и производни доказателства</a:t>
            </a:r>
          </a:p>
          <a:p>
            <a:pPr algn="just">
              <a:buFontTx/>
              <a:buChar char="-"/>
            </a:pPr>
            <a:r>
              <a:rPr lang="ru-RU" dirty="0" err="1" smtClean="0"/>
              <a:t>задължително</a:t>
            </a:r>
            <a:r>
              <a:rPr lang="ru-RU" dirty="0" smtClean="0"/>
              <a:t> се </a:t>
            </a:r>
            <a:r>
              <a:rPr lang="ru-RU" dirty="0" err="1"/>
              <a:t>събират</a:t>
            </a:r>
            <a:r>
              <a:rPr lang="ru-RU" dirty="0"/>
              <a:t> </a:t>
            </a:r>
            <a:r>
              <a:rPr lang="ru-RU" dirty="0" err="1"/>
              <a:t>първичните</a:t>
            </a:r>
            <a:r>
              <a:rPr lang="ru-RU" dirty="0"/>
              <a:t> </a:t>
            </a:r>
            <a:r>
              <a:rPr lang="ru-RU" dirty="0" err="1" smtClean="0"/>
              <a:t>доказателства</a:t>
            </a:r>
            <a:endParaRPr lang="ru-RU" dirty="0" smtClean="0"/>
          </a:p>
          <a:p>
            <a:pPr algn="just">
              <a:buFontTx/>
              <a:buChar char="-"/>
            </a:pPr>
            <a:r>
              <a:rPr lang="ru-RU" dirty="0" err="1" smtClean="0"/>
              <a:t>производните</a:t>
            </a:r>
            <a:r>
              <a:rPr lang="ru-RU" dirty="0" smtClean="0"/>
              <a:t> </a:t>
            </a:r>
            <a:r>
              <a:rPr lang="ru-RU" dirty="0" err="1"/>
              <a:t>могат</a:t>
            </a:r>
            <a:r>
              <a:rPr lang="ru-RU" dirty="0"/>
              <a:t> да послужат за </a:t>
            </a:r>
            <a:r>
              <a:rPr lang="ru-RU" dirty="0" err="1"/>
              <a:t>тяхното</a:t>
            </a:r>
            <a:r>
              <a:rPr lang="ru-RU" dirty="0"/>
              <a:t> </a:t>
            </a:r>
            <a:r>
              <a:rPr lang="ru-RU" dirty="0" err="1" smtClean="0"/>
              <a:t>установяване</a:t>
            </a:r>
            <a:endParaRPr lang="ru-RU" dirty="0" smtClean="0"/>
          </a:p>
          <a:p>
            <a:pPr algn="just">
              <a:buFontTx/>
              <a:buChar char="-"/>
            </a:pPr>
            <a:r>
              <a:rPr lang="ru-RU" dirty="0" err="1"/>
              <a:t>п</a:t>
            </a:r>
            <a:r>
              <a:rPr lang="ru-RU" dirty="0" err="1" smtClean="0"/>
              <a:t>роизводните</a:t>
            </a:r>
            <a:r>
              <a:rPr lang="ru-RU" dirty="0" smtClean="0"/>
              <a:t> се </a:t>
            </a:r>
            <a:r>
              <a:rPr lang="ru-RU" dirty="0" err="1"/>
              <a:t>ползват</a:t>
            </a:r>
            <a:r>
              <a:rPr lang="ru-RU" dirty="0"/>
              <a:t> за проверка на </a:t>
            </a:r>
            <a:r>
              <a:rPr lang="ru-RU" dirty="0" err="1" smtClean="0"/>
              <a:t>първичните</a:t>
            </a:r>
            <a:endParaRPr lang="ru-RU" dirty="0" smtClean="0"/>
          </a:p>
          <a:p>
            <a:pPr algn="just">
              <a:buFontTx/>
              <a:buChar char="-"/>
            </a:pPr>
            <a:r>
              <a:rPr lang="ru-RU" dirty="0" err="1" smtClean="0"/>
              <a:t>заместват</a:t>
            </a:r>
            <a:r>
              <a:rPr lang="ru-RU" dirty="0" smtClean="0"/>
              <a:t> </a:t>
            </a:r>
            <a:r>
              <a:rPr lang="ru-RU" dirty="0" err="1" smtClean="0"/>
              <a:t>ги</a:t>
            </a:r>
            <a:r>
              <a:rPr lang="ru-RU" dirty="0" smtClean="0"/>
              <a:t> само </a:t>
            </a:r>
            <a:r>
              <a:rPr lang="ru-RU" dirty="0" err="1"/>
              <a:t>когато</a:t>
            </a:r>
            <a:r>
              <a:rPr lang="ru-RU" dirty="0"/>
              <a:t> е </a:t>
            </a:r>
            <a:r>
              <a:rPr lang="ru-RU" dirty="0" err="1"/>
              <a:t>обективно</a:t>
            </a:r>
            <a:r>
              <a:rPr lang="ru-RU" dirty="0"/>
              <a:t> </a:t>
            </a:r>
            <a:r>
              <a:rPr lang="ru-RU" dirty="0" err="1"/>
              <a:t>невъзможно</a:t>
            </a:r>
            <a:r>
              <a:rPr lang="ru-RU" dirty="0"/>
              <a:t> </a:t>
            </a:r>
            <a:r>
              <a:rPr lang="ru-RU" dirty="0" err="1"/>
              <a:t>събирането</a:t>
            </a:r>
            <a:r>
              <a:rPr lang="ru-RU" dirty="0"/>
              <a:t> на </a:t>
            </a:r>
            <a:r>
              <a:rPr lang="ru-RU" dirty="0" err="1"/>
              <a:t>първичните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b="1" dirty="0" smtClean="0"/>
              <a:t>Р 308 по НД 255/2010 </a:t>
            </a:r>
            <a:r>
              <a:rPr lang="ru-RU" b="1" dirty="0"/>
              <a:t>г</a:t>
            </a:r>
            <a:r>
              <a:rPr lang="ru-RU" b="1" dirty="0" smtClean="0"/>
              <a:t>. 1 НО</a:t>
            </a:r>
          </a:p>
          <a:p>
            <a:pPr marL="0" indent="0" algn="just">
              <a:buNone/>
            </a:pPr>
            <a:r>
              <a:rPr lang="ru-RU" dirty="0" err="1" smtClean="0"/>
              <a:t>Производните</a:t>
            </a:r>
            <a:r>
              <a:rPr lang="ru-RU" dirty="0" smtClean="0"/>
              <a:t> </a:t>
            </a:r>
            <a:r>
              <a:rPr lang="ru-RU" dirty="0" err="1" smtClean="0"/>
              <a:t>доказателства</a:t>
            </a:r>
            <a:r>
              <a:rPr lang="ru-RU" dirty="0" smtClean="0"/>
              <a:t> </a:t>
            </a:r>
            <a:r>
              <a:rPr lang="ru-RU" dirty="0" err="1" smtClean="0"/>
              <a:t>могат</a:t>
            </a:r>
            <a:r>
              <a:rPr lang="ru-RU" dirty="0" smtClean="0"/>
              <a:t> </a:t>
            </a:r>
            <a:r>
              <a:rPr lang="ru-RU" dirty="0"/>
              <a:t>да </a:t>
            </a:r>
            <a:r>
              <a:rPr lang="ru-RU" dirty="0" err="1"/>
              <a:t>бъдат</a:t>
            </a:r>
            <a:r>
              <a:rPr lang="ru-RU" dirty="0"/>
              <a:t> </a:t>
            </a:r>
            <a:r>
              <a:rPr lang="ru-RU" dirty="0" err="1"/>
              <a:t>използвани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средство за </a:t>
            </a:r>
            <a:r>
              <a:rPr lang="ru-RU" dirty="0" err="1"/>
              <a:t>разкриване</a:t>
            </a:r>
            <a:r>
              <a:rPr lang="ru-RU" dirty="0"/>
              <a:t> на </a:t>
            </a:r>
            <a:r>
              <a:rPr lang="ru-RU" dirty="0" err="1"/>
              <a:t>първични</a:t>
            </a:r>
            <a:r>
              <a:rPr lang="ru-RU" dirty="0"/>
              <a:t> </a:t>
            </a:r>
            <a:r>
              <a:rPr lang="ru-RU" dirty="0" err="1"/>
              <a:t>доказателства</a:t>
            </a:r>
            <a:r>
              <a:rPr lang="ru-RU" dirty="0"/>
              <a:t>, служат за проверка на </a:t>
            </a:r>
            <a:r>
              <a:rPr lang="ru-RU" dirty="0" err="1"/>
              <a:t>последните</a:t>
            </a:r>
            <a:r>
              <a:rPr lang="ru-RU" dirty="0"/>
              <a:t> или </a:t>
            </a:r>
            <a:r>
              <a:rPr lang="ru-RU" dirty="0" err="1"/>
              <a:t>ги</a:t>
            </a:r>
            <a:r>
              <a:rPr lang="ru-RU" dirty="0"/>
              <a:t> заменят при </a:t>
            </a:r>
            <a:r>
              <a:rPr lang="ru-RU" dirty="0" err="1"/>
              <a:t>недостъпност</a:t>
            </a:r>
            <a:r>
              <a:rPr lang="ru-RU" dirty="0"/>
              <a:t> на </a:t>
            </a:r>
            <a:r>
              <a:rPr lang="ru-RU" dirty="0" err="1"/>
              <a:t>първичните</a:t>
            </a:r>
            <a:r>
              <a:rPr lang="ru-RU" dirty="0"/>
              <a:t> фактически </a:t>
            </a:r>
            <a:r>
              <a:rPr lang="ru-RU" dirty="0" err="1" smtClean="0"/>
              <a:t>данни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В </a:t>
            </a:r>
            <a:r>
              <a:rPr lang="ru-RU" dirty="0" err="1"/>
              <a:t>обсега</a:t>
            </a:r>
            <a:r>
              <a:rPr lang="ru-RU" dirty="0"/>
              <a:t> на </a:t>
            </a:r>
            <a:r>
              <a:rPr lang="ru-RU" dirty="0" err="1"/>
              <a:t>последната</a:t>
            </a:r>
            <a:r>
              <a:rPr lang="ru-RU" dirty="0"/>
              <a:t> </a:t>
            </a:r>
            <a:r>
              <a:rPr lang="ru-RU" dirty="0" err="1"/>
              <a:t>алтернатива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случаите</a:t>
            </a:r>
            <a:r>
              <a:rPr lang="ru-RU" dirty="0"/>
              <a:t> на </a:t>
            </a:r>
            <a:r>
              <a:rPr lang="ru-RU" dirty="0" err="1"/>
              <a:t>погиване</a:t>
            </a:r>
            <a:r>
              <a:rPr lang="ru-RU" dirty="0"/>
              <a:t> на </a:t>
            </a:r>
            <a:r>
              <a:rPr lang="ru-RU" dirty="0" err="1"/>
              <a:t>източника</a:t>
            </a:r>
            <a:r>
              <a:rPr lang="ru-RU" dirty="0"/>
              <a:t> на </a:t>
            </a:r>
            <a:r>
              <a:rPr lang="ru-RU" dirty="0" err="1"/>
              <a:t>преки</a:t>
            </a:r>
            <a:r>
              <a:rPr lang="ru-RU" dirty="0"/>
              <a:t> </a:t>
            </a:r>
            <a:r>
              <a:rPr lang="ru-RU" dirty="0" err="1"/>
              <a:t>първични</a:t>
            </a:r>
            <a:r>
              <a:rPr lang="ru-RU" dirty="0"/>
              <a:t> </a:t>
            </a:r>
            <a:r>
              <a:rPr lang="ru-RU" dirty="0" err="1"/>
              <a:t>доказателства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ru-RU" dirty="0" err="1" smtClean="0"/>
              <a:t>смърт</a:t>
            </a:r>
            <a:r>
              <a:rPr lang="ru-RU" dirty="0" smtClean="0"/>
              <a:t> </a:t>
            </a:r>
            <a:r>
              <a:rPr lang="ru-RU" dirty="0"/>
              <a:t>или </a:t>
            </a:r>
            <a:r>
              <a:rPr lang="ru-RU" dirty="0" err="1"/>
              <a:t>невменяемост</a:t>
            </a:r>
            <a:r>
              <a:rPr lang="ru-RU" dirty="0"/>
              <a:t> на </a:t>
            </a:r>
            <a:r>
              <a:rPr lang="ru-RU" dirty="0" err="1"/>
              <a:t>лицето</a:t>
            </a:r>
            <a:r>
              <a:rPr lang="ru-RU" dirty="0"/>
              <a:t>, </a:t>
            </a:r>
            <a:r>
              <a:rPr lang="ru-RU" dirty="0" err="1"/>
              <a:t>непосредствено</a:t>
            </a:r>
            <a:r>
              <a:rPr lang="ru-RU" dirty="0"/>
              <a:t> </a:t>
            </a:r>
            <a:r>
              <a:rPr lang="ru-RU" dirty="0" err="1"/>
              <a:t>възприело</a:t>
            </a:r>
            <a:r>
              <a:rPr lang="ru-RU" dirty="0"/>
              <a:t> </a:t>
            </a:r>
            <a:r>
              <a:rPr lang="ru-RU" dirty="0" err="1"/>
              <a:t>значимите</a:t>
            </a:r>
            <a:r>
              <a:rPr lang="ru-RU" dirty="0"/>
              <a:t> </a:t>
            </a:r>
            <a:r>
              <a:rPr lang="ru-RU" dirty="0" err="1"/>
              <a:t>събития</a:t>
            </a:r>
            <a:r>
              <a:rPr lang="ru-RU" dirty="0"/>
              <a:t> и </a:t>
            </a:r>
            <a:r>
              <a:rPr lang="ru-RU" dirty="0" smtClean="0"/>
              <a:t>действия); </a:t>
            </a:r>
            <a:r>
              <a:rPr lang="ru-RU" dirty="0" err="1"/>
              <a:t>обективна</a:t>
            </a:r>
            <a:r>
              <a:rPr lang="ru-RU" dirty="0"/>
              <a:t> </a:t>
            </a:r>
            <a:r>
              <a:rPr lang="ru-RU" dirty="0" err="1"/>
              <a:t>невъзможност</a:t>
            </a:r>
            <a:r>
              <a:rPr lang="ru-RU" dirty="0"/>
              <a:t> за </a:t>
            </a:r>
            <a:r>
              <a:rPr lang="ru-RU" dirty="0" err="1"/>
              <a:t>инкорпориране</a:t>
            </a:r>
            <a:r>
              <a:rPr lang="ru-RU" dirty="0"/>
              <a:t> на </a:t>
            </a:r>
            <a:r>
              <a:rPr lang="ru-RU" dirty="0" err="1"/>
              <a:t>първичните</a:t>
            </a:r>
            <a:r>
              <a:rPr lang="ru-RU" dirty="0"/>
              <a:t> </a:t>
            </a:r>
            <a:r>
              <a:rPr lang="ru-RU" dirty="0" err="1"/>
              <a:t>доказателства</a:t>
            </a:r>
            <a:r>
              <a:rPr lang="ru-RU" dirty="0"/>
              <a:t> и </a:t>
            </a:r>
            <a:r>
              <a:rPr lang="ru-RU" dirty="0" err="1"/>
              <a:t>процесуалната</a:t>
            </a:r>
            <a:r>
              <a:rPr lang="ru-RU" dirty="0"/>
              <a:t> им </a:t>
            </a:r>
            <a:r>
              <a:rPr lang="ru-RU" dirty="0" err="1"/>
              <a:t>негодност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ru-RU" dirty="0" err="1" smtClean="0"/>
              <a:t>свидетелят</a:t>
            </a:r>
            <a:r>
              <a:rPr lang="ru-RU" dirty="0" smtClean="0"/>
              <a:t>-очевидец </a:t>
            </a:r>
            <a:r>
              <a:rPr lang="ru-RU" dirty="0"/>
              <a:t>не </a:t>
            </a:r>
            <a:r>
              <a:rPr lang="ru-RU" dirty="0" err="1"/>
              <a:t>може</a:t>
            </a:r>
            <a:r>
              <a:rPr lang="ru-RU" dirty="0"/>
              <a:t> да </a:t>
            </a:r>
            <a:r>
              <a:rPr lang="ru-RU" dirty="0" err="1"/>
              <a:t>бъде</a:t>
            </a:r>
            <a:r>
              <a:rPr lang="ru-RU" dirty="0"/>
              <a:t> намерен, за да се </a:t>
            </a:r>
            <a:r>
              <a:rPr lang="ru-RU" dirty="0" err="1"/>
              <a:t>разпита</a:t>
            </a:r>
            <a:r>
              <a:rPr lang="ru-RU" dirty="0"/>
              <a:t> или </a:t>
            </a:r>
            <a:r>
              <a:rPr lang="ru-RU" dirty="0" err="1"/>
              <a:t>съществуват</a:t>
            </a:r>
            <a:r>
              <a:rPr lang="ru-RU" dirty="0"/>
              <a:t> </a:t>
            </a:r>
            <a:r>
              <a:rPr lang="ru-RU" dirty="0" err="1"/>
              <a:t>процесуални</a:t>
            </a:r>
            <a:r>
              <a:rPr lang="ru-RU" dirty="0"/>
              <a:t> </a:t>
            </a:r>
            <a:r>
              <a:rPr lang="ru-RU" dirty="0" err="1"/>
              <a:t>пречки</a:t>
            </a:r>
            <a:r>
              <a:rPr lang="ru-RU" dirty="0"/>
              <a:t> за </a:t>
            </a:r>
            <a:r>
              <a:rPr lang="ru-RU" dirty="0" err="1"/>
              <a:t>надлежно</a:t>
            </a:r>
            <a:r>
              <a:rPr lang="ru-RU" dirty="0"/>
              <a:t> </a:t>
            </a:r>
            <a:r>
              <a:rPr lang="ru-RU" dirty="0" err="1"/>
              <a:t>приобщаване</a:t>
            </a:r>
            <a:r>
              <a:rPr lang="ru-RU" dirty="0"/>
              <a:t> на </a:t>
            </a:r>
            <a:r>
              <a:rPr lang="ru-RU" dirty="0" err="1"/>
              <a:t>депозираните</a:t>
            </a:r>
            <a:r>
              <a:rPr lang="ru-RU" dirty="0"/>
              <a:t> в </a:t>
            </a:r>
            <a:r>
              <a:rPr lang="ru-RU" dirty="0" err="1"/>
              <a:t>предходната</a:t>
            </a:r>
            <a:r>
              <a:rPr lang="ru-RU" dirty="0"/>
              <a:t> фаза на </a:t>
            </a:r>
            <a:r>
              <a:rPr lang="ru-RU" dirty="0" err="1"/>
              <a:t>процеса</a:t>
            </a:r>
            <a:r>
              <a:rPr lang="ru-RU" dirty="0"/>
              <a:t> показания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 smtClean="0"/>
              <a:t>доказателствата</a:t>
            </a:r>
            <a:r>
              <a:rPr lang="ru-RU" dirty="0" smtClean="0"/>
              <a:t>).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787515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Практика на ЕСПЧ във връзка с правото на състезателен процес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b="1" dirty="0" smtClean="0"/>
              <a:t>Рой и Дейвис срещу Великобритания 2000 г.</a:t>
            </a:r>
            <a:r>
              <a:rPr lang="en-US" b="1" dirty="0"/>
              <a:t> </a:t>
            </a:r>
            <a:r>
              <a:rPr lang="en-US" b="1" dirty="0" smtClean="0"/>
              <a:t>Rowe and Davis v UK</a:t>
            </a:r>
            <a:endParaRPr lang="bg-BG" b="1" dirty="0" smtClean="0"/>
          </a:p>
          <a:p>
            <a:pPr marL="0" indent="0" algn="just">
              <a:buNone/>
            </a:pPr>
            <a:r>
              <a:rPr lang="bg-BG" b="1" dirty="0" err="1" smtClean="0"/>
              <a:t>Джаспер</a:t>
            </a:r>
            <a:r>
              <a:rPr lang="bg-BG" b="1" dirty="0" smtClean="0"/>
              <a:t> срещу Великобритания 2000 г.</a:t>
            </a:r>
            <a:r>
              <a:rPr lang="en-US" b="1" dirty="0" smtClean="0"/>
              <a:t> Jasper vs </a:t>
            </a:r>
            <a:r>
              <a:rPr lang="en-US" b="1" dirty="0" err="1" smtClean="0"/>
              <a:t>Uk</a:t>
            </a:r>
            <a:endParaRPr lang="bg-BG" b="1" dirty="0" smtClean="0"/>
          </a:p>
          <a:p>
            <a:pPr marL="0" indent="0" algn="just">
              <a:buNone/>
            </a:pPr>
            <a:r>
              <a:rPr lang="bg-BG" b="1" dirty="0" err="1" smtClean="0"/>
              <a:t>Фит</a:t>
            </a:r>
            <a:r>
              <a:rPr lang="bg-BG" b="1" dirty="0" smtClean="0"/>
              <a:t> срещу Великобритания 2000 г.</a:t>
            </a:r>
            <a:r>
              <a:rPr lang="en-US" b="1" dirty="0" smtClean="0"/>
              <a:t> </a:t>
            </a:r>
            <a:r>
              <a:rPr lang="en-US" b="1" dirty="0" err="1" smtClean="0"/>
              <a:t>Fitt</a:t>
            </a:r>
            <a:r>
              <a:rPr lang="en-US" b="1" dirty="0" smtClean="0"/>
              <a:t> vs UK</a:t>
            </a:r>
            <a:endParaRPr lang="bg-BG" b="1" dirty="0" smtClean="0"/>
          </a:p>
          <a:p>
            <a:pPr marL="0" indent="0" algn="just">
              <a:buNone/>
            </a:pPr>
            <a:r>
              <a:rPr lang="bg-BG" b="1" dirty="0" err="1" smtClean="0"/>
              <a:t>Мансел</a:t>
            </a:r>
            <a:r>
              <a:rPr lang="bg-BG" b="1" dirty="0" smtClean="0"/>
              <a:t> срещу Великобритания 2000 г.</a:t>
            </a:r>
            <a:r>
              <a:rPr lang="en-US" b="1" dirty="0" smtClean="0"/>
              <a:t> Mansell vs UK </a:t>
            </a:r>
            <a:endParaRPr lang="bg-BG" dirty="0" smtClean="0"/>
          </a:p>
          <a:p>
            <a:pPr marL="0" indent="0" algn="just">
              <a:buNone/>
            </a:pPr>
            <a:r>
              <a:rPr lang="bg-BG" dirty="0" smtClean="0"/>
              <a:t>По всяко едно от тези дела част от доказателствените материали не са били представени на защитата с аргументи, свързани със защита на обществения интерес. Съдът е приел, че задължението на разследващите органи да разкрият всички доказателствени материали не е абсолютно, като е допустимо част от тях да не бъдат разкрити с цел запазване на основни права на друго лице или закрила на важен обществени интерес</a:t>
            </a:r>
            <a:r>
              <a:rPr lang="en-US" dirty="0" smtClean="0"/>
              <a:t> </a:t>
            </a:r>
            <a:r>
              <a:rPr lang="bg-BG" dirty="0" smtClean="0"/>
              <a:t>(например защита на полицейски информатори, служители под прикритие или общо на национален интерес).</a:t>
            </a:r>
          </a:p>
        </p:txBody>
      </p:sp>
    </p:spTree>
    <p:extLst>
      <p:ext uri="{BB962C8B-B14F-4D97-AF65-F5344CB8AC3E}">
        <p14:creationId xmlns:p14="http://schemas.microsoft.com/office/powerpoint/2010/main" val="36279067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Практика на ЕСПЧ във връзка с правото на състезателен процес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dirty="0" smtClean="0"/>
              <a:t>	В тези свои решения ЕСПЧ приема, че не следва да преценява необходимостта от разкриване на доказателства, като този въпрос е от компетентността на националния съд. Следва единствено да направи преглед на приложената процедура по неразкриване на доказателствата, при която е взето решение да не бъде даден достъп на защитата до тях.</a:t>
            </a:r>
          </a:p>
          <a:p>
            <a:pPr marL="0" indent="0" algn="just">
              <a:buNone/>
            </a:pPr>
            <a:r>
              <a:rPr lang="bg-BG" dirty="0" smtClean="0"/>
              <a:t>	В </a:t>
            </a:r>
            <a:r>
              <a:rPr lang="en-US" b="1" dirty="0" smtClean="0"/>
              <a:t>Jasper</a:t>
            </a:r>
            <a:r>
              <a:rPr lang="bg-BG" dirty="0" smtClean="0"/>
              <a:t> националният съд е взел решение да не бъдат разкрити доказателствата и същите впоследствие не са формирали тезата на обвинението,  като ЕСПЧ е приел, че няма нарушение.</a:t>
            </a:r>
          </a:p>
          <a:p>
            <a:pPr marL="0" indent="0" algn="just">
              <a:buNone/>
            </a:pPr>
            <a:r>
              <a:rPr lang="bg-BG" dirty="0" smtClean="0"/>
              <a:t>	В </a:t>
            </a:r>
            <a:r>
              <a:rPr lang="en-US" b="1" dirty="0"/>
              <a:t>E</a:t>
            </a:r>
            <a:r>
              <a:rPr lang="en-US" b="1" dirty="0" smtClean="0"/>
              <a:t>dwards and Lewis</a:t>
            </a:r>
            <a:r>
              <a:rPr lang="en-US" dirty="0" smtClean="0"/>
              <a:t> </a:t>
            </a:r>
            <a:r>
              <a:rPr lang="bg-BG" dirty="0" smtClean="0"/>
              <a:t>ЕСПЧ взема противоположно решение, като констатира нарушение, защото приема, че неразкритите доказателства са били от пряко значение за изхода на производството.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0934847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Практика на ЕСПЧ във връзка с правото на състезателен процес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bg-BG" b="1" dirty="0" err="1" smtClean="0"/>
              <a:t>Камасински</a:t>
            </a:r>
            <a:r>
              <a:rPr lang="bg-BG" b="1" dirty="0" smtClean="0"/>
              <a:t> срещу Австрия</a:t>
            </a:r>
            <a:r>
              <a:rPr lang="en-US" b="1" dirty="0" smtClean="0"/>
              <a:t> 1989</a:t>
            </a:r>
            <a:r>
              <a:rPr lang="bg-BG" b="1" dirty="0" smtClean="0"/>
              <a:t> г.</a:t>
            </a:r>
            <a:r>
              <a:rPr lang="en-US" b="1" dirty="0" smtClean="0"/>
              <a:t> </a:t>
            </a:r>
            <a:r>
              <a:rPr lang="en-US" b="1" dirty="0" err="1" smtClean="0"/>
              <a:t>Kamasinski</a:t>
            </a:r>
            <a:r>
              <a:rPr lang="en-US" b="1" dirty="0" smtClean="0"/>
              <a:t> v Austria</a:t>
            </a:r>
          </a:p>
          <a:p>
            <a:pPr marL="0" indent="0" algn="just">
              <a:buNone/>
            </a:pPr>
            <a:r>
              <a:rPr lang="bg-BG" dirty="0" smtClean="0"/>
              <a:t>Съдът се е позовал на информация, получена по телефон от съдия по делото и не е станала известна на </a:t>
            </a:r>
            <a:r>
              <a:rPr lang="bg-BG" dirty="0" smtClean="0"/>
              <a:t>подсъдимия</a:t>
            </a:r>
            <a:endParaRPr lang="bg-BG" dirty="0" smtClean="0"/>
          </a:p>
          <a:p>
            <a:pPr marL="0" indent="0" algn="just">
              <a:buNone/>
            </a:pPr>
            <a:r>
              <a:rPr lang="bg-BG" b="1" dirty="0" err="1" smtClean="0"/>
              <a:t>Мантованели</a:t>
            </a:r>
            <a:r>
              <a:rPr lang="bg-BG" b="1" dirty="0" smtClean="0"/>
              <a:t> срещу Франция</a:t>
            </a:r>
            <a:r>
              <a:rPr lang="en-US" b="1" dirty="0" smtClean="0"/>
              <a:t> </a:t>
            </a:r>
            <a:r>
              <a:rPr lang="en-US" b="1" dirty="0" err="1" smtClean="0"/>
              <a:t>Mantovaneli</a:t>
            </a:r>
            <a:r>
              <a:rPr lang="en-US" b="1" dirty="0" smtClean="0"/>
              <a:t> v France</a:t>
            </a:r>
            <a:r>
              <a:rPr lang="bg-BG" b="1" dirty="0" smtClean="0"/>
              <a:t> 1992 г.</a:t>
            </a:r>
          </a:p>
          <a:p>
            <a:pPr marL="0" indent="0" algn="just">
              <a:buNone/>
            </a:pPr>
            <a:r>
              <a:rPr lang="bg-BG" dirty="0" smtClean="0"/>
              <a:t>Жалбоподател не е бил допуснат да участва в процедура по получаване на медицинска </a:t>
            </a:r>
            <a:r>
              <a:rPr lang="bg-BG" dirty="0" smtClean="0"/>
              <a:t>експертиза</a:t>
            </a:r>
            <a:endParaRPr lang="bg-BG" dirty="0" smtClean="0"/>
          </a:p>
          <a:p>
            <a:pPr marL="0" indent="0" algn="just">
              <a:buNone/>
            </a:pPr>
            <a:r>
              <a:rPr lang="bg-BG" b="1" dirty="0" err="1" smtClean="0"/>
              <a:t>МасМихаел</a:t>
            </a:r>
            <a:r>
              <a:rPr lang="bg-BG" b="1" dirty="0" smtClean="0"/>
              <a:t> срещу Великобритания</a:t>
            </a:r>
            <a:r>
              <a:rPr lang="en-US" b="1" dirty="0" smtClean="0"/>
              <a:t> McMichael v UK</a:t>
            </a:r>
            <a:r>
              <a:rPr lang="bg-BG" b="1" dirty="0" smtClean="0"/>
              <a:t> 1995 г. </a:t>
            </a:r>
          </a:p>
          <a:p>
            <a:pPr marL="0" indent="0" algn="just">
              <a:buNone/>
            </a:pPr>
            <a:r>
              <a:rPr lang="bg-BG" dirty="0" smtClean="0"/>
              <a:t>Ползвани са социални доклади, които не са предоставени на родителите по дело за деца, поставени при приемна грижа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0072183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Допустимост на доказателства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bg-BG" b="1" dirty="0" err="1" smtClean="0"/>
              <a:t>Шенк</a:t>
            </a:r>
            <a:r>
              <a:rPr lang="bg-BG" b="1" dirty="0" smtClean="0"/>
              <a:t> срещу Швейцария 1988 г. </a:t>
            </a:r>
            <a:r>
              <a:rPr lang="en-US" b="1" dirty="0" err="1" smtClean="0"/>
              <a:t>Shenk</a:t>
            </a:r>
            <a:r>
              <a:rPr lang="en-US" b="1" dirty="0" smtClean="0"/>
              <a:t> v </a:t>
            </a:r>
            <a:r>
              <a:rPr lang="en-US" b="1" dirty="0" err="1" smtClean="0"/>
              <a:t>Swisserland</a:t>
            </a:r>
            <a:endParaRPr lang="bg-BG" b="1" dirty="0" smtClean="0"/>
          </a:p>
          <a:p>
            <a:pPr marL="0" indent="0" algn="just">
              <a:buNone/>
            </a:pPr>
            <a:r>
              <a:rPr lang="bg-BG" b="1" dirty="0" smtClean="0"/>
              <a:t>Хан срещу </a:t>
            </a:r>
            <a:r>
              <a:rPr lang="bg-BG" b="1" dirty="0" err="1" smtClean="0"/>
              <a:t>Великобритантия</a:t>
            </a:r>
            <a:r>
              <a:rPr lang="bg-BG" b="1" dirty="0" smtClean="0"/>
              <a:t> </a:t>
            </a:r>
            <a:r>
              <a:rPr lang="en-US" b="1" dirty="0" smtClean="0"/>
              <a:t> 2000 </a:t>
            </a:r>
            <a:r>
              <a:rPr lang="bg-BG" b="1" dirty="0" smtClean="0"/>
              <a:t>г. </a:t>
            </a:r>
            <a:r>
              <a:rPr lang="en-US" b="1" dirty="0" smtClean="0"/>
              <a:t>Khan v </a:t>
            </a:r>
            <a:r>
              <a:rPr lang="en-US" b="1" dirty="0" smtClean="0"/>
              <a:t>UK</a:t>
            </a:r>
            <a:endParaRPr lang="bg-BG" b="1" dirty="0" smtClean="0"/>
          </a:p>
          <a:p>
            <a:pPr marL="0" indent="0" algn="just">
              <a:buNone/>
            </a:pPr>
            <a:r>
              <a:rPr lang="bg-BG" dirty="0" smtClean="0"/>
              <a:t>ЕСПЧ не се занимава с въпроса за допустимост на доказателствата. Това всякога е предмет на регулиране от вътрешното законодателство. Съдът се занимава само с това дали начина на събиране и използване на доказателствата е бил справедлив</a:t>
            </a:r>
            <a:r>
              <a:rPr lang="bg-BG" dirty="0" smtClean="0"/>
              <a:t>.</a:t>
            </a:r>
            <a:endParaRPr lang="bg-BG" dirty="0" smtClean="0"/>
          </a:p>
          <a:p>
            <a:pPr marL="0" indent="0" algn="just">
              <a:buNone/>
            </a:pPr>
            <a:r>
              <a:rPr lang="bg-BG" dirty="0" smtClean="0"/>
              <a:t>В </a:t>
            </a:r>
            <a:r>
              <a:rPr lang="en-US" b="1" dirty="0" err="1" smtClean="0"/>
              <a:t>Shenk</a:t>
            </a:r>
            <a:r>
              <a:rPr lang="en-US" dirty="0" smtClean="0"/>
              <a:t> </a:t>
            </a:r>
            <a:r>
              <a:rPr lang="bg-BG" dirty="0" smtClean="0"/>
              <a:t>ЕСПЧ е приел, че незаконно събран запис на разговор е използван като доказателства и това не е довело до несправедливост на процеса, защото защитата е имала възможност да го оспори и събере други доказателства, които го оборват (проведен е разпит на полицая, който е наредил записа).</a:t>
            </a:r>
          </a:p>
          <a:p>
            <a:pPr marL="0" indent="0" algn="just">
              <a:buNone/>
            </a:pPr>
            <a:endParaRPr lang="bg-BG" dirty="0" smtClean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85489789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Допустимост на доказателства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dirty="0" smtClean="0"/>
              <a:t>В </a:t>
            </a:r>
            <a:r>
              <a:rPr lang="en-US" b="1" dirty="0" smtClean="0"/>
              <a:t>Khan</a:t>
            </a:r>
            <a:r>
              <a:rPr lang="en-US" dirty="0" smtClean="0"/>
              <a:t> </a:t>
            </a:r>
            <a:r>
              <a:rPr lang="bg-BG" dirty="0" smtClean="0"/>
              <a:t>отново има запис, направен в дома на обвиняемия, като е нарушен чл.8 от Конвенцията, но доколкото същият е могъл да бъде оспорен е прието, че няма нарушение</a:t>
            </a:r>
            <a:r>
              <a:rPr lang="bg-BG" dirty="0" smtClean="0"/>
              <a:t>.</a:t>
            </a:r>
            <a:endParaRPr lang="bg-BG" dirty="0"/>
          </a:p>
          <a:p>
            <a:pPr marL="0" indent="0" algn="just">
              <a:buNone/>
            </a:pPr>
            <a:r>
              <a:rPr lang="bg-BG" b="1" dirty="0" err="1" smtClean="0"/>
              <a:t>Халох</a:t>
            </a:r>
            <a:r>
              <a:rPr lang="bg-BG" b="1" dirty="0" smtClean="0"/>
              <a:t> срещу Германия 2006 г. </a:t>
            </a:r>
            <a:r>
              <a:rPr lang="en-US" b="1" dirty="0" err="1" smtClean="0"/>
              <a:t>Jalloh</a:t>
            </a:r>
            <a:r>
              <a:rPr lang="en-US" b="1" dirty="0" smtClean="0"/>
              <a:t> v Germany</a:t>
            </a:r>
            <a:endParaRPr lang="bg-BG" b="1" dirty="0" smtClean="0"/>
          </a:p>
          <a:p>
            <a:pPr marL="0" indent="0" algn="just">
              <a:buNone/>
            </a:pPr>
            <a:r>
              <a:rPr lang="bg-BG" dirty="0" smtClean="0"/>
              <a:t>Подсъдимият е осъден за трафик на наркотици, като той ги е погълнал. ЕСПЧ е приел, че след като е бил накаран насилствено от властите да ги повърне (чрез използване на медикаменти) не е нарушен чл.3 от Конвенцията (не представлява нечовешко и унизително отношение). </a:t>
            </a:r>
          </a:p>
          <a:p>
            <a:pPr marL="0" indent="0" algn="just">
              <a:buNone/>
            </a:pPr>
            <a:r>
              <a:rPr lang="bg-BG" dirty="0" smtClean="0"/>
              <a:t>Ако е бил нарушен чл.3 това би направило събраните доказателства негодни. В случая не е налице такова нарушение, респективно не е нарушен и чл.6 от Конвенцията.</a:t>
            </a:r>
          </a:p>
          <a:p>
            <a:pPr marL="0" indent="0" algn="just">
              <a:buNone/>
            </a:pPr>
            <a:r>
              <a:rPr lang="bg-BG" dirty="0" smtClean="0"/>
              <a:t>Като допълнителен аргумент е посочено, че обществения интерес от осъждането не е особено голям, предвид това, че обвиняемият е бил дребен дилър и полученото наказание не е високо.</a:t>
            </a: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4513924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Допустимост на доказателства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bg-BG" b="1" dirty="0" err="1" smtClean="0"/>
              <a:t>Гафген</a:t>
            </a:r>
            <a:r>
              <a:rPr lang="bg-BG" b="1" dirty="0" smtClean="0"/>
              <a:t> срещу Германия </a:t>
            </a:r>
            <a:r>
              <a:rPr lang="en-US" b="1" dirty="0" smtClean="0"/>
              <a:t>2010 </a:t>
            </a:r>
            <a:r>
              <a:rPr lang="bg-BG" b="1" dirty="0" smtClean="0"/>
              <a:t>г. </a:t>
            </a:r>
            <a:r>
              <a:rPr lang="en-US" b="1" dirty="0" err="1" smtClean="0"/>
              <a:t>Gafgen</a:t>
            </a:r>
            <a:r>
              <a:rPr lang="en-US" b="1" dirty="0" smtClean="0"/>
              <a:t> v Germany</a:t>
            </a:r>
          </a:p>
          <a:p>
            <a:pPr marL="0" indent="0" algn="just">
              <a:buNone/>
            </a:pPr>
            <a:endParaRPr lang="bg-BG" dirty="0" smtClean="0"/>
          </a:p>
          <a:p>
            <a:pPr marL="0" indent="0" algn="just">
              <a:buNone/>
            </a:pPr>
            <a:r>
              <a:rPr lang="bg-BG" dirty="0" smtClean="0"/>
              <a:t>ЕСПЧ е приел, че нарушението на чл.3 е основание да се приеме нарушение на чл.6 от Конвенцията само когато то е оказало съществено влияние за изхода на делото и е имало значение за осъждането му и налагането на наказание.</a:t>
            </a:r>
          </a:p>
          <a:p>
            <a:pPr marL="0" indent="0" algn="just">
              <a:buNone/>
            </a:pPr>
            <a:r>
              <a:rPr lang="bg-BG" dirty="0" smtClean="0"/>
              <a:t>В конкретното дело обвиняемият е бил заплашен с „нетърпима болка“, за да разкрие похитеното дете. Той е посочил мястото, където е бил намерен трупа и веществените доказателства, които са ползвани в процеса. Въпреки това е прието, че не е допуснато нарушение на чл.6 защото осъдителната присъда почива не толкова на тези доказателства, а на направено самопризнание. Веществените доказателства служили само за проверка на самопризнанието.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18103178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Допустимост на доказателства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bg-BG" b="1" dirty="0" err="1" smtClean="0"/>
              <a:t>Феранти</a:t>
            </a:r>
            <a:r>
              <a:rPr lang="bg-BG" b="1" dirty="0" smtClean="0"/>
              <a:t> и </a:t>
            </a:r>
            <a:r>
              <a:rPr lang="bg-BG" b="1" dirty="0" err="1" smtClean="0"/>
              <a:t>Сантанджело</a:t>
            </a:r>
            <a:r>
              <a:rPr lang="bg-BG" b="1" dirty="0" smtClean="0"/>
              <a:t> срещу Италия 1996 г. </a:t>
            </a:r>
            <a:r>
              <a:rPr lang="en-US" b="1" dirty="0" smtClean="0"/>
              <a:t>Ferranti and </a:t>
            </a:r>
            <a:r>
              <a:rPr lang="en-US" b="1" dirty="0" err="1" smtClean="0"/>
              <a:t>Santangelo</a:t>
            </a:r>
            <a:r>
              <a:rPr lang="en-US" b="1" dirty="0" smtClean="0"/>
              <a:t> v Italy</a:t>
            </a:r>
            <a:endParaRPr lang="bg-BG" b="1" dirty="0" smtClean="0"/>
          </a:p>
          <a:p>
            <a:pPr marL="0" indent="0" algn="just">
              <a:buNone/>
            </a:pPr>
            <a:r>
              <a:rPr lang="bg-BG" dirty="0" smtClean="0"/>
              <a:t>ЕСПЧ приема, че е допустимо да бъдат ползвани доказателства, получени с принуда (без да е налице нарушение на чл.3 от Конвенцията) ако съществуват достатъчно гаранции тези доказателства да бъдат проверени. Такава гаранция е например присъствие на адвоката по време на провеждане на полицейски разпит</a:t>
            </a:r>
            <a:r>
              <a:rPr lang="bg-BG" dirty="0" smtClean="0"/>
              <a:t>.</a:t>
            </a:r>
            <a:endParaRPr lang="en-US" dirty="0"/>
          </a:p>
          <a:p>
            <a:pPr marL="0" indent="0" algn="just">
              <a:buNone/>
            </a:pPr>
            <a:r>
              <a:rPr lang="bg-BG" b="1" dirty="0" smtClean="0"/>
              <a:t>Х. срещу Австрия </a:t>
            </a:r>
            <a:r>
              <a:rPr lang="en-US" b="1" dirty="0" smtClean="0"/>
              <a:t>1967 </a:t>
            </a:r>
            <a:r>
              <a:rPr lang="bg-BG" b="1" dirty="0" smtClean="0"/>
              <a:t>г. </a:t>
            </a:r>
            <a:r>
              <a:rPr lang="en-US" b="1" dirty="0" smtClean="0"/>
              <a:t>X v Austria</a:t>
            </a:r>
            <a:endParaRPr lang="bg-BG" b="1" dirty="0" smtClean="0"/>
          </a:p>
          <a:p>
            <a:pPr marL="0" indent="0" algn="just">
              <a:buNone/>
            </a:pPr>
            <a:r>
              <a:rPr lang="bg-BG" dirty="0" smtClean="0"/>
              <a:t>Не е допуснато нарушение на чл.6 от Конвенцията, ако се ползват показания на съучастник или друг обвиняем, на кого е обещана защита срещу наказателно преследване. Отново не следва да  е нарушен чл.3 от Конвенцията</a:t>
            </a:r>
            <a:endParaRPr lang="en-US" dirty="0" smtClean="0"/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22157235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Допустимост на доказателства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bg-BG" b="1" dirty="0" err="1" smtClean="0"/>
              <a:t>Сондърс</a:t>
            </a:r>
            <a:r>
              <a:rPr lang="bg-BG" b="1" dirty="0" smtClean="0"/>
              <a:t> срещу Великобритания 1996 г. </a:t>
            </a:r>
            <a:r>
              <a:rPr lang="en-US" b="1" dirty="0" smtClean="0"/>
              <a:t>Saunders v UK</a:t>
            </a:r>
            <a:endParaRPr lang="bg-BG" b="1" dirty="0" smtClean="0"/>
          </a:p>
          <a:p>
            <a:pPr marL="0" indent="0" algn="just">
              <a:buNone/>
            </a:pPr>
            <a:r>
              <a:rPr lang="bg-BG" dirty="0" smtClean="0"/>
              <a:t>-   правото да запазиш мълчание и да не се </a:t>
            </a:r>
            <a:r>
              <a:rPr lang="bg-BG" dirty="0" err="1" smtClean="0"/>
              <a:t>самоуличиш</a:t>
            </a:r>
            <a:r>
              <a:rPr lang="bg-BG" dirty="0" smtClean="0"/>
              <a:t> е общопризнат международен стандарт</a:t>
            </a:r>
          </a:p>
          <a:p>
            <a:pPr algn="just">
              <a:buFontTx/>
              <a:buChar char="-"/>
            </a:pPr>
            <a:r>
              <a:rPr lang="bg-BG" dirty="0" smtClean="0"/>
              <a:t>обвинението трябва да докаже тезата си без помощ от обвиняемия</a:t>
            </a:r>
          </a:p>
          <a:p>
            <a:pPr algn="just">
              <a:buFontTx/>
              <a:buChar char="-"/>
            </a:pPr>
            <a:r>
              <a:rPr lang="bg-BG" dirty="0" smtClean="0"/>
              <a:t>Това не се отнася до възможността да бъдат получени веществени доказателства (проби кръв, слюнка и т.н</a:t>
            </a:r>
            <a:r>
              <a:rPr lang="bg-BG" dirty="0" smtClean="0"/>
              <a:t>.)</a:t>
            </a:r>
            <a:endParaRPr lang="en-US" dirty="0" smtClean="0"/>
          </a:p>
          <a:p>
            <a:pPr marL="0" indent="0" algn="just">
              <a:buNone/>
            </a:pPr>
            <a:r>
              <a:rPr lang="bg-BG" b="1" dirty="0" smtClean="0"/>
              <a:t> </a:t>
            </a:r>
            <a:r>
              <a:rPr lang="bg-BG" b="1" dirty="0" err="1" smtClean="0"/>
              <a:t>Функе</a:t>
            </a:r>
            <a:r>
              <a:rPr lang="bg-BG" b="1" dirty="0" smtClean="0"/>
              <a:t> срещу Франция 1993 г. </a:t>
            </a:r>
            <a:r>
              <a:rPr lang="en-US" b="1" dirty="0" err="1" smtClean="0"/>
              <a:t>Funke</a:t>
            </a:r>
            <a:r>
              <a:rPr lang="en-US" b="1" dirty="0" smtClean="0"/>
              <a:t> v France</a:t>
            </a:r>
            <a:endParaRPr lang="bg-BG" b="1" dirty="0" smtClean="0"/>
          </a:p>
          <a:p>
            <a:pPr marL="0" indent="0" algn="just">
              <a:buNone/>
            </a:pPr>
            <a:r>
              <a:rPr lang="bg-BG" dirty="0" smtClean="0"/>
              <a:t>Жалбоподателят е бил принуден (под страх от глоба) да представи документи, които впоследствие са използвани. ЕСПЧ е приел, че като не е изпълнен реда (заповед за претърсване) е нарушено правото да не се </a:t>
            </a:r>
            <a:r>
              <a:rPr lang="bg-BG" dirty="0" err="1" smtClean="0"/>
              <a:t>самоуличава</a:t>
            </a:r>
            <a:r>
              <a:rPr lang="bg-BG" dirty="0" smtClean="0"/>
              <a:t>.</a:t>
            </a:r>
            <a:endParaRPr lang="en-US" dirty="0" smtClean="0"/>
          </a:p>
          <a:p>
            <a:pPr marL="0" indent="0" algn="just">
              <a:buNone/>
            </a:pPr>
            <a:r>
              <a:rPr lang="bg-BG" b="1" dirty="0" smtClean="0"/>
              <a:t>Алън срещу Великобритания 2002 г. </a:t>
            </a:r>
            <a:r>
              <a:rPr lang="en-US" b="1" dirty="0" smtClean="0"/>
              <a:t>Allan v UK</a:t>
            </a:r>
            <a:endParaRPr lang="bg-BG" b="1" dirty="0" smtClean="0"/>
          </a:p>
          <a:p>
            <a:pPr marL="0" indent="0" algn="just">
              <a:buNone/>
            </a:pPr>
            <a:r>
              <a:rPr lang="bg-BG" dirty="0" smtClean="0"/>
              <a:t>Направено признание пред полицейски служител, настанен в килията му. В случая направеното самопризнание е получено „против волята му“- налице е нарушение.</a:t>
            </a:r>
          </a:p>
          <a:p>
            <a:pPr marL="0" indent="0" algn="just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2588583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bg-BG" sz="4800" dirty="0" smtClean="0"/>
              <a:t>Благодаря за </a:t>
            </a:r>
            <a:r>
              <a:rPr lang="bg-BG" sz="4800" dirty="0" smtClean="0"/>
              <a:t>интереса!</a:t>
            </a:r>
            <a:endParaRPr lang="en-US" sz="4800" dirty="0" smtClean="0"/>
          </a:p>
          <a:p>
            <a:pPr marL="0" indent="0" algn="ctr">
              <a:buNone/>
            </a:pPr>
            <a:endParaRPr lang="bg-BG" sz="4800" dirty="0" smtClean="0"/>
          </a:p>
          <a:p>
            <a:pPr marL="0" indent="0" algn="ctr">
              <a:buNone/>
            </a:pPr>
            <a:r>
              <a:rPr lang="en-US" sz="4800" dirty="0" smtClean="0"/>
              <a:t>shekerdjiev@gmail.com</a:t>
            </a:r>
            <a:endParaRPr lang="bg-BG" sz="4800" dirty="0"/>
          </a:p>
        </p:txBody>
      </p:sp>
    </p:spTree>
    <p:extLst>
      <p:ext uri="{BB962C8B-B14F-4D97-AF65-F5344CB8AC3E}">
        <p14:creationId xmlns:p14="http://schemas.microsoft.com/office/powerpoint/2010/main" val="428360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err="1" smtClean="0"/>
              <a:t>Доказателствени</a:t>
            </a:r>
            <a:r>
              <a:rPr lang="bg-BG" dirty="0" smtClean="0"/>
              <a:t> средства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bg-BG" dirty="0" smtClean="0"/>
              <a:t>Чл.105 НПК</a:t>
            </a:r>
          </a:p>
          <a:p>
            <a:pPr marL="0" indent="0" algn="just">
              <a:buNone/>
            </a:pPr>
            <a:r>
              <a:rPr lang="ru-RU" dirty="0" smtClean="0"/>
              <a:t>Доказателствените </a:t>
            </a:r>
            <a:r>
              <a:rPr lang="ru-RU" dirty="0"/>
              <a:t>средства служат за </a:t>
            </a:r>
            <a:r>
              <a:rPr lang="ru-RU" dirty="0" err="1"/>
              <a:t>възпроизвеждане</a:t>
            </a:r>
            <a:r>
              <a:rPr lang="ru-RU" dirty="0"/>
              <a:t> на </a:t>
            </a:r>
            <a:r>
              <a:rPr lang="ru-RU" dirty="0" err="1"/>
              <a:t>доказателства</a:t>
            </a:r>
            <a:r>
              <a:rPr lang="ru-RU" dirty="0"/>
              <a:t> или на </a:t>
            </a:r>
            <a:r>
              <a:rPr lang="ru-RU" dirty="0" err="1"/>
              <a:t>други</a:t>
            </a:r>
            <a:r>
              <a:rPr lang="ru-RU" dirty="0"/>
              <a:t> </a:t>
            </a:r>
            <a:r>
              <a:rPr lang="ru-RU" dirty="0" smtClean="0"/>
              <a:t>доказателствени </a:t>
            </a:r>
            <a:r>
              <a:rPr lang="ru-RU" dirty="0"/>
              <a:t>средства в </a:t>
            </a:r>
            <a:r>
              <a:rPr lang="ru-RU" dirty="0" err="1"/>
              <a:t>рамките</a:t>
            </a:r>
            <a:r>
              <a:rPr lang="ru-RU" dirty="0"/>
              <a:t> на </a:t>
            </a:r>
            <a:r>
              <a:rPr lang="ru-RU" dirty="0" err="1"/>
              <a:t>наказателния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 smtClean="0"/>
              <a:t>.</a:t>
            </a:r>
          </a:p>
          <a:p>
            <a:pPr algn="just">
              <a:buFontTx/>
              <a:buChar char="-"/>
            </a:pPr>
            <a:r>
              <a:rPr lang="ru-RU" dirty="0" err="1" smtClean="0"/>
              <a:t>обичайно</a:t>
            </a:r>
            <a:r>
              <a:rPr lang="ru-RU" dirty="0" smtClean="0"/>
              <a:t> се </a:t>
            </a:r>
            <a:r>
              <a:rPr lang="ru-RU" dirty="0" err="1" smtClean="0"/>
              <a:t>създават</a:t>
            </a:r>
            <a:r>
              <a:rPr lang="ru-RU" dirty="0" smtClean="0"/>
              <a:t> в </a:t>
            </a:r>
            <a:r>
              <a:rPr lang="ru-RU" dirty="0" err="1" smtClean="0"/>
              <a:t>рамките</a:t>
            </a:r>
            <a:r>
              <a:rPr lang="ru-RU" dirty="0" smtClean="0"/>
              <a:t> на </a:t>
            </a:r>
            <a:r>
              <a:rPr lang="ru-RU" dirty="0" err="1" smtClean="0"/>
              <a:t>наказателния</a:t>
            </a:r>
            <a:r>
              <a:rPr lang="ru-RU" dirty="0" smtClean="0"/>
              <a:t> </a:t>
            </a:r>
            <a:r>
              <a:rPr lang="ru-RU" dirty="0" err="1" smtClean="0"/>
              <a:t>процес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Изключения</a:t>
            </a:r>
            <a:r>
              <a:rPr lang="ru-RU" dirty="0" smtClean="0"/>
              <a:t>:</a:t>
            </a:r>
          </a:p>
          <a:p>
            <a:pPr marL="0" indent="0" algn="just">
              <a:buNone/>
            </a:pPr>
            <a:r>
              <a:rPr lang="ru-RU" dirty="0" smtClean="0"/>
              <a:t>1. 127 НПК </a:t>
            </a:r>
            <a:r>
              <a:rPr lang="ru-RU" dirty="0" err="1" smtClean="0"/>
              <a:t>Писмени</a:t>
            </a:r>
            <a:r>
              <a:rPr lang="ru-RU" dirty="0" smtClean="0"/>
              <a:t> </a:t>
            </a:r>
            <a:r>
              <a:rPr lang="ru-RU" dirty="0"/>
              <a:t>доказателствени средства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протоколите</a:t>
            </a:r>
            <a:r>
              <a:rPr lang="ru-RU" dirty="0"/>
              <a:t> за </a:t>
            </a:r>
            <a:r>
              <a:rPr lang="ru-RU" dirty="0" err="1"/>
              <a:t>действията</a:t>
            </a:r>
            <a:r>
              <a:rPr lang="ru-RU" dirty="0"/>
              <a:t> по </a:t>
            </a:r>
            <a:r>
              <a:rPr lang="ru-RU" dirty="0" err="1"/>
              <a:t>разследване</a:t>
            </a:r>
            <a:r>
              <a:rPr lang="ru-RU" dirty="0"/>
              <a:t>, </a:t>
            </a:r>
            <a:r>
              <a:rPr lang="ru-RU" dirty="0" err="1"/>
              <a:t>съдебните</a:t>
            </a:r>
            <a:r>
              <a:rPr lang="ru-RU" dirty="0"/>
              <a:t> </a:t>
            </a:r>
            <a:r>
              <a:rPr lang="ru-RU" dirty="0" err="1"/>
              <a:t>следствени</a:t>
            </a:r>
            <a:r>
              <a:rPr lang="ru-RU" dirty="0"/>
              <a:t> и </a:t>
            </a:r>
            <a:r>
              <a:rPr lang="ru-RU" dirty="0" err="1"/>
              <a:t>другите</a:t>
            </a:r>
            <a:r>
              <a:rPr lang="ru-RU" dirty="0"/>
              <a:t> </a:t>
            </a:r>
            <a:r>
              <a:rPr lang="ru-RU" dirty="0" err="1"/>
              <a:t>процесуални</a:t>
            </a:r>
            <a:r>
              <a:rPr lang="ru-RU" dirty="0"/>
              <a:t> действия, </a:t>
            </a:r>
            <a:r>
              <a:rPr lang="ru-RU" dirty="0" err="1"/>
              <a:t>протоколите</a:t>
            </a:r>
            <a:r>
              <a:rPr lang="ru-RU" dirty="0"/>
              <a:t> за </a:t>
            </a:r>
            <a:r>
              <a:rPr lang="ru-RU" dirty="0" err="1"/>
              <a:t>изготвяне</a:t>
            </a:r>
            <a:r>
              <a:rPr lang="ru-RU" dirty="0"/>
              <a:t> на </a:t>
            </a:r>
            <a:r>
              <a:rPr lang="ru-RU" dirty="0" err="1"/>
              <a:t>веществени</a:t>
            </a:r>
            <a:r>
              <a:rPr lang="ru-RU" dirty="0"/>
              <a:t> доказателствени средства и </a:t>
            </a:r>
            <a:r>
              <a:rPr lang="ru-RU" dirty="0" err="1"/>
              <a:t>други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включително</a:t>
            </a:r>
            <a:r>
              <a:rPr lang="ru-RU" dirty="0"/>
              <a:t> </a:t>
            </a:r>
            <a:r>
              <a:rPr lang="ru-RU" dirty="0" err="1"/>
              <a:t>докладите</a:t>
            </a:r>
            <a:r>
              <a:rPr lang="ru-RU" dirty="0"/>
              <a:t> и </a:t>
            </a:r>
            <a:r>
              <a:rPr lang="ru-RU" dirty="0" err="1"/>
              <a:t>приложените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тях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 </a:t>
            </a:r>
            <a:r>
              <a:rPr lang="ru-RU" dirty="0" err="1"/>
              <a:t>относно</a:t>
            </a:r>
            <a:r>
              <a:rPr lang="ru-RU" dirty="0"/>
              <a:t> </a:t>
            </a:r>
            <a:r>
              <a:rPr lang="ru-RU" dirty="0" err="1"/>
              <a:t>разследванията</a:t>
            </a:r>
            <a:r>
              <a:rPr lang="ru-RU" dirty="0"/>
              <a:t> на </a:t>
            </a:r>
            <a:r>
              <a:rPr lang="ru-RU" dirty="0" err="1"/>
              <a:t>Европейската</a:t>
            </a:r>
            <a:r>
              <a:rPr lang="ru-RU" dirty="0"/>
              <a:t> служба за </a:t>
            </a:r>
            <a:r>
              <a:rPr lang="ru-RU" dirty="0" err="1"/>
              <a:t>борба</a:t>
            </a:r>
            <a:r>
              <a:rPr lang="ru-RU" dirty="0"/>
              <a:t> с </a:t>
            </a:r>
            <a:r>
              <a:rPr lang="ru-RU" dirty="0" err="1"/>
              <a:t>измамите</a:t>
            </a:r>
            <a:r>
              <a:rPr lang="ru-RU" dirty="0"/>
              <a:t>, </a:t>
            </a:r>
            <a:r>
              <a:rPr lang="ru-RU" dirty="0" err="1"/>
              <a:t>ревизионните</a:t>
            </a:r>
            <a:r>
              <a:rPr lang="ru-RU" dirty="0"/>
              <a:t> </a:t>
            </a:r>
            <a:r>
              <a:rPr lang="ru-RU" dirty="0" err="1"/>
              <a:t>актове</a:t>
            </a:r>
            <a:r>
              <a:rPr lang="ru-RU" dirty="0"/>
              <a:t>, с </a:t>
            </a:r>
            <a:r>
              <a:rPr lang="ru-RU" dirty="0" err="1"/>
              <a:t>които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установени</a:t>
            </a:r>
            <a:r>
              <a:rPr lang="ru-RU" dirty="0"/>
              <a:t> </a:t>
            </a:r>
            <a:r>
              <a:rPr lang="ru-RU" dirty="0" err="1"/>
              <a:t>данъчни</a:t>
            </a:r>
            <a:r>
              <a:rPr lang="ru-RU" dirty="0"/>
              <a:t> </a:t>
            </a:r>
            <a:r>
              <a:rPr lang="ru-RU" dirty="0" err="1"/>
              <a:t>задължения</a:t>
            </a:r>
            <a:r>
              <a:rPr lang="ru-RU" dirty="0"/>
              <a:t> и </a:t>
            </a:r>
            <a:r>
              <a:rPr lang="ru-RU" dirty="0" err="1"/>
              <a:t>задължения</a:t>
            </a:r>
            <a:r>
              <a:rPr lang="ru-RU" dirty="0"/>
              <a:t> за </a:t>
            </a:r>
            <a:r>
              <a:rPr lang="ru-RU" dirty="0" err="1"/>
              <a:t>задължителни</a:t>
            </a:r>
            <a:r>
              <a:rPr lang="ru-RU" dirty="0"/>
              <a:t> </a:t>
            </a:r>
            <a:r>
              <a:rPr lang="ru-RU" dirty="0" err="1"/>
              <a:t>осигурителни</a:t>
            </a:r>
            <a:r>
              <a:rPr lang="ru-RU" dirty="0"/>
              <a:t> вноски и </a:t>
            </a:r>
            <a:r>
              <a:rPr lang="ru-RU" dirty="0" err="1"/>
              <a:t>приложените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тях</a:t>
            </a:r>
            <a:r>
              <a:rPr lang="ru-RU" dirty="0"/>
              <a:t> </a:t>
            </a:r>
            <a:r>
              <a:rPr lang="ru-RU" dirty="0" err="1"/>
              <a:t>ревизионни</a:t>
            </a:r>
            <a:r>
              <a:rPr lang="ru-RU" dirty="0"/>
              <a:t> </a:t>
            </a:r>
            <a:r>
              <a:rPr lang="ru-RU" dirty="0" err="1"/>
              <a:t>доклади</a:t>
            </a:r>
            <a:r>
              <a:rPr lang="ru-RU" dirty="0"/>
              <a:t>, </a:t>
            </a:r>
            <a:r>
              <a:rPr lang="ru-RU" dirty="0" err="1"/>
              <a:t>както</a:t>
            </a:r>
            <a:r>
              <a:rPr lang="ru-RU" dirty="0"/>
              <a:t> и </a:t>
            </a:r>
            <a:r>
              <a:rPr lang="ru-RU" dirty="0" err="1"/>
              <a:t>докладите</a:t>
            </a:r>
            <a:r>
              <a:rPr lang="ru-RU" dirty="0"/>
              <a:t> по чл. 19 от Закона за </a:t>
            </a:r>
            <a:r>
              <a:rPr lang="ru-RU" dirty="0" err="1"/>
              <a:t>държавната</a:t>
            </a:r>
            <a:r>
              <a:rPr lang="ru-RU" dirty="0"/>
              <a:t> </a:t>
            </a:r>
            <a:r>
              <a:rPr lang="ru-RU" dirty="0" err="1"/>
              <a:t>финансова</a:t>
            </a:r>
            <a:r>
              <a:rPr lang="ru-RU" dirty="0"/>
              <a:t> инспекция от </a:t>
            </a:r>
            <a:r>
              <a:rPr lang="ru-RU" dirty="0" err="1"/>
              <a:t>извършени</a:t>
            </a:r>
            <a:r>
              <a:rPr lang="ru-RU" dirty="0"/>
              <a:t> </a:t>
            </a:r>
            <a:r>
              <a:rPr lang="ru-RU" dirty="0" err="1"/>
              <a:t>финансови</a:t>
            </a:r>
            <a:r>
              <a:rPr lang="ru-RU" dirty="0"/>
              <a:t> инспекции и </a:t>
            </a:r>
            <a:r>
              <a:rPr lang="ru-RU" dirty="0" err="1"/>
              <a:t>одитните</a:t>
            </a:r>
            <a:r>
              <a:rPr lang="ru-RU" dirty="0"/>
              <a:t> </a:t>
            </a:r>
            <a:r>
              <a:rPr lang="ru-RU" dirty="0" err="1"/>
              <a:t>доклади</a:t>
            </a:r>
            <a:r>
              <a:rPr lang="ru-RU" dirty="0"/>
              <a:t> по чл. 58 от Закона за </a:t>
            </a:r>
            <a:r>
              <a:rPr lang="ru-RU" dirty="0" err="1"/>
              <a:t>Сметната</a:t>
            </a:r>
            <a:r>
              <a:rPr lang="ru-RU" dirty="0"/>
              <a:t> палата и </a:t>
            </a:r>
            <a:r>
              <a:rPr lang="ru-RU" dirty="0" err="1"/>
              <a:t>приложените</a:t>
            </a:r>
            <a:r>
              <a:rPr lang="ru-RU" dirty="0"/>
              <a:t> </a:t>
            </a:r>
            <a:r>
              <a:rPr lang="ru-RU" dirty="0" err="1"/>
              <a:t>към</a:t>
            </a:r>
            <a:r>
              <a:rPr lang="ru-RU" dirty="0"/>
              <a:t> </a:t>
            </a:r>
            <a:r>
              <a:rPr lang="ru-RU" dirty="0" err="1"/>
              <a:t>тях</a:t>
            </a:r>
            <a:r>
              <a:rPr lang="ru-RU" dirty="0"/>
              <a:t> </a:t>
            </a:r>
            <a:r>
              <a:rPr lang="ru-RU" dirty="0" err="1" smtClean="0"/>
              <a:t>документи</a:t>
            </a: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Р 60150 по НД </a:t>
            </a:r>
            <a:r>
              <a:rPr lang="ru-RU" b="1" dirty="0"/>
              <a:t>538/2021 г., </a:t>
            </a:r>
            <a:r>
              <a:rPr lang="ru-RU" b="1" dirty="0" smtClean="0"/>
              <a:t>3 НО</a:t>
            </a:r>
          </a:p>
          <a:p>
            <a:pPr marL="0" indent="0" algn="just">
              <a:buNone/>
            </a:pPr>
            <a:r>
              <a:rPr lang="ru-RU" dirty="0" smtClean="0"/>
              <a:t>Макар </a:t>
            </a:r>
            <a:r>
              <a:rPr lang="ru-RU" dirty="0" err="1"/>
              <a:t>ревизионният</a:t>
            </a:r>
            <a:r>
              <a:rPr lang="ru-RU" dirty="0"/>
              <a:t> акт по </a:t>
            </a:r>
            <a:r>
              <a:rPr lang="ru-RU" dirty="0" err="1"/>
              <a:t>силата</a:t>
            </a:r>
            <a:r>
              <a:rPr lang="ru-RU" dirty="0"/>
              <a:t> на чл. 127, ал. 1 от НПК да е </a:t>
            </a:r>
            <a:r>
              <a:rPr lang="ru-RU" dirty="0" err="1"/>
              <a:t>уреден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писмено</a:t>
            </a:r>
            <a:r>
              <a:rPr lang="ru-RU" dirty="0"/>
              <a:t> </a:t>
            </a:r>
            <a:r>
              <a:rPr lang="ru-RU" dirty="0" err="1"/>
              <a:t>доказателствено</a:t>
            </a:r>
            <a:r>
              <a:rPr lang="ru-RU" dirty="0"/>
              <a:t> средство, за да се приеме за </a:t>
            </a:r>
            <a:r>
              <a:rPr lang="ru-RU" dirty="0" err="1"/>
              <a:t>несъмнено</a:t>
            </a:r>
            <a:r>
              <a:rPr lang="ru-RU" dirty="0"/>
              <a:t> </a:t>
            </a:r>
            <a:r>
              <a:rPr lang="ru-RU" dirty="0" err="1"/>
              <a:t>установена</a:t>
            </a:r>
            <a:r>
              <a:rPr lang="ru-RU" dirty="0"/>
              <a:t> </a:t>
            </a:r>
            <a:r>
              <a:rPr lang="ru-RU" dirty="0" err="1"/>
              <a:t>обвинителната</a:t>
            </a:r>
            <a:r>
              <a:rPr lang="ru-RU" dirty="0"/>
              <a:t> теза за </a:t>
            </a:r>
            <a:r>
              <a:rPr lang="ru-RU" dirty="0" err="1"/>
              <a:t>нереалност</a:t>
            </a:r>
            <a:r>
              <a:rPr lang="ru-RU" dirty="0"/>
              <a:t> на </a:t>
            </a:r>
            <a:r>
              <a:rPr lang="ru-RU" dirty="0" err="1"/>
              <a:t>получените</a:t>
            </a:r>
            <a:r>
              <a:rPr lang="ru-RU" dirty="0"/>
              <a:t> от </a:t>
            </a:r>
            <a:r>
              <a:rPr lang="ru-RU" dirty="0" err="1"/>
              <a:t>процесното</a:t>
            </a:r>
            <a:r>
              <a:rPr lang="ru-RU" dirty="0"/>
              <a:t> дружество доставки, е необходимо да се </a:t>
            </a:r>
            <a:r>
              <a:rPr lang="ru-RU" dirty="0" err="1"/>
              <a:t>съберат</a:t>
            </a:r>
            <a:r>
              <a:rPr lang="ru-RU" dirty="0"/>
              <a:t> и </a:t>
            </a:r>
            <a:r>
              <a:rPr lang="ru-RU" dirty="0" err="1"/>
              <a:t>анализират</a:t>
            </a:r>
            <a:r>
              <a:rPr lang="ru-RU" dirty="0"/>
              <a:t> и </a:t>
            </a:r>
            <a:r>
              <a:rPr lang="ru-RU" dirty="0" err="1"/>
              <a:t>други</a:t>
            </a:r>
            <a:r>
              <a:rPr lang="ru-RU" dirty="0"/>
              <a:t> </a:t>
            </a:r>
            <a:r>
              <a:rPr lang="ru-RU" dirty="0" err="1"/>
              <a:t>доказателства</a:t>
            </a:r>
            <a:r>
              <a:rPr lang="ru-RU" dirty="0"/>
              <a:t> </a:t>
            </a:r>
            <a:r>
              <a:rPr lang="ru-RU" dirty="0" err="1"/>
              <a:t>извън</a:t>
            </a:r>
            <a:r>
              <a:rPr lang="ru-RU" dirty="0"/>
              <a:t> </a:t>
            </a:r>
            <a:r>
              <a:rPr lang="ru-RU" dirty="0" err="1"/>
              <a:t>ревизионния</a:t>
            </a:r>
            <a:r>
              <a:rPr lang="ru-RU" dirty="0"/>
              <a:t> акт, </a:t>
            </a:r>
            <a:r>
              <a:rPr lang="ru-RU" dirty="0" err="1"/>
              <a:t>който</a:t>
            </a:r>
            <a:r>
              <a:rPr lang="ru-RU" dirty="0"/>
              <a:t> </a:t>
            </a:r>
            <a:r>
              <a:rPr lang="ru-RU" dirty="0" err="1"/>
              <a:t>няма</a:t>
            </a:r>
            <a:r>
              <a:rPr lang="ru-RU" dirty="0"/>
              <a:t> </a:t>
            </a:r>
            <a:r>
              <a:rPr lang="ru-RU" dirty="0" err="1"/>
              <a:t>формална</a:t>
            </a:r>
            <a:r>
              <a:rPr lang="ru-RU" dirty="0"/>
              <a:t> </a:t>
            </a:r>
            <a:r>
              <a:rPr lang="ru-RU" dirty="0" err="1"/>
              <a:t>доказателствена</a:t>
            </a:r>
            <a:r>
              <a:rPr lang="ru-RU" dirty="0"/>
              <a:t> сила (</a:t>
            </a:r>
            <a:r>
              <a:rPr lang="ru-RU" dirty="0" err="1"/>
              <a:t>вж</a:t>
            </a:r>
            <a:r>
              <a:rPr lang="ru-RU" dirty="0"/>
              <a:t>. Решение № 8/2018 г. на к. д. № 13/2017 г. на КС на РБ</a:t>
            </a:r>
            <a:r>
              <a:rPr lang="ru-RU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8914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err="1"/>
              <a:t>Доказателствени</a:t>
            </a:r>
            <a:r>
              <a:rPr lang="bg-BG" dirty="0"/>
              <a:t> средства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dirty="0"/>
              <a:t>2. </a:t>
            </a:r>
            <a:r>
              <a:rPr lang="ru-RU" dirty="0" err="1"/>
              <a:t>Данните</a:t>
            </a:r>
            <a:r>
              <a:rPr lang="ru-RU" dirty="0"/>
              <a:t>, </a:t>
            </a:r>
            <a:r>
              <a:rPr lang="ru-RU" dirty="0" err="1"/>
              <a:t>получени</a:t>
            </a:r>
            <a:r>
              <a:rPr lang="ru-RU" dirty="0"/>
              <a:t> при </a:t>
            </a:r>
            <a:r>
              <a:rPr lang="ru-RU" dirty="0" err="1"/>
              <a:t>прилагане</a:t>
            </a:r>
            <a:r>
              <a:rPr lang="ru-RU" dirty="0"/>
              <a:t> на </a:t>
            </a:r>
            <a:r>
              <a:rPr lang="ru-RU" dirty="0" err="1"/>
              <a:t>специални</a:t>
            </a:r>
            <a:r>
              <a:rPr lang="ru-RU" dirty="0"/>
              <a:t> </a:t>
            </a:r>
            <a:r>
              <a:rPr lang="ru-RU" dirty="0" err="1"/>
              <a:t>разузнавателни</a:t>
            </a:r>
            <a:r>
              <a:rPr lang="ru-RU" dirty="0"/>
              <a:t> средства по </a:t>
            </a:r>
            <a:r>
              <a:rPr lang="ru-RU" dirty="0" err="1"/>
              <a:t>искане</a:t>
            </a:r>
            <a:r>
              <a:rPr lang="ru-RU" dirty="0"/>
              <a:t> на орган по чл. 13 ЗСРС, </a:t>
            </a:r>
            <a:r>
              <a:rPr lang="ru-RU" dirty="0" err="1"/>
              <a:t>респ</a:t>
            </a:r>
            <a:r>
              <a:rPr lang="ru-RU" dirty="0"/>
              <a:t>. </a:t>
            </a:r>
            <a:r>
              <a:rPr lang="ru-RU" dirty="0" err="1"/>
              <a:t>извън</a:t>
            </a:r>
            <a:r>
              <a:rPr lang="ru-RU" dirty="0"/>
              <a:t> </a:t>
            </a:r>
            <a:r>
              <a:rPr lang="ru-RU" dirty="0" err="1"/>
              <a:t>наказателното</a:t>
            </a:r>
            <a:r>
              <a:rPr lang="ru-RU" dirty="0"/>
              <a:t> производство. </a:t>
            </a:r>
            <a:r>
              <a:rPr lang="ru-RU" dirty="0" err="1"/>
              <a:t>Тези</a:t>
            </a:r>
            <a:r>
              <a:rPr lang="ru-RU" dirty="0"/>
              <a:t> </a:t>
            </a:r>
            <a:r>
              <a:rPr lang="ru-RU" dirty="0" err="1"/>
              <a:t>данни</a:t>
            </a:r>
            <a:r>
              <a:rPr lang="ru-RU" dirty="0"/>
              <a:t> </a:t>
            </a:r>
            <a:r>
              <a:rPr lang="ru-RU" dirty="0" err="1"/>
              <a:t>могат</a:t>
            </a:r>
            <a:r>
              <a:rPr lang="ru-RU" dirty="0"/>
              <a:t> да се </a:t>
            </a:r>
            <a:r>
              <a:rPr lang="ru-RU" dirty="0" err="1"/>
              <a:t>използват</a:t>
            </a:r>
            <a:r>
              <a:rPr lang="ru-RU" dirty="0"/>
              <a:t> за </a:t>
            </a:r>
            <a:r>
              <a:rPr lang="ru-RU" dirty="0" err="1"/>
              <a:t>доказване</a:t>
            </a:r>
            <a:r>
              <a:rPr lang="ru-RU" dirty="0"/>
              <a:t> на </a:t>
            </a:r>
            <a:r>
              <a:rPr lang="ru-RU" dirty="0" err="1"/>
              <a:t>тежко</a:t>
            </a:r>
            <a:r>
              <a:rPr lang="ru-RU" dirty="0"/>
              <a:t> </a:t>
            </a:r>
            <a:r>
              <a:rPr lang="ru-RU" dirty="0" err="1"/>
              <a:t>умишлено</a:t>
            </a:r>
            <a:r>
              <a:rPr lang="ru-RU" dirty="0"/>
              <a:t> </a:t>
            </a:r>
            <a:r>
              <a:rPr lang="ru-RU" dirty="0" err="1"/>
              <a:t>престъпление</a:t>
            </a:r>
            <a:r>
              <a:rPr lang="ru-RU" dirty="0"/>
              <a:t> от </a:t>
            </a:r>
            <a:r>
              <a:rPr lang="ru-RU" dirty="0" err="1"/>
              <a:t>изброените</a:t>
            </a:r>
            <a:r>
              <a:rPr lang="ru-RU" dirty="0"/>
              <a:t> в чл. 172, ал. 2 НПК. </a:t>
            </a:r>
            <a:r>
              <a:rPr lang="ru-RU" dirty="0" err="1"/>
              <a:t>Това</a:t>
            </a:r>
            <a:r>
              <a:rPr lang="ru-RU" dirty="0"/>
              <a:t> </a:t>
            </a:r>
            <a:r>
              <a:rPr lang="ru-RU" dirty="0" err="1"/>
              <a:t>открива</a:t>
            </a:r>
            <a:r>
              <a:rPr lang="ru-RU" dirty="0"/>
              <a:t> </a:t>
            </a:r>
            <a:r>
              <a:rPr lang="ru-RU" dirty="0" err="1"/>
              <a:t>възможността</a:t>
            </a:r>
            <a:r>
              <a:rPr lang="ru-RU" dirty="0"/>
              <a:t> в </a:t>
            </a:r>
            <a:r>
              <a:rPr lang="ru-RU" dirty="0" err="1"/>
              <a:t>едно</a:t>
            </a:r>
            <a:r>
              <a:rPr lang="ru-RU" dirty="0"/>
              <a:t> </a:t>
            </a:r>
            <a:r>
              <a:rPr lang="ru-RU" dirty="0" err="1"/>
              <a:t>по-късно</a:t>
            </a:r>
            <a:r>
              <a:rPr lang="ru-RU" dirty="0"/>
              <a:t> </a:t>
            </a:r>
            <a:r>
              <a:rPr lang="ru-RU" dirty="0" err="1"/>
              <a:t>образувано</a:t>
            </a:r>
            <a:r>
              <a:rPr lang="ru-RU" dirty="0"/>
              <a:t> </a:t>
            </a:r>
            <a:r>
              <a:rPr lang="ru-RU" dirty="0" err="1"/>
              <a:t>наказателно</a:t>
            </a:r>
            <a:r>
              <a:rPr lang="ru-RU" dirty="0"/>
              <a:t> производство да се </a:t>
            </a:r>
            <a:r>
              <a:rPr lang="ru-RU" dirty="0" err="1"/>
              <a:t>използва</a:t>
            </a:r>
            <a:r>
              <a:rPr lang="ru-RU" dirty="0"/>
              <a:t> </a:t>
            </a:r>
            <a:r>
              <a:rPr lang="ru-RU" dirty="0" err="1"/>
              <a:t>веществено</a:t>
            </a:r>
            <a:r>
              <a:rPr lang="ru-RU" dirty="0"/>
              <a:t> </a:t>
            </a:r>
            <a:r>
              <a:rPr lang="ru-RU" dirty="0" err="1"/>
              <a:t>доказателствено</a:t>
            </a:r>
            <a:r>
              <a:rPr lang="ru-RU" dirty="0"/>
              <a:t> средство и протокол, </a:t>
            </a:r>
            <a:r>
              <a:rPr lang="ru-RU" dirty="0" err="1"/>
              <a:t>отразяващ</a:t>
            </a:r>
            <a:r>
              <a:rPr lang="ru-RU" dirty="0"/>
              <a:t> </a:t>
            </a:r>
            <a:r>
              <a:rPr lang="ru-RU" dirty="0" err="1"/>
              <a:t>неговото</a:t>
            </a:r>
            <a:r>
              <a:rPr lang="ru-RU" dirty="0"/>
              <a:t> </a:t>
            </a:r>
            <a:r>
              <a:rPr lang="ru-RU" dirty="0" err="1"/>
              <a:t>изготвяне</a:t>
            </a:r>
            <a:r>
              <a:rPr lang="ru-RU" dirty="0"/>
              <a:t> по чл. 27 </a:t>
            </a:r>
            <a:r>
              <a:rPr lang="ru-RU" dirty="0" smtClean="0"/>
              <a:t>ЗСРС</a:t>
            </a:r>
          </a:p>
          <a:p>
            <a:pPr marL="0" indent="0" algn="just">
              <a:buNone/>
            </a:pPr>
            <a:r>
              <a:rPr lang="ru-RU" dirty="0"/>
              <a:t>3. </a:t>
            </a:r>
            <a:r>
              <a:rPr lang="ru-RU" dirty="0" smtClean="0"/>
              <a:t>При </a:t>
            </a:r>
            <a:r>
              <a:rPr lang="ru-RU" dirty="0" err="1"/>
              <a:t>приемане</a:t>
            </a:r>
            <a:r>
              <a:rPr lang="ru-RU" dirty="0"/>
              <a:t> на трансфер на </a:t>
            </a:r>
            <a:r>
              <a:rPr lang="ru-RU" dirty="0" err="1"/>
              <a:t>наказателно</a:t>
            </a:r>
            <a:r>
              <a:rPr lang="ru-RU" dirty="0"/>
              <a:t> производство от друга </a:t>
            </a:r>
            <a:r>
              <a:rPr lang="ru-RU" dirty="0" err="1"/>
              <a:t>държава</a:t>
            </a:r>
            <a:r>
              <a:rPr lang="ru-RU" dirty="0"/>
              <a:t>. </a:t>
            </a:r>
            <a:r>
              <a:rPr lang="ru-RU" dirty="0" err="1"/>
              <a:t>Съгласно</a:t>
            </a:r>
            <a:r>
              <a:rPr lang="ru-RU" dirty="0"/>
              <a:t> чл. 478, ал. 4 НПК  всяко </a:t>
            </a:r>
            <a:r>
              <a:rPr lang="ru-RU" dirty="0" err="1"/>
              <a:t>процесуално</a:t>
            </a:r>
            <a:r>
              <a:rPr lang="ru-RU" dirty="0"/>
              <a:t> действие, </a:t>
            </a:r>
            <a:r>
              <a:rPr lang="ru-RU" dirty="0" err="1"/>
              <a:t>извършено</a:t>
            </a:r>
            <a:r>
              <a:rPr lang="ru-RU" dirty="0"/>
              <a:t> от орган на </a:t>
            </a:r>
            <a:r>
              <a:rPr lang="ru-RU" dirty="0" err="1"/>
              <a:t>молещата</a:t>
            </a:r>
            <a:r>
              <a:rPr lang="ru-RU" dirty="0"/>
              <a:t> </a:t>
            </a:r>
            <a:r>
              <a:rPr lang="ru-RU" dirty="0" err="1"/>
              <a:t>държава</a:t>
            </a:r>
            <a:r>
              <a:rPr lang="ru-RU" dirty="0"/>
              <a:t> в </a:t>
            </a:r>
            <a:r>
              <a:rPr lang="ru-RU" dirty="0" err="1"/>
              <a:t>съответствие</a:t>
            </a:r>
            <a:r>
              <a:rPr lang="ru-RU" dirty="0"/>
              <a:t> с </a:t>
            </a:r>
            <a:r>
              <a:rPr lang="ru-RU" dirty="0" err="1"/>
              <a:t>нейното</a:t>
            </a:r>
            <a:r>
              <a:rPr lang="ru-RU" dirty="0"/>
              <a:t> </a:t>
            </a:r>
            <a:r>
              <a:rPr lang="ru-RU" dirty="0" err="1"/>
              <a:t>законодателство</a:t>
            </a:r>
            <a:r>
              <a:rPr lang="ru-RU" dirty="0"/>
              <a:t>, се </a:t>
            </a:r>
            <a:r>
              <a:rPr lang="ru-RU" dirty="0" err="1"/>
              <a:t>ползва</a:t>
            </a:r>
            <a:r>
              <a:rPr lang="ru-RU" dirty="0"/>
              <a:t> в </a:t>
            </a:r>
            <a:r>
              <a:rPr lang="ru-RU" dirty="0" smtClean="0"/>
              <a:t>РБ </a:t>
            </a:r>
            <a:r>
              <a:rPr lang="ru-RU" dirty="0" err="1"/>
              <a:t>със</a:t>
            </a:r>
            <a:r>
              <a:rPr lang="ru-RU" dirty="0"/>
              <a:t> </a:t>
            </a:r>
            <a:r>
              <a:rPr lang="ru-RU" dirty="0" err="1"/>
              <a:t>същата</a:t>
            </a:r>
            <a:r>
              <a:rPr lang="ru-RU" dirty="0"/>
              <a:t> </a:t>
            </a:r>
            <a:r>
              <a:rPr lang="ru-RU" dirty="0" err="1"/>
              <a:t>доказателствена</a:t>
            </a:r>
            <a:r>
              <a:rPr lang="ru-RU" dirty="0"/>
              <a:t> сила, все </a:t>
            </a:r>
            <a:r>
              <a:rPr lang="ru-RU" dirty="0" err="1"/>
              <a:t>едно</a:t>
            </a:r>
            <a:r>
              <a:rPr lang="ru-RU" dirty="0"/>
              <a:t> че е </a:t>
            </a:r>
            <a:r>
              <a:rPr lang="ru-RU" dirty="0" err="1"/>
              <a:t>извършено</a:t>
            </a:r>
            <a:r>
              <a:rPr lang="ru-RU" dirty="0"/>
              <a:t> от </a:t>
            </a:r>
            <a:r>
              <a:rPr lang="ru-RU" dirty="0" err="1"/>
              <a:t>български</a:t>
            </a:r>
            <a:r>
              <a:rPr lang="ru-RU" dirty="0"/>
              <a:t> компетентен орган. </a:t>
            </a:r>
            <a:r>
              <a:rPr lang="ru-RU" dirty="0" err="1"/>
              <a:t>Това</a:t>
            </a:r>
            <a:r>
              <a:rPr lang="ru-RU" dirty="0"/>
              <a:t> </a:t>
            </a:r>
            <a:r>
              <a:rPr lang="ru-RU" dirty="0" err="1"/>
              <a:t>означава</a:t>
            </a:r>
            <a:r>
              <a:rPr lang="ru-RU" dirty="0"/>
              <a:t>, че доказателствените средства, </a:t>
            </a:r>
            <a:r>
              <a:rPr lang="ru-RU" dirty="0" err="1"/>
              <a:t>ако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изготвени</a:t>
            </a:r>
            <a:r>
              <a:rPr lang="ru-RU" dirty="0"/>
              <a:t> от </a:t>
            </a:r>
            <a:r>
              <a:rPr lang="ru-RU" dirty="0" err="1"/>
              <a:t>компетентния</a:t>
            </a:r>
            <a:r>
              <a:rPr lang="ru-RU" dirty="0"/>
              <a:t> орган на </a:t>
            </a:r>
            <a:r>
              <a:rPr lang="ru-RU" dirty="0" err="1"/>
              <a:t>другата</a:t>
            </a:r>
            <a:r>
              <a:rPr lang="ru-RU" dirty="0"/>
              <a:t> </a:t>
            </a:r>
            <a:r>
              <a:rPr lang="ru-RU" dirty="0" err="1"/>
              <a:t>държава</a:t>
            </a:r>
            <a:r>
              <a:rPr lang="ru-RU" dirty="0"/>
              <a:t> и в </a:t>
            </a:r>
            <a:r>
              <a:rPr lang="ru-RU" dirty="0" err="1"/>
              <a:t>рамките</a:t>
            </a:r>
            <a:r>
              <a:rPr lang="ru-RU" dirty="0"/>
              <a:t> на </a:t>
            </a:r>
            <a:r>
              <a:rPr lang="ru-RU" dirty="0" err="1"/>
              <a:t>воденото</a:t>
            </a:r>
            <a:r>
              <a:rPr lang="ru-RU" dirty="0"/>
              <a:t> там </a:t>
            </a:r>
            <a:r>
              <a:rPr lang="ru-RU" dirty="0" err="1"/>
              <a:t>разследване</a:t>
            </a:r>
            <a:r>
              <a:rPr lang="ru-RU" dirty="0"/>
              <a:t>,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валидни</a:t>
            </a:r>
            <a:r>
              <a:rPr lang="ru-RU" dirty="0"/>
              <a:t> и в </a:t>
            </a:r>
            <a:r>
              <a:rPr lang="ru-RU" dirty="0" err="1"/>
              <a:t>българското</a:t>
            </a:r>
            <a:r>
              <a:rPr lang="ru-RU" dirty="0"/>
              <a:t> </a:t>
            </a:r>
            <a:r>
              <a:rPr lang="ru-RU" dirty="0" err="1"/>
              <a:t>наказателно</a:t>
            </a:r>
            <a:r>
              <a:rPr lang="ru-RU" dirty="0"/>
              <a:t> производство, </a:t>
            </a:r>
            <a:r>
              <a:rPr lang="ru-RU" dirty="0" err="1"/>
              <a:t>макар</a:t>
            </a:r>
            <a:r>
              <a:rPr lang="ru-RU" dirty="0"/>
              <a:t> то да е било </a:t>
            </a:r>
            <a:r>
              <a:rPr lang="ru-RU" dirty="0" err="1"/>
              <a:t>образувано</a:t>
            </a:r>
            <a:r>
              <a:rPr lang="ru-RU" dirty="0"/>
              <a:t> </a:t>
            </a:r>
            <a:r>
              <a:rPr lang="ru-RU" dirty="0" err="1"/>
              <a:t>във</a:t>
            </a:r>
            <a:r>
              <a:rPr lang="ru-RU" dirty="0"/>
              <a:t> </a:t>
            </a:r>
            <a:r>
              <a:rPr lang="ru-RU" dirty="0" err="1"/>
              <a:t>връзка</a:t>
            </a:r>
            <a:r>
              <a:rPr lang="ru-RU" dirty="0"/>
              <a:t> с </a:t>
            </a:r>
            <a:r>
              <a:rPr lang="ru-RU" dirty="0" err="1"/>
              <a:t>приетия</a:t>
            </a:r>
            <a:r>
              <a:rPr lang="ru-RU" dirty="0"/>
              <a:t> трансфер, след </a:t>
            </a:r>
            <a:r>
              <a:rPr lang="ru-RU" dirty="0" err="1"/>
              <a:t>първичната</a:t>
            </a:r>
            <a:r>
              <a:rPr lang="ru-RU" dirty="0"/>
              <a:t> </a:t>
            </a:r>
            <a:r>
              <a:rPr lang="ru-RU" dirty="0" err="1"/>
              <a:t>поява</a:t>
            </a:r>
            <a:r>
              <a:rPr lang="ru-RU" dirty="0"/>
              <a:t> на доказателствените средства.</a:t>
            </a:r>
          </a:p>
          <a:p>
            <a:pPr marL="0" indent="0" algn="just">
              <a:buNone/>
            </a:pPr>
            <a:r>
              <a:rPr lang="ru-RU" dirty="0" smtClean="0"/>
              <a:t>- не </a:t>
            </a:r>
            <a:r>
              <a:rPr lang="ru-RU" dirty="0"/>
              <a:t>се </a:t>
            </a:r>
            <a:r>
              <a:rPr lang="ru-RU" dirty="0" err="1"/>
              <a:t>допускат</a:t>
            </a:r>
            <a:r>
              <a:rPr lang="ru-RU" dirty="0"/>
              <a:t> доказателствени средства, </a:t>
            </a:r>
            <a:r>
              <a:rPr lang="ru-RU" dirty="0" err="1"/>
              <a:t>които</a:t>
            </a:r>
            <a:r>
              <a:rPr lang="ru-RU" dirty="0"/>
              <a:t> не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събрани</a:t>
            </a:r>
            <a:r>
              <a:rPr lang="ru-RU" dirty="0"/>
              <a:t> или не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изготвени</a:t>
            </a:r>
            <a:r>
              <a:rPr lang="ru-RU" dirty="0"/>
              <a:t> при </a:t>
            </a:r>
            <a:r>
              <a:rPr lang="ru-RU" dirty="0" err="1"/>
              <a:t>условията</a:t>
            </a:r>
            <a:r>
              <a:rPr lang="ru-RU" dirty="0"/>
              <a:t>, </a:t>
            </a:r>
            <a:r>
              <a:rPr lang="ru-RU" dirty="0" err="1"/>
              <a:t>предвидени</a:t>
            </a:r>
            <a:r>
              <a:rPr lang="ru-RU" dirty="0"/>
              <a:t> в НПК. Доказателствените средства (за </a:t>
            </a:r>
            <a:r>
              <a:rPr lang="ru-RU" dirty="0" err="1"/>
              <a:t>разлика</a:t>
            </a:r>
            <a:r>
              <a:rPr lang="ru-RU" dirty="0"/>
              <a:t> от </a:t>
            </a:r>
            <a:r>
              <a:rPr lang="ru-RU" dirty="0" err="1"/>
              <a:t>доказателствата</a:t>
            </a:r>
            <a:r>
              <a:rPr lang="ru-RU" dirty="0"/>
              <a:t>) </a:t>
            </a:r>
            <a:r>
              <a:rPr lang="ru-RU" dirty="0" err="1"/>
              <a:t>са</a:t>
            </a:r>
            <a:r>
              <a:rPr lang="ru-RU" dirty="0"/>
              <a:t> продукт на </a:t>
            </a:r>
            <a:r>
              <a:rPr lang="ru-RU" dirty="0" err="1"/>
              <a:t>наказателния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, а не </a:t>
            </a:r>
            <a:r>
              <a:rPr lang="ru-RU" dirty="0" err="1"/>
              <a:t>факти</a:t>
            </a:r>
            <a:r>
              <a:rPr lang="ru-RU" dirty="0"/>
              <a:t> или фактически </a:t>
            </a:r>
            <a:r>
              <a:rPr lang="ru-RU" dirty="0" err="1"/>
              <a:t>данни</a:t>
            </a:r>
            <a:r>
              <a:rPr lang="ru-RU" dirty="0"/>
              <a:t> от </a:t>
            </a:r>
            <a:r>
              <a:rPr lang="ru-RU" dirty="0" err="1"/>
              <a:t>обективната</a:t>
            </a:r>
            <a:r>
              <a:rPr lang="ru-RU" dirty="0"/>
              <a:t> </a:t>
            </a:r>
            <a:r>
              <a:rPr lang="ru-RU" dirty="0" err="1"/>
              <a:t>реалност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 smtClean="0"/>
              <a:t>- </a:t>
            </a:r>
            <a:r>
              <a:rPr lang="ru-RU" dirty="0" err="1" smtClean="0"/>
              <a:t>трябва</a:t>
            </a:r>
            <a:r>
              <a:rPr lang="ru-RU" dirty="0" smtClean="0"/>
              <a:t> </a:t>
            </a:r>
            <a:r>
              <a:rPr lang="ru-RU" dirty="0"/>
              <a:t>да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съставени</a:t>
            </a:r>
            <a:r>
              <a:rPr lang="ru-RU" dirty="0"/>
              <a:t> при строго </a:t>
            </a:r>
            <a:r>
              <a:rPr lang="ru-RU" dirty="0" err="1"/>
              <a:t>определените</a:t>
            </a:r>
            <a:r>
              <a:rPr lang="ru-RU" dirty="0"/>
              <a:t> в НПК </a:t>
            </a:r>
            <a:r>
              <a:rPr lang="ru-RU" dirty="0" err="1"/>
              <a:t>способи</a:t>
            </a:r>
            <a:r>
              <a:rPr lang="ru-RU" dirty="0"/>
              <a:t> на </a:t>
            </a:r>
            <a:r>
              <a:rPr lang="ru-RU" dirty="0" err="1"/>
              <a:t>доказване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27843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Видове доказателствени средства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 algn="just">
              <a:buAutoNum type="arabicPeriod"/>
            </a:pPr>
            <a:r>
              <a:rPr lang="bg-BG" dirty="0" smtClean="0"/>
              <a:t>гласни доказателствени средства (обяснения на обвиняем (подсъдим), показания на свидетел</a:t>
            </a:r>
          </a:p>
          <a:p>
            <a:pPr algn="just">
              <a:buFontTx/>
              <a:buChar char="-"/>
            </a:pPr>
            <a:r>
              <a:rPr lang="bg-BG" dirty="0" smtClean="0"/>
              <a:t>депозират се устно</a:t>
            </a:r>
          </a:p>
          <a:p>
            <a:pPr algn="just">
              <a:buFontTx/>
              <a:buChar char="-"/>
            </a:pPr>
            <a:r>
              <a:rPr lang="bg-BG" dirty="0"/>
              <a:t>в</a:t>
            </a:r>
            <a:r>
              <a:rPr lang="bg-BG" dirty="0" smtClean="0"/>
              <a:t>ъзпроизвеждат непосредствени лични възприятия</a:t>
            </a:r>
          </a:p>
          <a:p>
            <a:pPr algn="just">
              <a:buFontTx/>
              <a:buChar char="-"/>
            </a:pPr>
            <a:r>
              <a:rPr lang="ru-RU" dirty="0" err="1"/>
              <a:t>о</a:t>
            </a:r>
            <a:r>
              <a:rPr lang="ru-RU" dirty="0" err="1" smtClean="0"/>
              <a:t>тразяват</a:t>
            </a:r>
            <a:r>
              <a:rPr lang="ru-RU" dirty="0" smtClean="0"/>
              <a:t> се </a:t>
            </a:r>
            <a:r>
              <a:rPr lang="ru-RU" dirty="0"/>
              <a:t>и в </a:t>
            </a:r>
            <a:r>
              <a:rPr lang="ru-RU" dirty="0" err="1"/>
              <a:t>писмено</a:t>
            </a:r>
            <a:r>
              <a:rPr lang="ru-RU" dirty="0"/>
              <a:t> </a:t>
            </a:r>
            <a:r>
              <a:rPr lang="ru-RU" dirty="0" err="1"/>
              <a:t>доказателствено</a:t>
            </a:r>
            <a:r>
              <a:rPr lang="ru-RU" dirty="0"/>
              <a:t> средство - протокол за </a:t>
            </a:r>
            <a:r>
              <a:rPr lang="ru-RU" dirty="0" err="1"/>
              <a:t>разпит</a:t>
            </a:r>
            <a:r>
              <a:rPr lang="ru-RU" dirty="0"/>
              <a:t>, протокол за </a:t>
            </a:r>
            <a:r>
              <a:rPr lang="ru-RU" dirty="0" err="1"/>
              <a:t>очна</a:t>
            </a:r>
            <a:r>
              <a:rPr lang="ru-RU" dirty="0"/>
              <a:t> </a:t>
            </a:r>
            <a:r>
              <a:rPr lang="ru-RU" dirty="0" smtClean="0"/>
              <a:t>ставка, протокол за следствен </a:t>
            </a:r>
            <a:r>
              <a:rPr lang="ru-RU" dirty="0" err="1" smtClean="0"/>
              <a:t>експеримент</a:t>
            </a: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Р 853 по НД </a:t>
            </a:r>
            <a:r>
              <a:rPr lang="ru-RU" b="1" dirty="0"/>
              <a:t>288/2005 г</a:t>
            </a:r>
            <a:r>
              <a:rPr lang="ru-RU" b="1" dirty="0" smtClean="0"/>
              <a:t>. 1 НО</a:t>
            </a:r>
          </a:p>
          <a:p>
            <a:pPr marL="0" indent="0" algn="just">
              <a:buNone/>
            </a:pPr>
            <a:r>
              <a:rPr lang="ru-RU" dirty="0" err="1"/>
              <a:t>Обясненията</a:t>
            </a:r>
            <a:r>
              <a:rPr lang="ru-RU" dirty="0"/>
              <a:t> на </a:t>
            </a:r>
            <a:r>
              <a:rPr lang="ru-RU" dirty="0" err="1"/>
              <a:t>обвиняемия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такива</a:t>
            </a:r>
            <a:r>
              <a:rPr lang="ru-RU" dirty="0"/>
              <a:t> не само </a:t>
            </a:r>
            <a:r>
              <a:rPr lang="ru-RU" dirty="0" err="1"/>
              <a:t>когато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дадени</a:t>
            </a:r>
            <a:r>
              <a:rPr lang="ru-RU" dirty="0"/>
              <a:t> при </a:t>
            </a:r>
            <a:r>
              <a:rPr lang="ru-RU" dirty="0" err="1"/>
              <a:t>разпит</a:t>
            </a:r>
            <a:r>
              <a:rPr lang="ru-RU" dirty="0"/>
              <a:t>, но и </a:t>
            </a:r>
            <a:r>
              <a:rPr lang="ru-RU" dirty="0" err="1"/>
              <a:t>когато</a:t>
            </a:r>
            <a:r>
              <a:rPr lang="ru-RU" dirty="0"/>
              <a:t> </a:t>
            </a:r>
            <a:r>
              <a:rPr lang="ru-RU" dirty="0" err="1"/>
              <a:t>обвиняемият</a:t>
            </a:r>
            <a:r>
              <a:rPr lang="ru-RU" dirty="0"/>
              <a:t> </a:t>
            </a:r>
            <a:r>
              <a:rPr lang="ru-RU" dirty="0" err="1"/>
              <a:t>ги</a:t>
            </a:r>
            <a:r>
              <a:rPr lang="ru-RU" dirty="0"/>
              <a:t> е дал в </a:t>
            </a:r>
            <a:r>
              <a:rPr lang="ru-RU" dirty="0" err="1"/>
              <a:t>качеството</a:t>
            </a:r>
            <a:r>
              <a:rPr lang="ru-RU" dirty="0"/>
              <a:t> си на участник </a:t>
            </a:r>
            <a:r>
              <a:rPr lang="ru-RU" dirty="0" err="1"/>
              <a:t>във</a:t>
            </a:r>
            <a:r>
              <a:rPr lang="ru-RU" dirty="0"/>
              <a:t> всяка </a:t>
            </a:r>
            <a:r>
              <a:rPr lang="ru-RU" dirty="0" err="1"/>
              <a:t>друго</a:t>
            </a:r>
            <a:r>
              <a:rPr lang="ru-RU" dirty="0"/>
              <a:t> </a:t>
            </a:r>
            <a:r>
              <a:rPr lang="ru-RU" dirty="0" err="1"/>
              <a:t>процесуално</a:t>
            </a:r>
            <a:r>
              <a:rPr lang="ru-RU" dirty="0"/>
              <a:t> действие, </a:t>
            </a:r>
            <a:r>
              <a:rPr lang="ru-RU" dirty="0" err="1"/>
              <a:t>включително</a:t>
            </a:r>
            <a:r>
              <a:rPr lang="ru-RU" dirty="0"/>
              <a:t> и по </a:t>
            </a:r>
            <a:r>
              <a:rPr lang="ru-RU" dirty="0" err="1"/>
              <a:t>време</a:t>
            </a:r>
            <a:r>
              <a:rPr lang="ru-RU" dirty="0"/>
              <a:t> на следствен </a:t>
            </a:r>
            <a:r>
              <a:rPr lang="ru-RU" dirty="0" err="1"/>
              <a:t>експеримент</a:t>
            </a:r>
            <a:r>
              <a:rPr lang="ru-RU" dirty="0"/>
              <a:t>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79340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3631</TotalTime>
  <Words>7617</Words>
  <Application>Microsoft Office PowerPoint</Application>
  <PresentationFormat>Презентация на цял екран (4:3)</PresentationFormat>
  <Paragraphs>468</Paragraphs>
  <Slides>68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68</vt:i4>
      </vt:variant>
    </vt:vector>
  </HeadingPairs>
  <TitlesOfParts>
    <vt:vector size="69" baseType="lpstr">
      <vt:lpstr>Office Theme</vt:lpstr>
      <vt:lpstr>Доказване и доказателствени средства</vt:lpstr>
      <vt:lpstr>Обща характеристика на доказателствата</vt:lpstr>
      <vt:lpstr>Видове доказателства</vt:lpstr>
      <vt:lpstr>Видове доказателства</vt:lpstr>
      <vt:lpstr>Видове доказателства</vt:lpstr>
      <vt:lpstr>Видове доказателства</vt:lpstr>
      <vt:lpstr>Доказателствени средства</vt:lpstr>
      <vt:lpstr>Доказателствени средства</vt:lpstr>
      <vt:lpstr>Видове доказателствени средства</vt:lpstr>
      <vt:lpstr>Видове доказателствени средства</vt:lpstr>
      <vt:lpstr>Видове доказателствени средства</vt:lpstr>
      <vt:lpstr>Обяснения на обвиняем</vt:lpstr>
      <vt:lpstr>Обяснения на обвиняем</vt:lpstr>
      <vt:lpstr>Обяснения на обвиняем</vt:lpstr>
      <vt:lpstr>Показания на свидетели</vt:lpstr>
      <vt:lpstr>Показания на свидетели</vt:lpstr>
      <vt:lpstr>Показания на свидетели</vt:lpstr>
      <vt:lpstr>Показания на свидетели</vt:lpstr>
      <vt:lpstr>Показания на свидетели</vt:lpstr>
      <vt:lpstr>Показания на свидетели</vt:lpstr>
      <vt:lpstr>Показания на свидетели</vt:lpstr>
      <vt:lpstr>Първични и производни доказателства</vt:lpstr>
      <vt:lpstr>Първични и производни доказателства</vt:lpstr>
      <vt:lpstr>Писмени доказателства и доказателствени средства</vt:lpstr>
      <vt:lpstr>Писмени доказателства и доказателствени средства</vt:lpstr>
      <vt:lpstr>Писмени доказателства и доказателствени средства</vt:lpstr>
      <vt:lpstr>Протокол за доброволно предаване</vt:lpstr>
      <vt:lpstr>Протокол за доброволно предаване</vt:lpstr>
      <vt:lpstr>Протокол за доброволно предаване</vt:lpstr>
      <vt:lpstr>Протокол за доброволно предаване</vt:lpstr>
      <vt:lpstr>Протокол за доброволно предаване</vt:lpstr>
      <vt:lpstr>Протокол за доброволно предаване</vt:lpstr>
      <vt:lpstr>Разпознаване на лице</vt:lpstr>
      <vt:lpstr>Разпознаване на лице</vt:lpstr>
      <vt:lpstr>Оглед</vt:lpstr>
      <vt:lpstr>Оглед</vt:lpstr>
      <vt:lpstr>Претърсване и изземване</vt:lpstr>
      <vt:lpstr>Претърсване и изземване</vt:lpstr>
      <vt:lpstr>Обиск</vt:lpstr>
      <vt:lpstr>Експертиза</vt:lpstr>
      <vt:lpstr>Експертиза</vt:lpstr>
      <vt:lpstr>Заместване на доказателства</vt:lpstr>
      <vt:lpstr>Заместване на доказателства</vt:lpstr>
      <vt:lpstr>Видеозапис, направен не по реда на НПК</vt:lpstr>
      <vt:lpstr>Видеозапис, направен не по реда на НПК</vt:lpstr>
      <vt:lpstr>Съдебна фаза- допускане на нови доказателства</vt:lpstr>
      <vt:lpstr>Обяснения на подсъдимия</vt:lpstr>
      <vt:lpstr>Обяснения на подсъдимия</vt:lpstr>
      <vt:lpstr>Обяснения на подсъдимия</vt:lpstr>
      <vt:lpstr>Обяснения на подсъдимия</vt:lpstr>
      <vt:lpstr>Показания на свидетели</vt:lpstr>
      <vt:lpstr>Показания на свидетели</vt:lpstr>
      <vt:lpstr>Събиране на доказателства от въззивен съд</vt:lpstr>
      <vt:lpstr>Събиране на доказателства от въззивен съд</vt:lpstr>
      <vt:lpstr>Събиране на доказателства от касационна инстанция</vt:lpstr>
      <vt:lpstr>Практика на ЕСПЧ във връзка с разпит на свидетели</vt:lpstr>
      <vt:lpstr>Практика на ЕСПЧ във връзка с правото на състезателен процес</vt:lpstr>
      <vt:lpstr>Практика на ЕСПЧ във връзка с правото на състезателен процес</vt:lpstr>
      <vt:lpstr>Предявяване на обвинението</vt:lpstr>
      <vt:lpstr>Практика на ЕСПЧ във връзка с правото на състезателен процес</vt:lpstr>
      <vt:lpstr>Практика на ЕСПЧ във връзка с правото на състезателен процес</vt:lpstr>
      <vt:lpstr>Практика на ЕСПЧ във връзка с правото на състезателен процес</vt:lpstr>
      <vt:lpstr>Допустимост на доказателства</vt:lpstr>
      <vt:lpstr>Допустимост на доказателства</vt:lpstr>
      <vt:lpstr>Допустимост на доказателства</vt:lpstr>
      <vt:lpstr>Допустимост на доказателства</vt:lpstr>
      <vt:lpstr>Допустимост на доказателства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Доказване</dc:title>
  <dc:creator>Красимир Шекерджиев</dc:creator>
  <cp:lastModifiedBy>Красимир Шекерджиев</cp:lastModifiedBy>
  <cp:revision>39</cp:revision>
  <dcterms:created xsi:type="dcterms:W3CDTF">2016-01-22T09:48:48Z</dcterms:created>
  <dcterms:modified xsi:type="dcterms:W3CDTF">2024-02-14T15:30:51Z</dcterms:modified>
</cp:coreProperties>
</file>