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307" r:id="rId5"/>
    <p:sldId id="276" r:id="rId6"/>
    <p:sldId id="277" r:id="rId7"/>
    <p:sldId id="258" r:id="rId8"/>
    <p:sldId id="309" r:id="rId9"/>
    <p:sldId id="308" r:id="rId10"/>
    <p:sldId id="259" r:id="rId11"/>
    <p:sldId id="278" r:id="rId12"/>
    <p:sldId id="279" r:id="rId13"/>
    <p:sldId id="280" r:id="rId14"/>
    <p:sldId id="281" r:id="rId15"/>
    <p:sldId id="304" r:id="rId16"/>
    <p:sldId id="260" r:id="rId17"/>
    <p:sldId id="261" r:id="rId18"/>
    <p:sldId id="262" r:id="rId19"/>
    <p:sldId id="305" r:id="rId20"/>
    <p:sldId id="310" r:id="rId21"/>
    <p:sldId id="306" r:id="rId22"/>
    <p:sldId id="263" r:id="rId23"/>
    <p:sldId id="311" r:id="rId24"/>
    <p:sldId id="264" r:id="rId25"/>
    <p:sldId id="265" r:id="rId26"/>
    <p:sldId id="266" r:id="rId27"/>
    <p:sldId id="267" r:id="rId28"/>
    <p:sldId id="312" r:id="rId29"/>
    <p:sldId id="268" r:id="rId30"/>
    <p:sldId id="300" r:id="rId31"/>
    <p:sldId id="301" r:id="rId32"/>
    <p:sldId id="313" r:id="rId33"/>
    <p:sldId id="314" r:id="rId34"/>
    <p:sldId id="269" r:id="rId35"/>
    <p:sldId id="302" r:id="rId36"/>
    <p:sldId id="291" r:id="rId37"/>
    <p:sldId id="295" r:id="rId38"/>
    <p:sldId id="299" r:id="rId39"/>
    <p:sldId id="315" r:id="rId40"/>
    <p:sldId id="316" r:id="rId41"/>
    <p:sldId id="317" r:id="rId42"/>
    <p:sldId id="292" r:id="rId43"/>
    <p:sldId id="294" r:id="rId44"/>
    <p:sldId id="296" r:id="rId45"/>
    <p:sldId id="298" r:id="rId46"/>
    <p:sldId id="293" r:id="rId47"/>
    <p:sldId id="271" r:id="rId48"/>
    <p:sldId id="272" r:id="rId49"/>
    <p:sldId id="273" r:id="rId50"/>
    <p:sldId id="274" r:id="rId51"/>
    <p:sldId id="297" r:id="rId52"/>
    <p:sldId id="303" r:id="rId53"/>
    <p:sldId id="282" r:id="rId54"/>
    <p:sldId id="283" r:id="rId55"/>
    <p:sldId id="284" r:id="rId56"/>
    <p:sldId id="285" r:id="rId57"/>
    <p:sldId id="286" r:id="rId58"/>
    <p:sldId id="287" r:id="rId59"/>
    <p:sldId id="288" r:id="rId60"/>
    <p:sldId id="289" r:id="rId61"/>
    <p:sldId id="290" r:id="rId62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3C6-8C64-48A7-B293-8798C076013A}" type="datetimeFigureOut">
              <a:rPr lang="bg-BG" smtClean="0"/>
              <a:pPr/>
              <a:t>14.2.2024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D887-0850-4E9A-856E-C557ECD9DCB4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08390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3C6-8C64-48A7-B293-8798C076013A}" type="datetimeFigureOut">
              <a:rPr lang="bg-BG" smtClean="0"/>
              <a:pPr/>
              <a:t>14.2.2024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D887-0850-4E9A-856E-C557ECD9DCB4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80045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3C6-8C64-48A7-B293-8798C076013A}" type="datetimeFigureOut">
              <a:rPr lang="bg-BG" smtClean="0"/>
              <a:pPr/>
              <a:t>14.2.2024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D887-0850-4E9A-856E-C557ECD9DCB4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72573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3C6-8C64-48A7-B293-8798C076013A}" type="datetimeFigureOut">
              <a:rPr lang="bg-BG" smtClean="0"/>
              <a:pPr/>
              <a:t>14.2.2024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D887-0850-4E9A-856E-C557ECD9DCB4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76305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3C6-8C64-48A7-B293-8798C076013A}" type="datetimeFigureOut">
              <a:rPr lang="bg-BG" smtClean="0"/>
              <a:pPr/>
              <a:t>14.2.2024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D887-0850-4E9A-856E-C557ECD9DCB4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7096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3C6-8C64-48A7-B293-8798C076013A}" type="datetimeFigureOut">
              <a:rPr lang="bg-BG" smtClean="0"/>
              <a:pPr/>
              <a:t>14.2.2024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D887-0850-4E9A-856E-C557ECD9DCB4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77478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3C6-8C64-48A7-B293-8798C076013A}" type="datetimeFigureOut">
              <a:rPr lang="bg-BG" smtClean="0"/>
              <a:pPr/>
              <a:t>14.2.2024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D887-0850-4E9A-856E-C557ECD9DCB4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17552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3C6-8C64-48A7-B293-8798C076013A}" type="datetimeFigureOut">
              <a:rPr lang="bg-BG" smtClean="0"/>
              <a:pPr/>
              <a:t>14.2.2024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D887-0850-4E9A-856E-C557ECD9DCB4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85424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3C6-8C64-48A7-B293-8798C076013A}" type="datetimeFigureOut">
              <a:rPr lang="bg-BG" smtClean="0"/>
              <a:pPr/>
              <a:t>14.2.2024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D887-0850-4E9A-856E-C557ECD9DCB4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66385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3C6-8C64-48A7-B293-8798C076013A}" type="datetimeFigureOut">
              <a:rPr lang="bg-BG" smtClean="0"/>
              <a:pPr/>
              <a:t>14.2.2024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D887-0850-4E9A-856E-C557ECD9DCB4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09724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3C6-8C64-48A7-B293-8798C076013A}" type="datetimeFigureOut">
              <a:rPr lang="bg-BG" smtClean="0"/>
              <a:pPr/>
              <a:t>14.2.2024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CD887-0850-4E9A-856E-C557ECD9DCB4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49012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D33C6-8C64-48A7-B293-8798C076013A}" type="datetimeFigureOut">
              <a:rPr lang="bg-BG" smtClean="0"/>
              <a:pPr/>
              <a:t>14.2.2024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CD887-0850-4E9A-856E-C557ECD9DCB4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19344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Възобновяване на наказателни дела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 smtClean="0"/>
              <a:t>Красимир </a:t>
            </a:r>
            <a:r>
              <a:rPr lang="bg-BG" dirty="0" err="1" smtClean="0"/>
              <a:t>Шекерджиев</a:t>
            </a: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3830122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Срок за искането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 algn="just">
              <a:buAutoNum type="arabicPeriod"/>
            </a:pPr>
            <a:r>
              <a:rPr lang="bg-BG" dirty="0" smtClean="0"/>
              <a:t>Шестмесечен срок:</a:t>
            </a:r>
          </a:p>
          <a:p>
            <a:pPr algn="just">
              <a:buFontTx/>
              <a:buChar char="-"/>
            </a:pPr>
            <a:r>
              <a:rPr lang="bg-BG" dirty="0" smtClean="0"/>
              <a:t>ако е по отношение на оправдателна присъда</a:t>
            </a:r>
          </a:p>
          <a:p>
            <a:pPr algn="just">
              <a:buFontTx/>
              <a:buChar char="-"/>
            </a:pPr>
            <a:r>
              <a:rPr lang="bg-BG" dirty="0"/>
              <a:t>а</a:t>
            </a:r>
            <a:r>
              <a:rPr lang="bg-BG" dirty="0" smtClean="0"/>
              <a:t>ко е по отношение на определение или разпореждане за прекратяване на наказателното производство</a:t>
            </a:r>
          </a:p>
          <a:p>
            <a:pPr algn="just">
              <a:buFontTx/>
              <a:buChar char="-"/>
            </a:pPr>
            <a:r>
              <a:rPr lang="bg-BG" dirty="0"/>
              <a:t>а</a:t>
            </a:r>
            <a:r>
              <a:rPr lang="bg-BG" dirty="0" smtClean="0"/>
              <a:t>ко е за утежняване на положението на осъденото лице</a:t>
            </a:r>
          </a:p>
          <a:p>
            <a:pPr algn="just">
              <a:buFontTx/>
              <a:buChar char="-"/>
            </a:pPr>
            <a:r>
              <a:rPr lang="bg-BG" dirty="0"/>
              <a:t>з</a:t>
            </a:r>
            <a:r>
              <a:rPr lang="bg-BG" dirty="0" smtClean="0"/>
              <a:t>апочва да тече от постановяването на съответния акт или от разкриването на новите обстоятелства (по чл.422, ал.1, т.1 и т.3 НПК)</a:t>
            </a:r>
          </a:p>
          <a:p>
            <a:pPr algn="just">
              <a:buFontTx/>
              <a:buChar char="-"/>
            </a:pPr>
            <a:r>
              <a:rPr lang="bg-BG" dirty="0"/>
              <a:t>з</a:t>
            </a:r>
            <a:r>
              <a:rPr lang="bg-BG" dirty="0" smtClean="0"/>
              <a:t>а осъденият от влизане в сила на съдебния акт (по чл.422, ал.1, т.5 НПК)</a:t>
            </a:r>
          </a:p>
          <a:p>
            <a:pPr marL="0" indent="0" algn="just">
              <a:buNone/>
            </a:pPr>
            <a:r>
              <a:rPr lang="bg-BG" dirty="0" smtClean="0"/>
              <a:t>2. Едномесечен срок (инструктивен срок)</a:t>
            </a:r>
          </a:p>
          <a:p>
            <a:pPr algn="just">
              <a:buFontTx/>
              <a:buChar char="-"/>
            </a:pPr>
            <a:r>
              <a:rPr lang="bg-BG" dirty="0" smtClean="0"/>
              <a:t>от узнаване на решението на ЕСПЧ (по чл.422, ал.1, т.4 НПК)</a:t>
            </a:r>
          </a:p>
          <a:p>
            <a:pPr marL="0" indent="0" algn="just">
              <a:buNone/>
            </a:pPr>
            <a:r>
              <a:rPr lang="bg-BG" dirty="0" smtClean="0"/>
              <a:t>3. Едноседмичен </a:t>
            </a:r>
            <a:r>
              <a:rPr lang="bg-BG" dirty="0"/>
              <a:t>срок </a:t>
            </a:r>
            <a:r>
              <a:rPr lang="bg-BG" dirty="0" smtClean="0"/>
              <a:t> (</a:t>
            </a:r>
            <a:r>
              <a:rPr lang="bg-BG" dirty="0"/>
              <a:t>инструктивен срок)</a:t>
            </a:r>
            <a:endParaRPr lang="bg-BG" dirty="0" smtClean="0"/>
          </a:p>
          <a:p>
            <a:pPr algn="just">
              <a:buFontTx/>
              <a:buChar char="-"/>
            </a:pPr>
            <a:r>
              <a:rPr lang="bg-BG" dirty="0" smtClean="0"/>
              <a:t>от узнаване за допускането на екстрадицията (по чл.422, ал.1, т.6 НПК)</a:t>
            </a:r>
          </a:p>
          <a:p>
            <a:pPr algn="just">
              <a:buFontTx/>
              <a:buChar char="-"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59140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Срок за искането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bg-BG" dirty="0"/>
              <a:t>4. Безсрочно </a:t>
            </a:r>
          </a:p>
          <a:p>
            <a:pPr marL="0" indent="0" algn="just">
              <a:buNone/>
            </a:pPr>
            <a:r>
              <a:rPr lang="bg-BG" dirty="0"/>
              <a:t>всякога когато  в полза на осъденото лице (следва от </a:t>
            </a:r>
            <a:r>
              <a:rPr lang="bg-BG" dirty="0" smtClean="0"/>
              <a:t>принципа </a:t>
            </a:r>
            <a:r>
              <a:rPr lang="en-US" dirty="0"/>
              <a:t>reformation in </a:t>
            </a:r>
            <a:r>
              <a:rPr lang="en-US" dirty="0" err="1" smtClean="0"/>
              <a:t>pejus</a:t>
            </a:r>
            <a:r>
              <a:rPr lang="bg-BG" dirty="0" smtClean="0"/>
              <a:t>)</a:t>
            </a:r>
            <a:endParaRPr lang="bg-BG" dirty="0"/>
          </a:p>
          <a:p>
            <a:pPr marL="0" indent="0" algn="just">
              <a:buNone/>
            </a:pPr>
            <a:r>
              <a:rPr lang="bg-BG" dirty="0"/>
              <a:t>Не е в полза на осъденото лице когато:</a:t>
            </a:r>
          </a:p>
          <a:p>
            <a:pPr algn="just">
              <a:buFontTx/>
              <a:buChar char="-"/>
            </a:pPr>
            <a:r>
              <a:rPr lang="bg-BG" dirty="0"/>
              <a:t>и</a:t>
            </a:r>
            <a:r>
              <a:rPr lang="bg-BG" dirty="0" smtClean="0"/>
              <a:t>ска </a:t>
            </a:r>
            <a:r>
              <a:rPr lang="bg-BG" dirty="0"/>
              <a:t>се отмяна на чл.64 НК</a:t>
            </a:r>
          </a:p>
          <a:p>
            <a:pPr algn="just">
              <a:buFontTx/>
              <a:buChar char="-"/>
            </a:pPr>
            <a:r>
              <a:rPr lang="bg-BG" dirty="0"/>
              <a:t>и</a:t>
            </a:r>
            <a:r>
              <a:rPr lang="bg-BG" dirty="0" smtClean="0"/>
              <a:t>ска </a:t>
            </a:r>
            <a:r>
              <a:rPr lang="bg-BG" dirty="0"/>
              <a:t>се отмяна на чл.66 НК</a:t>
            </a:r>
          </a:p>
          <a:p>
            <a:pPr algn="just">
              <a:buFontTx/>
              <a:buChar char="-"/>
            </a:pPr>
            <a:r>
              <a:rPr lang="bg-BG" dirty="0"/>
              <a:t>и</a:t>
            </a:r>
            <a:r>
              <a:rPr lang="bg-BG" dirty="0" smtClean="0"/>
              <a:t>ска </a:t>
            </a:r>
            <a:r>
              <a:rPr lang="bg-BG" dirty="0"/>
              <a:t>се по- тежко по вид наказание</a:t>
            </a:r>
          </a:p>
          <a:p>
            <a:pPr algn="just">
              <a:buFontTx/>
              <a:buChar char="-"/>
            </a:pPr>
            <a:r>
              <a:rPr lang="bg-BG" dirty="0"/>
              <a:t>и</a:t>
            </a:r>
            <a:r>
              <a:rPr lang="bg-BG" dirty="0" smtClean="0"/>
              <a:t>ска </a:t>
            </a:r>
            <a:r>
              <a:rPr lang="bg-BG" dirty="0"/>
              <a:t>се по- тежко по размер наказание</a:t>
            </a:r>
          </a:p>
          <a:p>
            <a:pPr algn="just">
              <a:buFontTx/>
              <a:buChar char="-"/>
            </a:pPr>
            <a:r>
              <a:rPr lang="bg-BG" dirty="0"/>
              <a:t>и</a:t>
            </a:r>
            <a:r>
              <a:rPr lang="bg-BG" dirty="0" smtClean="0"/>
              <a:t>ска </a:t>
            </a:r>
            <a:r>
              <a:rPr lang="bg-BG" dirty="0"/>
              <a:t>се допълнително </a:t>
            </a:r>
            <a:r>
              <a:rPr lang="bg-BG" dirty="0" smtClean="0"/>
              <a:t>наказание</a:t>
            </a:r>
          </a:p>
          <a:p>
            <a:pPr marL="0" indent="0" algn="just">
              <a:buNone/>
            </a:pPr>
            <a:r>
              <a:rPr lang="bg-BG" dirty="0" smtClean="0"/>
              <a:t>Сроковете в чл.421 НПК са преклузивни- те не могат да бъдат спирани или прекъсвани</a:t>
            </a:r>
          </a:p>
          <a:p>
            <a:pPr marL="0" indent="0" algn="just">
              <a:buNone/>
            </a:pPr>
            <a:endParaRPr lang="bg-BG" dirty="0"/>
          </a:p>
          <a:p>
            <a:pPr algn="just">
              <a:buFontTx/>
              <a:buChar char="-"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29527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Срок за искането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dirty="0"/>
              <a:t>Чл.421, ал.4 НПК- делото може да бъде възобновено и след смъртта на осъдения</a:t>
            </a:r>
          </a:p>
          <a:p>
            <a:pPr algn="just">
              <a:buFontTx/>
              <a:buChar char="-"/>
            </a:pPr>
            <a:r>
              <a:rPr lang="bg-BG" dirty="0"/>
              <a:t>н</a:t>
            </a:r>
            <a:r>
              <a:rPr lang="bg-BG" dirty="0" smtClean="0"/>
              <a:t>аследниците </a:t>
            </a:r>
            <a:r>
              <a:rPr lang="bg-BG" dirty="0"/>
              <a:t>не могат да подадат искане 	(правото е лично)</a:t>
            </a:r>
          </a:p>
          <a:p>
            <a:pPr marL="0" indent="0" algn="just">
              <a:buNone/>
            </a:pPr>
            <a:r>
              <a:rPr lang="bg-BG" dirty="0"/>
              <a:t>Чл.423, ал.3 НПК</a:t>
            </a:r>
          </a:p>
          <a:p>
            <a:pPr algn="just">
              <a:buFontTx/>
              <a:buChar char="-"/>
            </a:pPr>
            <a:r>
              <a:rPr lang="bg-BG" dirty="0"/>
              <a:t>производството по искане на задочно осъден не може да продължи след смъртта му</a:t>
            </a:r>
          </a:p>
          <a:p>
            <a:pPr marL="0" indent="0" algn="just">
              <a:buNone/>
            </a:pPr>
            <a:r>
              <a:rPr lang="bg-BG" dirty="0"/>
              <a:t>Изтичането на сроковете на давността не са пречка за депозиране на искане</a:t>
            </a:r>
          </a:p>
          <a:p>
            <a:pPr algn="just">
              <a:buFontTx/>
              <a:buChar char="-"/>
            </a:pPr>
            <a:r>
              <a:rPr lang="bg-BG" dirty="0"/>
              <a:t>давност за носене на наказателна отговорност (в производството се разяснява правото на </a:t>
            </a:r>
            <a:r>
              <a:rPr lang="bg-BG" dirty="0" smtClean="0"/>
              <a:t>осъдения </a:t>
            </a:r>
            <a:r>
              <a:rPr lang="bg-BG" dirty="0"/>
              <a:t>да поиска да бъде прекратено производството и ако същото се възобнови то се прекратява)</a:t>
            </a:r>
          </a:p>
          <a:p>
            <a:pPr algn="just">
              <a:buFontTx/>
              <a:buChar char="-"/>
            </a:pPr>
            <a:r>
              <a:rPr lang="bg-BG" dirty="0"/>
              <a:t>давност за изпълнение на наложеното наказание (не е пречка за </a:t>
            </a:r>
            <a:r>
              <a:rPr lang="bg-BG" dirty="0" smtClean="0"/>
              <a:t>възобновяване </a:t>
            </a:r>
            <a:r>
              <a:rPr lang="bg-BG" dirty="0"/>
              <a:t>на производството)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811895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От кога текат сроковете?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 algn="just">
              <a:buAutoNum type="arabicPeriod"/>
            </a:pPr>
            <a:r>
              <a:rPr lang="bg-BG" dirty="0" smtClean="0"/>
              <a:t>От влизане в сила на съдебния акт (прилага се разпоредбата на чл.412, ал.2 НПК)- за основанието по чл.422, ал.1, т.5 НПК</a:t>
            </a:r>
          </a:p>
          <a:p>
            <a:pPr algn="just">
              <a:buFontTx/>
              <a:buChar char="-"/>
            </a:pPr>
            <a:r>
              <a:rPr lang="bg-BG" dirty="0" smtClean="0"/>
              <a:t>ако е окончателен- от момента на постановяването</a:t>
            </a:r>
          </a:p>
          <a:p>
            <a:pPr algn="just">
              <a:buFontTx/>
              <a:buChar char="-"/>
            </a:pPr>
            <a:r>
              <a:rPr lang="bg-BG" dirty="0"/>
              <a:t>а</a:t>
            </a:r>
            <a:r>
              <a:rPr lang="bg-BG" dirty="0" smtClean="0"/>
              <a:t>ко подлежи на обжалване- от момента на изтичане на срока за обжалване (ако не е подадена жалба)</a:t>
            </a:r>
          </a:p>
          <a:p>
            <a:pPr marL="0" indent="0" algn="just">
              <a:buNone/>
            </a:pPr>
            <a:r>
              <a:rPr lang="bg-BG" dirty="0" smtClean="0"/>
              <a:t>2. От постановяването съответния съдебен акт (отново важат правилата по чл.412, ал.2 НПК)- за основанието по чл.422, ал.1, т.1 и т.2 НПК</a:t>
            </a:r>
          </a:p>
          <a:p>
            <a:pPr algn="just">
              <a:buFontTx/>
              <a:buChar char="-"/>
            </a:pPr>
            <a:r>
              <a:rPr lang="bg-BG" dirty="0" smtClean="0"/>
              <a:t>когато новите обстоятелства са разкрити в резултат на разследване- от постановяването на прокурорския акт, в който те са отразени </a:t>
            </a:r>
          </a:p>
        </p:txBody>
      </p:sp>
    </p:spTree>
    <p:extLst>
      <p:ext uri="{BB962C8B-B14F-4D97-AF65-F5344CB8AC3E}">
        <p14:creationId xmlns:p14="http://schemas.microsoft.com/office/powerpoint/2010/main" val="269218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От кога текат сроковете?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bg-BG" dirty="0"/>
              <a:t>3. Фактическо действие, с което са разкрити новите обстоятелства- за основанието по чл.422, ал.1, т.3 НПК</a:t>
            </a:r>
          </a:p>
          <a:p>
            <a:pPr algn="just">
              <a:buFontTx/>
              <a:buChar char="-"/>
            </a:pPr>
            <a:r>
              <a:rPr lang="bg-BG" dirty="0"/>
              <a:t>от извършването му</a:t>
            </a:r>
          </a:p>
          <a:p>
            <a:pPr algn="just">
              <a:buFontTx/>
              <a:buChar char="-"/>
            </a:pPr>
            <a:r>
              <a:rPr lang="bg-BG" dirty="0"/>
              <a:t>няма правило, като </a:t>
            </a:r>
            <a:r>
              <a:rPr lang="bg-BG" dirty="0" smtClean="0"/>
              <a:t>срока </a:t>
            </a:r>
            <a:r>
              <a:rPr lang="bg-BG" dirty="0"/>
              <a:t>се определя съобразно всяко конкретно производство</a:t>
            </a:r>
          </a:p>
          <a:p>
            <a:pPr marL="0" indent="0" algn="just">
              <a:buNone/>
            </a:pPr>
            <a:r>
              <a:rPr lang="bg-BG" dirty="0"/>
              <a:t>4. От изпращане на съобщението до Министерство на правосъдието за постановеното окончателно решение- за основанието по чл.422, ал.1, т.4 </a:t>
            </a:r>
            <a:r>
              <a:rPr lang="bg-BG" dirty="0" smtClean="0"/>
              <a:t>НПК</a:t>
            </a:r>
          </a:p>
          <a:p>
            <a:pPr marL="0" indent="0" algn="just">
              <a:buNone/>
            </a:pPr>
            <a:r>
              <a:rPr lang="bg-BG" dirty="0" smtClean="0"/>
              <a:t>Р 122/2015 г. 1 НО</a:t>
            </a:r>
          </a:p>
          <a:p>
            <a:pPr marL="0" indent="0" algn="just">
              <a:buNone/>
            </a:pPr>
            <a:r>
              <a:rPr lang="bg-BG" dirty="0" smtClean="0"/>
              <a:t>- срокът започва да тече от влизане на решението на ЕСПЧ в сила</a:t>
            </a:r>
            <a:endParaRPr lang="bg-BG" dirty="0"/>
          </a:p>
          <a:p>
            <a:pPr marL="0" indent="0" algn="just">
              <a:buNone/>
            </a:pPr>
            <a:r>
              <a:rPr lang="bg-BG" dirty="0"/>
              <a:t>5. От узнаване за допуснатата екстрадиция- за основанието по чл.422, ал.1, т.6 </a:t>
            </a:r>
            <a:r>
              <a:rPr lang="bg-BG" dirty="0" smtClean="0"/>
              <a:t>НПК</a:t>
            </a:r>
          </a:p>
          <a:p>
            <a:pPr marL="0" indent="0" algn="just">
              <a:buNone/>
            </a:pPr>
            <a:r>
              <a:rPr lang="bg-BG" dirty="0" smtClean="0"/>
              <a:t>6</a:t>
            </a:r>
            <a:r>
              <a:rPr lang="bg-BG" dirty="0"/>
              <a:t>. От узнаването за </a:t>
            </a:r>
            <a:r>
              <a:rPr lang="bg-BG" dirty="0" smtClean="0"/>
              <a:t>постановения </a:t>
            </a:r>
            <a:r>
              <a:rPr lang="bg-BG" dirty="0"/>
              <a:t>окончателен съдебен акт- за искане на основание чл.423 </a:t>
            </a:r>
            <a:r>
              <a:rPr lang="bg-BG" dirty="0" smtClean="0"/>
              <a:t>НПК- </a:t>
            </a:r>
            <a:r>
              <a:rPr lang="bg-BG" b="1" dirty="0" smtClean="0"/>
              <a:t>Р 130/2014 г. 2 НО, Р 28/2009 г. 2 НО, Р 556/2014 г. 1 НО, Р 12/2011 г. 2 НО, Р 79/2013 г. 2 НО</a:t>
            </a:r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833122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Различия на основанията за възобновяване и касационните основания в касационното производство</a:t>
            </a:r>
            <a:endParaRPr lang="bg-BG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Контейнер за съдържание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bg-BG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Дефинират се като предварително формулирани нарушения, които поставят под съмнение правилността на съответния съдебен акт (изключение е основанието по чл. 422, ал. 1, т. 5 от </a:t>
            </a:r>
            <a:r>
              <a:rPr lang="bg-BG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НПК)</a:t>
            </a:r>
            <a:endParaRPr lang="bg-BG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bg-BG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Основната разлика между основанията за възобновяване и касационните основания, че първите не се съдържат в самото дело, а произтичат от данни или причини, стоящи извън него</a:t>
            </a:r>
          </a:p>
          <a:p>
            <a:pPr marL="0" indent="0" algn="just">
              <a:buNone/>
            </a:pPr>
            <a:r>
              <a:rPr lang="bg-BG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Основанията за възобновяване са свързани с неизвестни за решаващия орган или новооткрити факти, които оказват влияние върху правилността на фактическите или правните изводи на решаващия съд в съответния съдебен акт.</a:t>
            </a:r>
            <a:endParaRPr lang="bg-BG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515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Основание за възобновяване по чл.422, ал.1, т.1 НПК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FontTx/>
              <a:buChar char="-"/>
            </a:pPr>
            <a:r>
              <a:rPr lang="bg-BG" dirty="0" smtClean="0"/>
              <a:t>следва да е установено неистинско </a:t>
            </a:r>
            <a:r>
              <a:rPr lang="bg-BG" dirty="0" smtClean="0"/>
              <a:t>доказателство </a:t>
            </a:r>
            <a:r>
              <a:rPr lang="ru-RU" b="1" dirty="0" smtClean="0"/>
              <a:t>Р </a:t>
            </a:r>
            <a:r>
              <a:rPr lang="ru-RU" b="1" dirty="0"/>
              <a:t>44/2014 г. по НД 2253/2013 г. 3 </a:t>
            </a:r>
            <a:r>
              <a:rPr lang="ru-RU" b="1" dirty="0" smtClean="0"/>
              <a:t>НО, Р </a:t>
            </a:r>
            <a:r>
              <a:rPr lang="ru-RU" b="1" dirty="0"/>
              <a:t>199/2019 г. по НД 793/2019 г. 2 НО</a:t>
            </a:r>
            <a:endParaRPr lang="bg-BG" b="1" dirty="0" smtClean="0"/>
          </a:p>
          <a:p>
            <a:pPr algn="just">
              <a:buFontTx/>
              <a:buChar char="-"/>
            </a:pPr>
            <a:r>
              <a:rPr lang="bg-BG" dirty="0"/>
              <a:t>т</a:t>
            </a:r>
            <a:r>
              <a:rPr lang="bg-BG" dirty="0" smtClean="0"/>
              <a:t>ова следва да е установено чрез влязла в сила присъда</a:t>
            </a:r>
          </a:p>
          <a:p>
            <a:pPr algn="just">
              <a:buFontTx/>
              <a:buChar char="-"/>
            </a:pPr>
            <a:r>
              <a:rPr lang="bg-BG" dirty="0"/>
              <a:t>н</a:t>
            </a:r>
            <a:r>
              <a:rPr lang="bg-BG" dirty="0" smtClean="0"/>
              <a:t>е може да бъде установено чрез влязъл в сила съдебен акт в гражданско </a:t>
            </a:r>
            <a:r>
              <a:rPr lang="bg-BG" dirty="0" smtClean="0"/>
              <a:t>производство </a:t>
            </a:r>
            <a:r>
              <a:rPr lang="ru-RU" b="1" dirty="0" smtClean="0"/>
              <a:t>Р </a:t>
            </a:r>
            <a:r>
              <a:rPr lang="ru-RU" b="1" dirty="0"/>
              <a:t>199/2019 г. по НД 793/2019 г., 2 НО; Р 2/2017 г. по НД 1288/2016 г., 1 НО. Р 129/2021 г. по НД 437/2020 г. 1 НО Р 288/2015 г. по НД 944/2015 г. 3 НО</a:t>
            </a:r>
            <a:endParaRPr lang="bg-BG" b="1" dirty="0" smtClean="0"/>
          </a:p>
          <a:p>
            <a:pPr algn="just">
              <a:buFontTx/>
              <a:buChar char="-"/>
            </a:pPr>
            <a:r>
              <a:rPr lang="bg-BG" dirty="0"/>
              <a:t>а</a:t>
            </a:r>
            <a:r>
              <a:rPr lang="bg-BG" dirty="0" smtClean="0"/>
              <a:t>ко не може да бъде постановена такава присъда трябва да е установено чрез разследване</a:t>
            </a:r>
          </a:p>
          <a:p>
            <a:pPr algn="just">
              <a:buFontTx/>
              <a:buChar char="-"/>
            </a:pPr>
            <a:r>
              <a:rPr lang="bg-BG" dirty="0"/>
              <a:t>в</a:t>
            </a:r>
            <a:r>
              <a:rPr lang="bg-BG" dirty="0" smtClean="0"/>
              <a:t> разследването се включва и предварителната проверка по </a:t>
            </a:r>
            <a:r>
              <a:rPr lang="bg-BG" dirty="0" smtClean="0"/>
              <a:t>ЗСВ</a:t>
            </a:r>
          </a:p>
          <a:p>
            <a:pPr marL="0" indent="0" algn="just">
              <a:buNone/>
            </a:pPr>
            <a:r>
              <a:rPr lang="ru-RU" b="1" dirty="0" smtClean="0"/>
              <a:t>Р </a:t>
            </a:r>
            <a:r>
              <a:rPr lang="ru-RU" b="1" dirty="0"/>
              <a:t>201/2018 г. по НД 903/2017 г. 3 </a:t>
            </a:r>
            <a:r>
              <a:rPr lang="ru-RU" b="1" dirty="0" smtClean="0"/>
              <a:t>НО</a:t>
            </a:r>
          </a:p>
          <a:p>
            <a:pPr marL="0" indent="0" algn="just">
              <a:buNone/>
            </a:pPr>
            <a:r>
              <a:rPr lang="ru-RU" dirty="0" err="1"/>
              <a:t>Ако</a:t>
            </a:r>
            <a:r>
              <a:rPr lang="ru-RU" dirty="0"/>
              <a:t> </a:t>
            </a:r>
            <a:r>
              <a:rPr lang="ru-RU" dirty="0" err="1"/>
              <a:t>установяването</a:t>
            </a:r>
            <a:r>
              <a:rPr lang="ru-RU" dirty="0"/>
              <a:t> на </a:t>
            </a:r>
            <a:r>
              <a:rPr lang="ru-RU" dirty="0" err="1"/>
              <a:t>неистинските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 е било в </a:t>
            </a:r>
            <a:r>
              <a:rPr lang="ru-RU" dirty="0" err="1"/>
              <a:t>рамките</a:t>
            </a:r>
            <a:r>
              <a:rPr lang="ru-RU" dirty="0"/>
              <a:t> не на </a:t>
            </a:r>
            <a:r>
              <a:rPr lang="ru-RU" dirty="0" err="1"/>
              <a:t>разследване</a:t>
            </a:r>
            <a:r>
              <a:rPr lang="ru-RU" dirty="0"/>
              <a:t> по НПК, а на проверка по ЗСВ </a:t>
            </a:r>
            <a:r>
              <a:rPr lang="ru-RU" dirty="0" err="1"/>
              <a:t>основанието</a:t>
            </a:r>
            <a:r>
              <a:rPr lang="ru-RU" dirty="0"/>
              <a:t> за </a:t>
            </a:r>
            <a:r>
              <a:rPr lang="ru-RU" dirty="0" err="1"/>
              <a:t>възобновяване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бъде</a:t>
            </a:r>
            <a:r>
              <a:rPr lang="ru-RU" dirty="0"/>
              <a:t> по </a:t>
            </a:r>
            <a:r>
              <a:rPr lang="ru-RU" dirty="0" err="1"/>
              <a:t>реда</a:t>
            </a:r>
            <a:r>
              <a:rPr lang="ru-RU" dirty="0"/>
              <a:t> на чл.422, ал.1, т.3 НПК, а не по чл.422, ал.1, т.1 НПК. </a:t>
            </a: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286789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Основание за възобновяване по чл.422, ал.1, т.1 НПК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Tx/>
              <a:buChar char="-"/>
            </a:pPr>
            <a:r>
              <a:rPr lang="bg-BG" dirty="0" smtClean="0"/>
              <a:t>неистинските доказателствени средства не са основание за възобновяване</a:t>
            </a:r>
          </a:p>
          <a:p>
            <a:pPr algn="just">
              <a:buFontTx/>
              <a:buChar char="-"/>
            </a:pPr>
            <a:r>
              <a:rPr lang="bg-BG" dirty="0" smtClean="0"/>
              <a:t>ако бъде установена неистинността на </a:t>
            </a:r>
            <a:r>
              <a:rPr lang="bg-BG" dirty="0" err="1" smtClean="0"/>
              <a:t>доказателственото</a:t>
            </a:r>
            <a:r>
              <a:rPr lang="bg-BG" dirty="0" smtClean="0"/>
              <a:t> средство в рамките на неприключило наказателно производство то се изключва от </a:t>
            </a:r>
            <a:r>
              <a:rPr lang="bg-BG" dirty="0" err="1" smtClean="0"/>
              <a:t>доказателествената</a:t>
            </a:r>
            <a:r>
              <a:rPr lang="bg-BG" dirty="0" smtClean="0"/>
              <a:t> съвкупност</a:t>
            </a:r>
          </a:p>
          <a:p>
            <a:pPr algn="just">
              <a:buFontTx/>
              <a:buChar char="-"/>
            </a:pPr>
            <a:r>
              <a:rPr lang="bg-BG" dirty="0" smtClean="0"/>
              <a:t>ако бъде установено това обстоятелство след приключване на производството и събраното чрез него доказателство не е установено по друг доказателствен път е налице основание за възобновяване по чл.422, ал.1, т.5 НПК</a:t>
            </a:r>
          </a:p>
          <a:p>
            <a:pPr algn="just">
              <a:buFontTx/>
              <a:buChar char="-"/>
            </a:pPr>
            <a:r>
              <a:rPr lang="bg-BG" dirty="0" smtClean="0"/>
              <a:t>ако </a:t>
            </a:r>
            <a:r>
              <a:rPr lang="bg-BG" dirty="0" err="1" smtClean="0"/>
              <a:t>доказателственото</a:t>
            </a:r>
            <a:r>
              <a:rPr lang="bg-BG" dirty="0" smtClean="0"/>
              <a:t> средство е съставено чрез извършване на престъпление от съдия, разследващ орган или прокурор е налице основание за възобновяване по чл.422, ал.1, т.2 НПК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18347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Основание за възобновяване по чл.422, ал.1, т.1 НПК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Tx/>
              <a:buChar char="-"/>
            </a:pPr>
            <a:r>
              <a:rPr lang="bg-BG" dirty="0" smtClean="0"/>
              <a:t>неистинско писмено доказателство- легална дефиниция в чл.93, т.6 НК</a:t>
            </a:r>
          </a:p>
          <a:p>
            <a:pPr algn="just">
              <a:buFontTx/>
              <a:buChar char="-"/>
            </a:pPr>
            <a:r>
              <a:rPr lang="bg-BG" dirty="0" smtClean="0"/>
              <a:t>за останалите няма определение</a:t>
            </a:r>
          </a:p>
          <a:p>
            <a:pPr algn="just">
              <a:buFontTx/>
              <a:buChar char="-"/>
            </a:pPr>
            <a:r>
              <a:rPr lang="bg-BG" dirty="0" smtClean="0"/>
              <a:t>преценката за това дали дадено доказателство е неистинско се прави в рамките на приключилото наказателно производство (присъда) или на развилото се разследване (прокурорски акт)</a:t>
            </a:r>
          </a:p>
          <a:p>
            <a:pPr algn="just">
              <a:buFontTx/>
              <a:buChar char="-"/>
            </a:pPr>
            <a:r>
              <a:rPr lang="bg-BG" dirty="0" smtClean="0"/>
              <a:t>неистинското доказателство е основание за възобновяване само ако неговото изключване ще доведе до съществена промяна на установените факти по делото</a:t>
            </a:r>
          </a:p>
          <a:p>
            <a:pPr algn="just">
              <a:buFontTx/>
              <a:buChar char="-"/>
            </a:pPr>
            <a:r>
              <a:rPr lang="bg-BG" dirty="0" smtClean="0"/>
              <a:t>неистинско заключение на вещо лице може да бъде основание за отмяна по реда на чл.422, ал.1, т.1 НПК, независимо, че то не е същинско доказателство (това е така защото заключението е пряко свързано с установяване на фактите)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80896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Основание за възобновяване по чл.422, ал.1, т.1 НПК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 201по НД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903/2017 г.,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</a:p>
          <a:p>
            <a:pPr marL="0" indent="0" algn="just">
              <a:buNone/>
            </a:pPr>
            <a:r>
              <a:rPr lang="bg-BG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Под "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разследване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" за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констатирането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релевантни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отмяната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влязъл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сила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съдебен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акт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обстоятелства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факти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трябва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да се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разбира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не само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дейността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реализирана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чрез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способите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средствата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наказателния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но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така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също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всяка друга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процесуална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или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извън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процесуална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форма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установяване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такива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обстоятелства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факти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която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е способна да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гарантира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тяхната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обективност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достоверност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по ГПК или по АПК или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прокурорска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проверка по чл. 145, ал. 1 ЗСВ.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Това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разбиране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е относимо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обаче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единствено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само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към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хипотезата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по чл. 422, ал. 1, т. 3 НПК. За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разлика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тази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хипотеза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основанието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по чл. 422, ал. 1, т. 1 НПК,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доколкото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предполага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извършено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престъпление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трябва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да 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установено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задължително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влязла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сила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присъда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ако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постановяването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такава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се е оказало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невъзможно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(по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конкретни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причини) - чрез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разследване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проведено по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НПК</a:t>
            </a:r>
            <a:r>
              <a:rPr lang="bg-BG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00197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Актове, които подлежат на възобновяване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bg-BG" dirty="0" smtClean="0"/>
              <a:t>Чл.419 НПК</a:t>
            </a:r>
          </a:p>
          <a:p>
            <a:pPr algn="just">
              <a:buFontTx/>
              <a:buChar char="-"/>
            </a:pPr>
            <a:r>
              <a:rPr lang="bg-BG" dirty="0" smtClean="0"/>
              <a:t>влезли в сила присъди</a:t>
            </a:r>
          </a:p>
          <a:p>
            <a:pPr algn="just">
              <a:buFontTx/>
              <a:buChar char="-"/>
            </a:pPr>
            <a:r>
              <a:rPr lang="bg-BG" dirty="0" smtClean="0"/>
              <a:t>влезли в сила решения</a:t>
            </a:r>
          </a:p>
          <a:p>
            <a:pPr algn="just">
              <a:buFontTx/>
              <a:buChar char="-"/>
            </a:pPr>
            <a:r>
              <a:rPr lang="bg-BG" dirty="0" smtClean="0"/>
              <a:t>определения по чл.112, ал.3</a:t>
            </a:r>
          </a:p>
          <a:p>
            <a:pPr algn="just">
              <a:buFontTx/>
              <a:buChar char="-"/>
            </a:pPr>
            <a:r>
              <a:rPr lang="bg-BG" dirty="0" smtClean="0"/>
              <a:t>определения по чл.243, ал.5, т.1 и 2 НПК</a:t>
            </a:r>
          </a:p>
          <a:p>
            <a:pPr algn="just">
              <a:buFontTx/>
              <a:buChar char="-"/>
            </a:pPr>
            <a:r>
              <a:rPr lang="bg-BG" dirty="0" smtClean="0"/>
              <a:t>определения по чл.382, ал.7 НПК</a:t>
            </a:r>
          </a:p>
          <a:p>
            <a:pPr algn="just">
              <a:buFontTx/>
              <a:buChar char="-"/>
            </a:pPr>
            <a:r>
              <a:rPr lang="bg-BG" dirty="0" smtClean="0"/>
              <a:t>определения по чл.341, ал.1 НПК</a:t>
            </a:r>
          </a:p>
          <a:p>
            <a:pPr algn="just">
              <a:buFontTx/>
              <a:buChar char="-"/>
            </a:pPr>
            <a:r>
              <a:rPr lang="bg-BG" dirty="0" smtClean="0"/>
              <a:t>определенията по чл.369, ал.5 НПК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118506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Основание за </a:t>
            </a:r>
            <a:r>
              <a:rPr lang="ru-RU" dirty="0" err="1"/>
              <a:t>възобновяване</a:t>
            </a:r>
            <a:r>
              <a:rPr lang="ru-RU" dirty="0"/>
              <a:t> по чл.422, ал.1, т.1 НПК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1" dirty="0"/>
              <a:t>Р 44/2014 г. по НД 2253/2013 г. 3 </a:t>
            </a:r>
            <a:r>
              <a:rPr lang="ru-RU" b="1" dirty="0" smtClean="0"/>
              <a:t>НО</a:t>
            </a:r>
          </a:p>
          <a:p>
            <a:pPr marL="0" indent="0" algn="just">
              <a:buNone/>
            </a:pPr>
            <a:r>
              <a:rPr lang="ru-RU" dirty="0" err="1" smtClean="0"/>
              <a:t>законът</a:t>
            </a:r>
            <a:r>
              <a:rPr lang="ru-RU" dirty="0" smtClean="0"/>
              <a:t> </a:t>
            </a:r>
            <a:r>
              <a:rPr lang="ru-RU" dirty="0"/>
              <a:t>не е поставил </a:t>
            </a:r>
            <a:r>
              <a:rPr lang="ru-RU" dirty="0" err="1"/>
              <a:t>изисквания</a:t>
            </a:r>
            <a:r>
              <a:rPr lang="ru-RU" dirty="0"/>
              <a:t> за момента на </a:t>
            </a:r>
            <a:r>
              <a:rPr lang="ru-RU" dirty="0" err="1"/>
              <a:t>установяване</a:t>
            </a:r>
            <a:r>
              <a:rPr lang="ru-RU" dirty="0"/>
              <a:t> на </a:t>
            </a:r>
            <a:r>
              <a:rPr lang="ru-RU" dirty="0" err="1"/>
              <a:t>неистинските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. </a:t>
            </a:r>
            <a:r>
              <a:rPr lang="ru-RU" dirty="0" err="1"/>
              <a:t>Това</a:t>
            </a:r>
            <a:r>
              <a:rPr lang="ru-RU" dirty="0"/>
              <a:t> че </a:t>
            </a:r>
            <a:r>
              <a:rPr lang="ru-RU" dirty="0" err="1"/>
              <a:t>неистинското</a:t>
            </a:r>
            <a:r>
              <a:rPr lang="ru-RU" dirty="0"/>
              <a:t> </a:t>
            </a:r>
            <a:r>
              <a:rPr lang="ru-RU" dirty="0" err="1"/>
              <a:t>доказателство</a:t>
            </a:r>
            <a:r>
              <a:rPr lang="ru-RU" dirty="0"/>
              <a:t> е </a:t>
            </a:r>
            <a:r>
              <a:rPr lang="ru-RU" dirty="0" err="1"/>
              <a:t>установено</a:t>
            </a:r>
            <a:r>
              <a:rPr lang="ru-RU" dirty="0"/>
              <a:t> много след </a:t>
            </a:r>
            <a:r>
              <a:rPr lang="ru-RU" dirty="0" err="1"/>
              <a:t>извършване</a:t>
            </a:r>
            <a:r>
              <a:rPr lang="ru-RU" dirty="0"/>
              <a:t> на </a:t>
            </a:r>
            <a:r>
              <a:rPr lang="ru-RU" dirty="0" err="1"/>
              <a:t>деянието</a:t>
            </a:r>
            <a:r>
              <a:rPr lang="ru-RU" dirty="0"/>
              <a:t> е </a:t>
            </a:r>
            <a:r>
              <a:rPr lang="ru-RU" dirty="0" err="1"/>
              <a:t>ирелевантно</a:t>
            </a:r>
            <a:r>
              <a:rPr lang="ru-RU" dirty="0"/>
              <a:t> и не </a:t>
            </a:r>
            <a:r>
              <a:rPr lang="ru-RU" dirty="0" err="1"/>
              <a:t>може</a:t>
            </a:r>
            <a:r>
              <a:rPr lang="ru-RU" dirty="0"/>
              <a:t> да се </a:t>
            </a:r>
            <a:r>
              <a:rPr lang="ru-RU" dirty="0" err="1"/>
              <a:t>отчита</a:t>
            </a:r>
            <a:r>
              <a:rPr lang="ru-RU" dirty="0"/>
              <a:t> </a:t>
            </a:r>
            <a:r>
              <a:rPr lang="ru-RU" dirty="0" err="1"/>
              <a:t>във</a:t>
            </a:r>
            <a:r>
              <a:rPr lang="ru-RU" dirty="0"/>
              <a:t> вреда на </a:t>
            </a:r>
            <a:r>
              <a:rPr lang="ru-RU" dirty="0" err="1"/>
              <a:t>осъдения</a:t>
            </a:r>
            <a:r>
              <a:rPr lang="ru-RU" dirty="0"/>
              <a:t> </a:t>
            </a:r>
          </a:p>
          <a:p>
            <a:pPr marL="0" indent="0" algn="just">
              <a:buNone/>
            </a:pPr>
            <a:r>
              <a:rPr lang="ru-RU" b="1" dirty="0"/>
              <a:t>Р 470/2009 г. по НД 498/2009 г., 1 НО</a:t>
            </a:r>
          </a:p>
          <a:p>
            <a:pPr marL="0" indent="0" algn="just">
              <a:buNone/>
            </a:pPr>
            <a:r>
              <a:rPr lang="ru-RU" dirty="0" err="1" smtClean="0"/>
              <a:t>когато</a:t>
            </a:r>
            <a:r>
              <a:rPr lang="ru-RU" dirty="0" smtClean="0"/>
              <a:t> </a:t>
            </a:r>
            <a:r>
              <a:rPr lang="ru-RU" dirty="0" err="1"/>
              <a:t>неистинските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 (показания на </a:t>
            </a:r>
            <a:r>
              <a:rPr lang="ru-RU" dirty="0" err="1"/>
              <a:t>свидетел</a:t>
            </a:r>
            <a:r>
              <a:rPr lang="ru-RU" dirty="0"/>
              <a:t>)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разкрити</a:t>
            </a:r>
            <a:r>
              <a:rPr lang="ru-RU" dirty="0"/>
              <a:t> в </a:t>
            </a:r>
            <a:r>
              <a:rPr lang="ru-RU" dirty="0" err="1"/>
              <a:t>рамките</a:t>
            </a:r>
            <a:r>
              <a:rPr lang="ru-RU" dirty="0"/>
              <a:t> на производство с предмет </a:t>
            </a:r>
            <a:r>
              <a:rPr lang="ru-RU" dirty="0" err="1"/>
              <a:t>престъпление</a:t>
            </a:r>
            <a:r>
              <a:rPr lang="ru-RU" dirty="0"/>
              <a:t> по чл.286 НК  и те </a:t>
            </a:r>
            <a:r>
              <a:rPr lang="ru-RU" dirty="0" err="1"/>
              <a:t>имат</a:t>
            </a:r>
            <a:r>
              <a:rPr lang="ru-RU" dirty="0"/>
              <a:t> значение за </a:t>
            </a:r>
            <a:r>
              <a:rPr lang="ru-RU" dirty="0" err="1"/>
              <a:t>правилното</a:t>
            </a:r>
            <a:r>
              <a:rPr lang="ru-RU" dirty="0"/>
              <a:t> </a:t>
            </a:r>
            <a:r>
              <a:rPr lang="ru-RU" dirty="0" err="1"/>
              <a:t>решаване</a:t>
            </a:r>
            <a:r>
              <a:rPr lang="ru-RU" dirty="0"/>
              <a:t> на </a:t>
            </a:r>
            <a:r>
              <a:rPr lang="ru-RU" dirty="0" err="1"/>
              <a:t>приключилото</a:t>
            </a:r>
            <a:r>
              <a:rPr lang="ru-RU" dirty="0"/>
              <a:t> дело, </a:t>
            </a:r>
            <a:r>
              <a:rPr lang="ru-RU" dirty="0" err="1"/>
              <a:t>чието</a:t>
            </a:r>
            <a:r>
              <a:rPr lang="ru-RU" dirty="0"/>
              <a:t> </a:t>
            </a:r>
            <a:r>
              <a:rPr lang="ru-RU" dirty="0" err="1"/>
              <a:t>възобновяване</a:t>
            </a:r>
            <a:r>
              <a:rPr lang="ru-RU" dirty="0"/>
              <a:t> се иска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налице</a:t>
            </a:r>
            <a:r>
              <a:rPr lang="ru-RU" dirty="0"/>
              <a:t> </a:t>
            </a:r>
            <a:r>
              <a:rPr lang="ru-RU" dirty="0" err="1"/>
              <a:t>основанията</a:t>
            </a:r>
            <a:r>
              <a:rPr lang="ru-RU" dirty="0"/>
              <a:t> по чл.422, ал.1, т.1 НПК </a:t>
            </a:r>
          </a:p>
          <a:p>
            <a:pPr marL="0" indent="0" algn="just">
              <a:buNone/>
            </a:pPr>
            <a:r>
              <a:rPr lang="ru-RU" b="1" dirty="0"/>
              <a:t>Р 118/2019 г. по НД 347/2019 г. 3 НО</a:t>
            </a:r>
          </a:p>
          <a:p>
            <a:pPr marL="0" indent="0" algn="just">
              <a:buNone/>
            </a:pPr>
            <a:r>
              <a:rPr lang="ru-RU" dirty="0" err="1" smtClean="0"/>
              <a:t>новоразкритото</a:t>
            </a:r>
            <a:r>
              <a:rPr lang="ru-RU" dirty="0" smtClean="0"/>
              <a:t> </a:t>
            </a:r>
            <a:r>
              <a:rPr lang="ru-RU" dirty="0"/>
              <a:t>ново </a:t>
            </a:r>
            <a:r>
              <a:rPr lang="ru-RU" dirty="0" err="1"/>
              <a:t>обстоятелство</a:t>
            </a:r>
            <a:r>
              <a:rPr lang="ru-RU" dirty="0"/>
              <a:t> (</a:t>
            </a:r>
            <a:r>
              <a:rPr lang="ru-RU" dirty="0" err="1"/>
              <a:t>използван</a:t>
            </a:r>
            <a:r>
              <a:rPr lang="ru-RU" dirty="0"/>
              <a:t> </a:t>
            </a:r>
            <a:r>
              <a:rPr lang="ru-RU" dirty="0" err="1"/>
              <a:t>неистински</a:t>
            </a:r>
            <a:r>
              <a:rPr lang="ru-RU" dirty="0"/>
              <a:t> </a:t>
            </a:r>
            <a:r>
              <a:rPr lang="ru-RU" dirty="0" err="1"/>
              <a:t>български</a:t>
            </a:r>
            <a:r>
              <a:rPr lang="ru-RU" dirty="0"/>
              <a:t> официален документ, послужил за </a:t>
            </a:r>
            <a:r>
              <a:rPr lang="ru-RU" dirty="0" err="1"/>
              <a:t>издаване</a:t>
            </a:r>
            <a:r>
              <a:rPr lang="ru-RU" dirty="0"/>
              <a:t> на </a:t>
            </a:r>
            <a:r>
              <a:rPr lang="ru-RU" dirty="0" err="1"/>
              <a:t>италианско</a:t>
            </a:r>
            <a:r>
              <a:rPr lang="ru-RU" dirty="0"/>
              <a:t> </a:t>
            </a:r>
            <a:r>
              <a:rPr lang="ru-RU" dirty="0" err="1"/>
              <a:t>свидетелство</a:t>
            </a:r>
            <a:r>
              <a:rPr lang="ru-RU" dirty="0"/>
              <a:t> за </a:t>
            </a:r>
            <a:r>
              <a:rPr lang="ru-RU" dirty="0" err="1"/>
              <a:t>правоуправление</a:t>
            </a:r>
            <a:r>
              <a:rPr lang="ru-RU" dirty="0"/>
              <a:t> на МПС) не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 основание за </a:t>
            </a:r>
            <a:r>
              <a:rPr lang="ru-RU" dirty="0" err="1"/>
              <a:t>възобновяване</a:t>
            </a:r>
            <a:r>
              <a:rPr lang="ru-RU" dirty="0"/>
              <a:t> по чл.422, ал.1, т.1 НПК </a:t>
            </a:r>
            <a:r>
              <a:rPr lang="ru-RU" dirty="0" err="1"/>
              <a:t>защото</a:t>
            </a:r>
            <a:r>
              <a:rPr lang="ru-RU" dirty="0"/>
              <a:t> то не е </a:t>
            </a:r>
            <a:r>
              <a:rPr lang="ru-RU" dirty="0" err="1"/>
              <a:t>разкрито</a:t>
            </a:r>
            <a:r>
              <a:rPr lang="ru-RU" dirty="0"/>
              <a:t> в </a:t>
            </a:r>
            <a:r>
              <a:rPr lang="ru-RU" dirty="0" err="1"/>
              <a:t>рамките</a:t>
            </a:r>
            <a:r>
              <a:rPr lang="ru-RU" dirty="0"/>
              <a:t> на </a:t>
            </a:r>
            <a:r>
              <a:rPr lang="ru-RU" dirty="0" err="1"/>
              <a:t>наказателно</a:t>
            </a:r>
            <a:r>
              <a:rPr lang="ru-RU" dirty="0"/>
              <a:t> производство и само по себе си не </a:t>
            </a:r>
            <a:r>
              <a:rPr lang="ru-RU" dirty="0" err="1"/>
              <a:t>създава</a:t>
            </a:r>
            <a:r>
              <a:rPr lang="ru-RU" dirty="0"/>
              <a:t> </a:t>
            </a:r>
            <a:r>
              <a:rPr lang="ru-RU" dirty="0" err="1"/>
              <a:t>вероятност</a:t>
            </a:r>
            <a:r>
              <a:rPr lang="ru-RU" dirty="0"/>
              <a:t> за </a:t>
            </a:r>
            <a:r>
              <a:rPr lang="ru-RU" dirty="0" err="1"/>
              <a:t>промяна</a:t>
            </a:r>
            <a:r>
              <a:rPr lang="ru-RU" dirty="0"/>
              <a:t> на </a:t>
            </a:r>
            <a:r>
              <a:rPr lang="ru-RU" dirty="0" err="1"/>
              <a:t>фактическите</a:t>
            </a:r>
            <a:r>
              <a:rPr lang="ru-RU" dirty="0"/>
              <a:t> и </a:t>
            </a:r>
            <a:r>
              <a:rPr lang="ru-RU" dirty="0" err="1"/>
              <a:t>правните</a:t>
            </a:r>
            <a:r>
              <a:rPr lang="ru-RU" dirty="0"/>
              <a:t> изводи на </a:t>
            </a:r>
            <a:r>
              <a:rPr lang="ru-RU" dirty="0" err="1"/>
              <a:t>съда</a:t>
            </a:r>
            <a:r>
              <a:rPr lang="ru-RU" dirty="0"/>
              <a:t>, постановил </a:t>
            </a:r>
            <a:r>
              <a:rPr lang="ru-RU" dirty="0" err="1"/>
              <a:t>съдебния</a:t>
            </a:r>
            <a:r>
              <a:rPr lang="ru-RU" dirty="0"/>
              <a:t> акт, </a:t>
            </a:r>
            <a:r>
              <a:rPr lang="ru-RU" dirty="0" err="1"/>
              <a:t>чието</a:t>
            </a:r>
            <a:r>
              <a:rPr lang="ru-RU" dirty="0"/>
              <a:t> </a:t>
            </a:r>
            <a:r>
              <a:rPr lang="ru-RU" dirty="0" err="1"/>
              <a:t>възобновяване</a:t>
            </a:r>
            <a:r>
              <a:rPr lang="ru-RU" dirty="0"/>
              <a:t> се иска. </a:t>
            </a:r>
          </a:p>
        </p:txBody>
      </p:sp>
    </p:spTree>
    <p:extLst>
      <p:ext uri="{BB962C8B-B14F-4D97-AF65-F5344CB8AC3E}">
        <p14:creationId xmlns:p14="http://schemas.microsoft.com/office/powerpoint/2010/main" val="3214724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Основание за възобновяване по чл.422, ал.1, т.1 НПК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 199 по НД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793/2019 г.,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</a:p>
          <a:p>
            <a:pPr algn="just"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липсата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влязла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сила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присъда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или проведено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разследване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е основание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искането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възобновяване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бъде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оставено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без уважение.</a:t>
            </a:r>
          </a:p>
          <a:p>
            <a:pPr algn="just"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интерпретацията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прокурора за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неистинност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свидетелски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показания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във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вече приключило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съдебно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производство 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може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бъде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основание за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възобновяване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Решение по НД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1288/2016 г.,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</a:p>
          <a:p>
            <a:pPr algn="just"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твърдяна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от прокурора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нередовност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вписване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сведение за реабилитация 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свидетелство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съдимост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може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бъде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основание за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възобновяване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защото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свидетелство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 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доказателство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смисъла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чл.422, ал.1, т.3 НПК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твърдяното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обстоятелство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 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установено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влязла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сила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присъда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или чрез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разследване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42338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Основание за възобновяване по чл.422, ал.1, </a:t>
            </a:r>
            <a:r>
              <a:rPr lang="bg-BG" dirty="0" smtClean="0"/>
              <a:t>т.2 </a:t>
            </a:r>
            <a:r>
              <a:rPr lang="bg-BG" dirty="0"/>
              <a:t>НПК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Tx/>
              <a:buChar char="-"/>
            </a:pPr>
            <a:r>
              <a:rPr lang="bg-BG" dirty="0" smtClean="0"/>
              <a:t>свързано е с извършено престъпление във връзка с участие в наказателното производство</a:t>
            </a:r>
          </a:p>
          <a:p>
            <a:pPr algn="just">
              <a:buFontTx/>
              <a:buChar char="-"/>
            </a:pPr>
            <a:r>
              <a:rPr lang="bg-BG" dirty="0" smtClean="0"/>
              <a:t>няма значение какво е престъплението</a:t>
            </a:r>
          </a:p>
          <a:p>
            <a:pPr algn="just">
              <a:buFontTx/>
              <a:buChar char="-"/>
            </a:pPr>
            <a:r>
              <a:rPr lang="bg-BG" dirty="0" err="1" smtClean="0"/>
              <a:t>относимо</a:t>
            </a:r>
            <a:r>
              <a:rPr lang="bg-BG" dirty="0" smtClean="0"/>
              <a:t> е към действия на лица, които осъществяват ръководно решаваща функция в процеса</a:t>
            </a:r>
          </a:p>
          <a:p>
            <a:pPr algn="just">
              <a:buFontTx/>
              <a:buChar char="-"/>
            </a:pPr>
            <a:r>
              <a:rPr lang="bg-BG" dirty="0" smtClean="0"/>
              <a:t>има спор в доктрината по отношение на разследващите органи, но същите са включени, независимо, че не осъществяват функцията по ръководство и решаване, а единствено са свързани с разследването</a:t>
            </a:r>
          </a:p>
          <a:p>
            <a:pPr algn="just">
              <a:buFontTx/>
              <a:buChar char="-"/>
            </a:pPr>
            <a:r>
              <a:rPr lang="bg-BG" dirty="0" smtClean="0"/>
              <a:t>когато са били налице основания за отвод, това не може да доведе до възобновяване по чл.422, ал.1, т.2 НПК</a:t>
            </a:r>
          </a:p>
          <a:p>
            <a:pPr algn="just">
              <a:buFontTx/>
              <a:buChar char="-"/>
            </a:pPr>
            <a:r>
              <a:rPr lang="bg-BG" dirty="0" smtClean="0"/>
              <a:t>при установяването на такова престъпление наказателното производство се възобновява, без значение какъв е бил неговия резултат.</a:t>
            </a:r>
          </a:p>
          <a:p>
            <a:pPr algn="just">
              <a:buFontTx/>
              <a:buChar char="-"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1566182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Основание за </a:t>
            </a:r>
            <a:r>
              <a:rPr lang="ru-RU" dirty="0" err="1"/>
              <a:t>възобновяване</a:t>
            </a:r>
            <a:r>
              <a:rPr lang="ru-RU" dirty="0"/>
              <a:t> по чл.422, ал.1, т.2 НПК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/>
              <a:t>Р 211/2011 г. по НД 1005/2011 г. 1 НО и Р 550/2009 г. по НД 529/2008 г. 2 НО</a:t>
            </a:r>
          </a:p>
          <a:p>
            <a:pPr marL="0" indent="0" algn="just">
              <a:buNone/>
            </a:pPr>
            <a:r>
              <a:rPr lang="ru-RU" dirty="0" err="1" smtClean="0"/>
              <a:t>Ако</a:t>
            </a:r>
            <a:r>
              <a:rPr lang="ru-RU" dirty="0" smtClean="0"/>
              <a:t> </a:t>
            </a:r>
            <a:r>
              <a:rPr lang="ru-RU" dirty="0" err="1"/>
              <a:t>бъде</a:t>
            </a:r>
            <a:r>
              <a:rPr lang="ru-RU" dirty="0"/>
              <a:t> </a:t>
            </a:r>
            <a:r>
              <a:rPr lang="ru-RU" dirty="0" err="1"/>
              <a:t>установено</a:t>
            </a:r>
            <a:r>
              <a:rPr lang="ru-RU" dirty="0"/>
              <a:t>, че </a:t>
            </a:r>
            <a:r>
              <a:rPr lang="ru-RU" dirty="0" err="1"/>
              <a:t>са</a:t>
            </a:r>
            <a:r>
              <a:rPr lang="ru-RU" dirty="0"/>
              <a:t> били </a:t>
            </a:r>
            <a:r>
              <a:rPr lang="ru-RU" dirty="0" err="1"/>
              <a:t>налице</a:t>
            </a:r>
            <a:r>
              <a:rPr lang="ru-RU" dirty="0"/>
              <a:t> </a:t>
            </a:r>
            <a:r>
              <a:rPr lang="ru-RU" dirty="0" err="1"/>
              <a:t>предпоставките</a:t>
            </a:r>
            <a:r>
              <a:rPr lang="ru-RU" dirty="0"/>
              <a:t> за отвод по чл.29 НПК по отношение на </a:t>
            </a:r>
            <a:r>
              <a:rPr lang="ru-RU" dirty="0" err="1"/>
              <a:t>някое</a:t>
            </a:r>
            <a:r>
              <a:rPr lang="ru-RU" dirty="0"/>
              <a:t> от </a:t>
            </a:r>
            <a:r>
              <a:rPr lang="ru-RU" dirty="0" err="1"/>
              <a:t>лицата</a:t>
            </a:r>
            <a:r>
              <a:rPr lang="ru-RU" dirty="0"/>
              <a:t>, </a:t>
            </a:r>
            <a:r>
              <a:rPr lang="ru-RU" dirty="0" err="1"/>
              <a:t>посочени</a:t>
            </a:r>
            <a:r>
              <a:rPr lang="ru-RU" dirty="0"/>
              <a:t> в чл.422, ал.1, т.2 </a:t>
            </a:r>
            <a:r>
              <a:rPr lang="ru-RU" dirty="0" smtClean="0"/>
              <a:t>НПК не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налице</a:t>
            </a:r>
            <a:r>
              <a:rPr lang="ru-RU" dirty="0"/>
              <a:t> </a:t>
            </a:r>
            <a:r>
              <a:rPr lang="ru-RU" dirty="0" err="1"/>
              <a:t>предпоставките</a:t>
            </a:r>
            <a:r>
              <a:rPr lang="ru-RU" dirty="0"/>
              <a:t> за </a:t>
            </a:r>
            <a:r>
              <a:rPr lang="ru-RU" dirty="0" err="1"/>
              <a:t>възобновяване</a:t>
            </a:r>
            <a:r>
              <a:rPr lang="ru-RU" dirty="0"/>
              <a:t> по </a:t>
            </a:r>
            <a:r>
              <a:rPr lang="ru-RU" dirty="0" err="1"/>
              <a:t>този</a:t>
            </a:r>
            <a:r>
              <a:rPr lang="ru-RU" dirty="0"/>
              <a:t> </a:t>
            </a:r>
            <a:r>
              <a:rPr lang="ru-RU" dirty="0" smtClean="0"/>
              <a:t>текст, </a:t>
            </a:r>
            <a:r>
              <a:rPr lang="ru-RU" dirty="0" err="1"/>
              <a:t>тъй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основанията</a:t>
            </a:r>
            <a:r>
              <a:rPr lang="ru-RU" dirty="0"/>
              <a:t> за отвод от </a:t>
            </a:r>
            <a:r>
              <a:rPr lang="ru-RU" dirty="0" err="1"/>
              <a:t>една</a:t>
            </a:r>
            <a:r>
              <a:rPr lang="ru-RU" dirty="0"/>
              <a:t> страна </a:t>
            </a:r>
            <a:r>
              <a:rPr lang="ru-RU" dirty="0" err="1"/>
              <a:t>нямат</a:t>
            </a:r>
            <a:r>
              <a:rPr lang="ru-RU" dirty="0"/>
              <a:t> </a:t>
            </a:r>
            <a:r>
              <a:rPr lang="ru-RU" dirty="0" err="1"/>
              <a:t>връзка</a:t>
            </a:r>
            <a:r>
              <a:rPr lang="ru-RU" dirty="0"/>
              <a:t> с </a:t>
            </a:r>
            <a:r>
              <a:rPr lang="ru-RU" dirty="0" err="1"/>
              <a:t>това</a:t>
            </a:r>
            <a:r>
              <a:rPr lang="ru-RU" dirty="0"/>
              <a:t> </a:t>
            </a:r>
            <a:r>
              <a:rPr lang="ru-RU" dirty="0" err="1"/>
              <a:t>съдия</a:t>
            </a:r>
            <a:r>
              <a:rPr lang="ru-RU" dirty="0"/>
              <a:t>, </a:t>
            </a:r>
            <a:r>
              <a:rPr lang="ru-RU" dirty="0" err="1"/>
              <a:t>съдебен</a:t>
            </a:r>
            <a:r>
              <a:rPr lang="ru-RU" dirty="0"/>
              <a:t> </a:t>
            </a:r>
            <a:r>
              <a:rPr lang="ru-RU" dirty="0" err="1"/>
              <a:t>заседател</a:t>
            </a:r>
            <a:r>
              <a:rPr lang="ru-RU" dirty="0"/>
              <a:t> или прокурор да е </a:t>
            </a:r>
            <a:r>
              <a:rPr lang="ru-RU" dirty="0" err="1"/>
              <a:t>извършил</a:t>
            </a:r>
            <a:r>
              <a:rPr lang="ru-RU" dirty="0"/>
              <a:t> </a:t>
            </a:r>
            <a:r>
              <a:rPr lang="ru-RU" dirty="0" err="1"/>
              <a:t>престъпление</a:t>
            </a:r>
            <a:r>
              <a:rPr lang="ru-RU" dirty="0"/>
              <a:t>, а от друга </a:t>
            </a:r>
            <a:r>
              <a:rPr lang="ru-RU" dirty="0" err="1"/>
              <a:t>евентуалното</a:t>
            </a:r>
            <a:r>
              <a:rPr lang="ru-RU" dirty="0"/>
              <a:t> наличие на </a:t>
            </a:r>
            <a:r>
              <a:rPr lang="ru-RU" dirty="0" err="1"/>
              <a:t>предпоставките</a:t>
            </a:r>
            <a:r>
              <a:rPr lang="ru-RU" dirty="0"/>
              <a:t> по чл.29 НПК по отношение на магистрат </a:t>
            </a:r>
            <a:r>
              <a:rPr lang="ru-RU" dirty="0" err="1"/>
              <a:t>следва</a:t>
            </a:r>
            <a:r>
              <a:rPr lang="ru-RU" dirty="0"/>
              <a:t> да </a:t>
            </a:r>
            <a:r>
              <a:rPr lang="ru-RU" dirty="0" err="1"/>
              <a:t>бъдат</a:t>
            </a:r>
            <a:r>
              <a:rPr lang="ru-RU" dirty="0"/>
              <a:t> </a:t>
            </a:r>
            <a:r>
              <a:rPr lang="ru-RU" dirty="0" err="1"/>
              <a:t>преценени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съществено</a:t>
            </a:r>
            <a:r>
              <a:rPr lang="ru-RU" dirty="0"/>
              <a:t> нарушение на </a:t>
            </a:r>
            <a:r>
              <a:rPr lang="ru-RU" dirty="0" err="1"/>
              <a:t>процесуални</a:t>
            </a:r>
            <a:r>
              <a:rPr lang="ru-RU" dirty="0"/>
              <a:t> правила от </a:t>
            </a:r>
            <a:r>
              <a:rPr lang="ru-RU" dirty="0" err="1"/>
              <a:t>категорията</a:t>
            </a:r>
            <a:r>
              <a:rPr lang="ru-RU" dirty="0"/>
              <a:t> на </a:t>
            </a:r>
            <a:r>
              <a:rPr lang="ru-RU" dirty="0" err="1"/>
              <a:t>абсолютните</a:t>
            </a:r>
            <a:r>
              <a:rPr lang="ru-RU" dirty="0"/>
              <a:t>, </a:t>
            </a:r>
            <a:r>
              <a:rPr lang="ru-RU" dirty="0" err="1"/>
              <a:t>съобразно</a:t>
            </a:r>
            <a:r>
              <a:rPr lang="ru-RU" dirty="0"/>
              <a:t> </a:t>
            </a:r>
            <a:r>
              <a:rPr lang="ru-RU" dirty="0" err="1"/>
              <a:t>разпоредбата</a:t>
            </a:r>
            <a:r>
              <a:rPr lang="ru-RU" dirty="0"/>
              <a:t> на чл.348, ал.3, т.3 НПК, </a:t>
            </a:r>
            <a:r>
              <a:rPr lang="ru-RU" dirty="0" err="1"/>
              <a:t>което</a:t>
            </a:r>
            <a:r>
              <a:rPr lang="ru-RU" dirty="0"/>
              <a:t> е основание за </a:t>
            </a:r>
            <a:r>
              <a:rPr lang="ru-RU" dirty="0" err="1"/>
              <a:t>възобновяване</a:t>
            </a:r>
            <a:r>
              <a:rPr lang="ru-RU" dirty="0"/>
              <a:t>, но не по </a:t>
            </a:r>
            <a:r>
              <a:rPr lang="ru-RU" dirty="0" err="1"/>
              <a:t>реда</a:t>
            </a:r>
            <a:r>
              <a:rPr lang="ru-RU" dirty="0"/>
              <a:t> на чл.422, ал.1, т.2 НПК, а по чл.422, ал.1, т.5 НПК.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8635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Основание за възобновяване по чл.422, ал.1, </a:t>
            </a:r>
            <a:r>
              <a:rPr lang="bg-BG" dirty="0" smtClean="0"/>
              <a:t>т.3 </a:t>
            </a:r>
            <a:r>
              <a:rPr lang="bg-BG" dirty="0"/>
              <a:t>НПК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b="1" dirty="0"/>
              <a:t>Р 609/2008 г. 1 </a:t>
            </a:r>
            <a:r>
              <a:rPr lang="bg-BG" b="1" dirty="0" smtClean="0"/>
              <a:t>НО</a:t>
            </a:r>
          </a:p>
          <a:p>
            <a:pPr algn="just">
              <a:buFontTx/>
              <a:buChar char="-"/>
            </a:pPr>
            <a:r>
              <a:rPr lang="bg-BG" dirty="0" err="1" smtClean="0"/>
              <a:t>Новоразкритити</a:t>
            </a:r>
            <a:r>
              <a:rPr lang="bg-BG" dirty="0" smtClean="0"/>
              <a:t> обстоятелства или доказателства</a:t>
            </a:r>
          </a:p>
          <a:p>
            <a:pPr marL="0" indent="0" algn="just">
              <a:buNone/>
            </a:pPr>
            <a:r>
              <a:rPr lang="bg-BG" b="1" dirty="0"/>
              <a:t>Р 521/2008 г. 1 </a:t>
            </a:r>
            <a:r>
              <a:rPr lang="bg-BG" b="1" dirty="0" smtClean="0"/>
              <a:t>НО</a:t>
            </a:r>
          </a:p>
          <a:p>
            <a:pPr algn="just">
              <a:buFontTx/>
              <a:buChar char="-"/>
            </a:pPr>
            <a:r>
              <a:rPr lang="bg-BG" dirty="0" smtClean="0"/>
              <a:t>Предходни осъждания, които променят правната квалификация на деянието</a:t>
            </a:r>
          </a:p>
          <a:p>
            <a:pPr marL="0" indent="0" algn="just">
              <a:buNone/>
            </a:pPr>
            <a:r>
              <a:rPr lang="bg-BG" b="1" dirty="0"/>
              <a:t>Р 393/2008 г. 1 НО, Р 577/2010 г. 3 </a:t>
            </a:r>
            <a:r>
              <a:rPr lang="bg-BG" b="1" dirty="0" smtClean="0"/>
              <a:t>НО</a:t>
            </a:r>
          </a:p>
          <a:p>
            <a:pPr algn="just">
              <a:buFontTx/>
              <a:buChar char="-"/>
            </a:pPr>
            <a:r>
              <a:rPr lang="bg-BG" dirty="0" smtClean="0"/>
              <a:t>Качеството на военен на субекта на престъплението</a:t>
            </a:r>
          </a:p>
          <a:p>
            <a:pPr marL="0" indent="0" algn="just">
              <a:buNone/>
            </a:pPr>
            <a:r>
              <a:rPr lang="bg-BG" b="1" dirty="0"/>
              <a:t>Р 204/2009 г. 3 </a:t>
            </a:r>
            <a:r>
              <a:rPr lang="bg-BG" b="1" dirty="0" smtClean="0"/>
              <a:t>НО</a:t>
            </a:r>
          </a:p>
          <a:p>
            <a:pPr algn="just">
              <a:buFontTx/>
              <a:buChar char="-"/>
            </a:pPr>
            <a:r>
              <a:rPr lang="bg-BG" dirty="0" smtClean="0"/>
              <a:t>Психично заболяване, което изключва вменяемостта</a:t>
            </a:r>
          </a:p>
          <a:p>
            <a:pPr marL="0" indent="0" algn="just">
              <a:buNone/>
            </a:pPr>
            <a:r>
              <a:rPr lang="bg-BG" dirty="0" smtClean="0"/>
              <a:t>- Липса на свидетелство за </a:t>
            </a:r>
            <a:r>
              <a:rPr lang="bg-BG" dirty="0" err="1" smtClean="0"/>
              <a:t>провоуправление</a:t>
            </a:r>
            <a:r>
              <a:rPr lang="bg-BG" dirty="0" smtClean="0"/>
              <a:t>, което променя възможността да се търпи наказание „лишаване от права“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23595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Основание за възобновяване по чл.422, ал.1, </a:t>
            </a:r>
            <a:r>
              <a:rPr lang="bg-BG" dirty="0" smtClean="0"/>
              <a:t>т.3 </a:t>
            </a:r>
            <a:r>
              <a:rPr lang="bg-BG" dirty="0"/>
              <a:t>НПК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Tx/>
              <a:buChar char="-"/>
            </a:pPr>
            <a:r>
              <a:rPr lang="bg-BG" dirty="0" smtClean="0"/>
              <a:t>Новите доказателства или обстоятелства следва да са разкрити посредством разследване</a:t>
            </a:r>
          </a:p>
          <a:p>
            <a:pPr algn="just">
              <a:buFontTx/>
              <a:buChar char="-"/>
            </a:pPr>
            <a:r>
              <a:rPr lang="bg-BG" dirty="0" smtClean="0"/>
              <a:t>Разследването трябва да е по реда на НПК, като се осъществява от компетентен орган </a:t>
            </a:r>
            <a:r>
              <a:rPr lang="bg-BG" b="1" dirty="0" smtClean="0"/>
              <a:t>Р 80/1990 г. 2 НО, Р 621/2008 г. 1 НО, Р 63/2009 г. 2 НО, Р 470/2009 г. 1 НО, Р 117/2010 г. 2 НО, Р 210/2010 г. 3 НО</a:t>
            </a:r>
          </a:p>
          <a:p>
            <a:pPr algn="just">
              <a:buFontTx/>
              <a:buChar char="-"/>
            </a:pPr>
            <a:r>
              <a:rPr lang="bg-BG" dirty="0" smtClean="0"/>
              <a:t>Не е необходимо то да е приключило с влязла в сила присъда (ако е приключило по този начин ще е налице основанието по чл.422, ал.1, т.1 НПК)</a:t>
            </a:r>
          </a:p>
          <a:p>
            <a:pPr algn="just">
              <a:buFontTx/>
              <a:buChar char="-"/>
            </a:pPr>
            <a:r>
              <a:rPr lang="bg-BG" dirty="0" smtClean="0"/>
              <a:t>Промяната на закона (евентуалното приложение на чл.2, ал.2 НК) не е ново обстоятелство. Евентуалното приложение на по- благоприятен закон следва да бъде решено в замия закон, а не по реда на възобновяването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6637963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Основание за възобновяване по чл.422, ал.1, </a:t>
            </a:r>
            <a:r>
              <a:rPr lang="bg-BG" dirty="0" smtClean="0"/>
              <a:t>т.3 </a:t>
            </a:r>
            <a:r>
              <a:rPr lang="bg-BG" dirty="0"/>
              <a:t>НПК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dirty="0" err="1" smtClean="0"/>
              <a:t>Новоткритите</a:t>
            </a:r>
            <a:r>
              <a:rPr lang="bg-BG" dirty="0" smtClean="0"/>
              <a:t> обстоятелства или доказателства:</a:t>
            </a:r>
          </a:p>
          <a:p>
            <a:pPr algn="just">
              <a:buFontTx/>
              <a:buChar char="-"/>
            </a:pPr>
            <a:r>
              <a:rPr lang="bg-BG" dirty="0" smtClean="0"/>
              <a:t>следва да не са били известни на съда, постановил съдебния акт (не следва да се съдържат в кориците на делото- ако са съществували, но не са установени или кредитирани- не е налице основанието по чл.422, ал.1, т.3 НПК)</a:t>
            </a:r>
          </a:p>
          <a:p>
            <a:pPr algn="just">
              <a:buFontTx/>
              <a:buChar char="-"/>
            </a:pPr>
            <a:r>
              <a:rPr lang="bg-BG" dirty="0" smtClean="0"/>
              <a:t>няма значение дали са съществували към приключване на наказателното производство или са новооткрити</a:t>
            </a:r>
          </a:p>
          <a:p>
            <a:pPr algn="just">
              <a:buFontTx/>
              <a:buChar char="-"/>
            </a:pPr>
            <a:r>
              <a:rPr lang="bg-BG" dirty="0" smtClean="0"/>
              <a:t>няма значение каква е била причината тези обстоятелства да не са известни</a:t>
            </a:r>
          </a:p>
          <a:p>
            <a:pPr algn="just">
              <a:buFontTx/>
              <a:buChar char="-"/>
            </a:pPr>
            <a:r>
              <a:rPr lang="bg-BG" dirty="0" smtClean="0"/>
              <a:t>трябва да имат съществено значение за изхода на приключилото наказателно производство</a:t>
            </a:r>
          </a:p>
        </p:txBody>
      </p:sp>
    </p:spTree>
    <p:extLst>
      <p:ext uri="{BB962C8B-B14F-4D97-AF65-F5344CB8AC3E}">
        <p14:creationId xmlns:p14="http://schemas.microsoft.com/office/powerpoint/2010/main" val="33365822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Основание за възобновяване по чл.422, ал.1, т.3 НПК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bg-BG" b="1" dirty="0"/>
              <a:t>Р 451/2008 г. 3 НО, Р 393/2008 г. 1 НО, Р 204/2009 г. 3 НО, Р 63/2009 г. 2 НО, Р 77/2011 г. 2 НО</a:t>
            </a:r>
          </a:p>
          <a:p>
            <a:pPr algn="just">
              <a:buFontTx/>
              <a:buChar char="-"/>
            </a:pPr>
            <a:r>
              <a:rPr lang="bg-BG" dirty="0"/>
              <a:t>п</a:t>
            </a:r>
            <a:r>
              <a:rPr lang="bg-BG" dirty="0" smtClean="0"/>
              <a:t>реценката </a:t>
            </a:r>
            <a:r>
              <a:rPr lang="bg-BG" dirty="0"/>
              <a:t>доколко новооткритите обстоятелства или доказателства са съществени е конкретна за всяко отделно производство</a:t>
            </a:r>
          </a:p>
          <a:p>
            <a:pPr algn="just">
              <a:buFontTx/>
              <a:buChar char="-"/>
            </a:pPr>
            <a:r>
              <a:rPr lang="bg-BG" dirty="0"/>
              <a:t>о</a:t>
            </a:r>
            <a:r>
              <a:rPr lang="bg-BG" dirty="0" smtClean="0"/>
              <a:t>тмяната </a:t>
            </a:r>
            <a:r>
              <a:rPr lang="bg-BG" dirty="0"/>
              <a:t>на съдебно решение, на което се основава наказателния акт, с който е приключило </a:t>
            </a:r>
            <a:r>
              <a:rPr lang="bg-BG" dirty="0" smtClean="0"/>
              <a:t>производството, </a:t>
            </a:r>
            <a:r>
              <a:rPr lang="bg-BG" dirty="0"/>
              <a:t>може да бъде основание за възобновяване по чл.422, ал.1, т.3 НПК независимо, че е писмено доказателствено средство</a:t>
            </a:r>
          </a:p>
          <a:p>
            <a:pPr algn="just">
              <a:buFontTx/>
              <a:buChar char="-"/>
            </a:pPr>
            <a:r>
              <a:rPr lang="bg-BG" dirty="0"/>
              <a:t>в</a:t>
            </a:r>
            <a:r>
              <a:rPr lang="bg-BG" dirty="0" smtClean="0"/>
              <a:t> </a:t>
            </a:r>
            <a:r>
              <a:rPr lang="bg-BG" dirty="0"/>
              <a:t>този случай, това се приема за ново </a:t>
            </a:r>
            <a:r>
              <a:rPr lang="bg-BG" dirty="0" smtClean="0"/>
              <a:t>обстоятелство</a:t>
            </a:r>
          </a:p>
          <a:p>
            <a:pPr algn="just">
              <a:buFontTx/>
              <a:buChar char="-"/>
            </a:pPr>
            <a:r>
              <a:rPr lang="bg-BG" dirty="0" smtClean="0"/>
              <a:t>за ново обстоятелство следва да бъде преценена и хипотезата, в която има два противоречиви съдебни акта, постановени от наказателен </a:t>
            </a:r>
            <a:r>
              <a:rPr lang="bg-BG" dirty="0" smtClean="0"/>
              <a:t>съд</a:t>
            </a:r>
          </a:p>
          <a:p>
            <a:pPr marL="0" indent="0" algn="just">
              <a:buNone/>
            </a:pPr>
            <a:r>
              <a:rPr lang="ru-RU" b="1" dirty="0"/>
              <a:t>Р 38/2022 г. по НД 59/2022 г. 1 </a:t>
            </a:r>
            <a:r>
              <a:rPr lang="ru-RU" b="1" dirty="0" smtClean="0"/>
              <a:t>НО</a:t>
            </a:r>
          </a:p>
          <a:p>
            <a:pPr marL="0" indent="0" algn="just">
              <a:buNone/>
            </a:pPr>
            <a:r>
              <a:rPr lang="ru-RU" dirty="0" err="1"/>
              <a:t>Ако</a:t>
            </a:r>
            <a:r>
              <a:rPr lang="ru-RU" dirty="0"/>
              <a:t> </a:t>
            </a:r>
            <a:r>
              <a:rPr lang="ru-RU" dirty="0" err="1" smtClean="0"/>
              <a:t>новите</a:t>
            </a:r>
            <a:r>
              <a:rPr lang="ru-RU" dirty="0" smtClean="0"/>
              <a:t> </a:t>
            </a:r>
            <a:r>
              <a:rPr lang="ru-RU" dirty="0" err="1"/>
              <a:t>обстоятелства</a:t>
            </a:r>
            <a:r>
              <a:rPr lang="ru-RU" dirty="0"/>
              <a:t> не </a:t>
            </a:r>
            <a:r>
              <a:rPr lang="ru-RU" dirty="0" err="1"/>
              <a:t>биха</a:t>
            </a:r>
            <a:r>
              <a:rPr lang="ru-RU" dirty="0"/>
              <a:t> </a:t>
            </a:r>
            <a:r>
              <a:rPr lang="ru-RU" dirty="0" err="1"/>
              <a:t>променили</a:t>
            </a:r>
            <a:r>
              <a:rPr lang="ru-RU" dirty="0"/>
              <a:t> </a:t>
            </a:r>
            <a:r>
              <a:rPr lang="ru-RU" dirty="0" err="1"/>
              <a:t>изхода</a:t>
            </a:r>
            <a:r>
              <a:rPr lang="ru-RU" dirty="0"/>
              <a:t> на </a:t>
            </a:r>
            <a:r>
              <a:rPr lang="ru-RU" dirty="0" err="1"/>
              <a:t>производството</a:t>
            </a:r>
            <a:r>
              <a:rPr lang="ru-RU" dirty="0"/>
              <a:t>, </a:t>
            </a:r>
            <a:r>
              <a:rPr lang="ru-RU" dirty="0" err="1"/>
              <a:t>дори</a:t>
            </a:r>
            <a:r>
              <a:rPr lang="ru-RU" dirty="0"/>
              <a:t> и те да </a:t>
            </a:r>
            <a:r>
              <a:rPr lang="ru-RU" dirty="0" err="1"/>
              <a:t>са</a:t>
            </a:r>
            <a:r>
              <a:rPr lang="ru-RU" dirty="0"/>
              <a:t> били </a:t>
            </a:r>
            <a:r>
              <a:rPr lang="ru-RU" dirty="0" err="1"/>
              <a:t>неизвестни</a:t>
            </a:r>
            <a:r>
              <a:rPr lang="ru-RU" dirty="0"/>
              <a:t> за </a:t>
            </a:r>
            <a:r>
              <a:rPr lang="ru-RU" dirty="0" err="1"/>
              <a:t>решаващия</a:t>
            </a:r>
            <a:r>
              <a:rPr lang="ru-RU" dirty="0"/>
              <a:t> </a:t>
            </a:r>
            <a:r>
              <a:rPr lang="ru-RU" dirty="0" err="1"/>
              <a:t>съд</a:t>
            </a:r>
            <a:r>
              <a:rPr lang="ru-RU" dirty="0"/>
              <a:t>, те не </a:t>
            </a:r>
            <a:r>
              <a:rPr lang="ru-RU" dirty="0" err="1"/>
              <a:t>могат</a:t>
            </a:r>
            <a:r>
              <a:rPr lang="ru-RU" dirty="0"/>
              <a:t> да </a:t>
            </a:r>
            <a:r>
              <a:rPr lang="ru-RU" dirty="0" err="1"/>
              <a:t>бъдат</a:t>
            </a:r>
            <a:r>
              <a:rPr lang="ru-RU" dirty="0"/>
              <a:t> основание за </a:t>
            </a:r>
            <a:r>
              <a:rPr lang="ru-RU" dirty="0" err="1"/>
              <a:t>възобновяване</a:t>
            </a:r>
            <a:r>
              <a:rPr lang="ru-RU" dirty="0"/>
              <a:t> по </a:t>
            </a:r>
            <a:r>
              <a:rPr lang="ru-RU" dirty="0" err="1"/>
              <a:t>реда</a:t>
            </a:r>
            <a:r>
              <a:rPr lang="ru-RU" dirty="0"/>
              <a:t> на чл.422, ал.1, т.3 НПК. </a:t>
            </a:r>
            <a:endParaRPr lang="bg-BG" dirty="0" smtClean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9073152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Основание за </a:t>
            </a:r>
            <a:r>
              <a:rPr lang="ru-RU" dirty="0" err="1"/>
              <a:t>възобновяване</a:t>
            </a:r>
            <a:r>
              <a:rPr lang="ru-RU" dirty="0"/>
              <a:t> по чл.422, ал.1, т.3 НПК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dirty="0"/>
              <a:t>Р 253/2015 г. 3 НО</a:t>
            </a:r>
          </a:p>
          <a:p>
            <a:pPr marL="0" indent="0" algn="just">
              <a:buNone/>
            </a:pPr>
            <a:r>
              <a:rPr lang="ru-RU" dirty="0"/>
              <a:t>одобрено е </a:t>
            </a:r>
            <a:r>
              <a:rPr lang="ru-RU" dirty="0" err="1"/>
              <a:t>споразумение</a:t>
            </a:r>
            <a:r>
              <a:rPr lang="ru-RU" dirty="0"/>
              <a:t> за </a:t>
            </a:r>
            <a:r>
              <a:rPr lang="ru-RU" dirty="0" err="1"/>
              <a:t>престъпление</a:t>
            </a:r>
            <a:r>
              <a:rPr lang="ru-RU" dirty="0"/>
              <a:t> по чл.339, </a:t>
            </a:r>
            <a:r>
              <a:rPr lang="ru-RU" dirty="0" err="1"/>
              <a:t>като</a:t>
            </a:r>
            <a:r>
              <a:rPr lang="ru-RU" dirty="0"/>
              <a:t> на основание чл.53 е </a:t>
            </a:r>
            <a:r>
              <a:rPr lang="ru-RU" dirty="0" err="1"/>
              <a:t>отнет</a:t>
            </a:r>
            <a:r>
              <a:rPr lang="ru-RU" dirty="0"/>
              <a:t> предмета- пистолет</a:t>
            </a:r>
          </a:p>
          <a:p>
            <a:pPr marL="0" indent="0" algn="just">
              <a:buNone/>
            </a:pPr>
            <a:r>
              <a:rPr lang="ru-RU" dirty="0"/>
              <a:t>в </a:t>
            </a:r>
            <a:r>
              <a:rPr lang="ru-RU" dirty="0" err="1"/>
              <a:t>друго</a:t>
            </a:r>
            <a:r>
              <a:rPr lang="ru-RU" dirty="0"/>
              <a:t> производство е </a:t>
            </a:r>
            <a:r>
              <a:rPr lang="ru-RU" dirty="0" err="1"/>
              <a:t>постановена</a:t>
            </a:r>
            <a:r>
              <a:rPr lang="ru-RU" dirty="0"/>
              <a:t> </a:t>
            </a:r>
            <a:r>
              <a:rPr lang="ru-RU" dirty="0" err="1"/>
              <a:t>присъда</a:t>
            </a:r>
            <a:r>
              <a:rPr lang="ru-RU" dirty="0"/>
              <a:t> за </a:t>
            </a:r>
            <a:r>
              <a:rPr lang="ru-RU" dirty="0" err="1"/>
              <a:t>същото</a:t>
            </a:r>
            <a:r>
              <a:rPr lang="ru-RU" dirty="0"/>
              <a:t> </a:t>
            </a:r>
            <a:r>
              <a:rPr lang="ru-RU" dirty="0" err="1"/>
              <a:t>оръжие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отменено е </a:t>
            </a:r>
            <a:r>
              <a:rPr lang="ru-RU" dirty="0" err="1"/>
              <a:t>определението</a:t>
            </a:r>
            <a:r>
              <a:rPr lang="ru-RU" dirty="0"/>
              <a:t> за </a:t>
            </a:r>
            <a:r>
              <a:rPr lang="ru-RU" dirty="0" err="1"/>
              <a:t>одобряване</a:t>
            </a:r>
            <a:r>
              <a:rPr lang="ru-RU" dirty="0"/>
              <a:t> на </a:t>
            </a:r>
            <a:r>
              <a:rPr lang="ru-RU" dirty="0" err="1"/>
              <a:t>споразумението</a:t>
            </a:r>
            <a:r>
              <a:rPr lang="ru-RU" dirty="0"/>
              <a:t> в </a:t>
            </a:r>
            <a:r>
              <a:rPr lang="ru-RU" dirty="0" err="1"/>
              <a:t>частта</a:t>
            </a:r>
            <a:r>
              <a:rPr lang="ru-RU" dirty="0"/>
              <a:t> за </a:t>
            </a:r>
            <a:r>
              <a:rPr lang="ru-RU" dirty="0" err="1"/>
              <a:t>веществените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 (само </a:t>
            </a:r>
            <a:r>
              <a:rPr lang="ru-RU" dirty="0" err="1"/>
              <a:t>относно</a:t>
            </a:r>
            <a:r>
              <a:rPr lang="ru-RU" dirty="0"/>
              <a:t> </a:t>
            </a:r>
            <a:r>
              <a:rPr lang="ru-RU" dirty="0" err="1"/>
              <a:t>приложението</a:t>
            </a:r>
            <a:r>
              <a:rPr lang="ru-RU" dirty="0"/>
              <a:t> на чл.53 НК)</a:t>
            </a:r>
          </a:p>
          <a:p>
            <a:pPr marL="0" indent="0" algn="just">
              <a:buNone/>
            </a:pPr>
            <a:r>
              <a:rPr lang="ru-RU" b="1" dirty="0"/>
              <a:t>Р 288/2015 г. по НД 944/2015 г. 3 НО, Р 191/2017 г. по НД 479/2017 г. 2 НО, Р 30/2020 г. по НД 18/2020 г. 2 НО</a:t>
            </a:r>
          </a:p>
          <a:p>
            <a:pPr marL="0" indent="0" algn="just">
              <a:buNone/>
            </a:pPr>
            <a:r>
              <a:rPr lang="ru-RU" dirty="0"/>
              <a:t>Не е необходимо </a:t>
            </a:r>
            <a:r>
              <a:rPr lang="ru-RU" dirty="0" err="1"/>
              <a:t>разследване</a:t>
            </a:r>
            <a:r>
              <a:rPr lang="ru-RU" dirty="0"/>
              <a:t>, проведено и приключено по </a:t>
            </a:r>
            <a:r>
              <a:rPr lang="ru-RU" dirty="0" err="1"/>
              <a:t>реда</a:t>
            </a:r>
            <a:r>
              <a:rPr lang="ru-RU" dirty="0"/>
              <a:t> на НПК, </a:t>
            </a:r>
            <a:r>
              <a:rPr lang="ru-RU" dirty="0" err="1"/>
              <a:t>като</a:t>
            </a:r>
            <a:r>
              <a:rPr lang="ru-RU" dirty="0"/>
              <a:t> то </a:t>
            </a:r>
            <a:r>
              <a:rPr lang="ru-RU" dirty="0" err="1"/>
              <a:t>може</a:t>
            </a:r>
            <a:r>
              <a:rPr lang="ru-RU" dirty="0"/>
              <a:t> да е в </a:t>
            </a:r>
            <a:r>
              <a:rPr lang="ru-RU" dirty="0" err="1"/>
              <a:t>рамките</a:t>
            </a:r>
            <a:r>
              <a:rPr lang="ru-RU" dirty="0"/>
              <a:t> на </a:t>
            </a:r>
            <a:r>
              <a:rPr lang="ru-RU" dirty="0" err="1"/>
              <a:t>наказателния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(</a:t>
            </a:r>
            <a:r>
              <a:rPr lang="ru-RU" dirty="0" err="1"/>
              <a:t>когато</a:t>
            </a:r>
            <a:r>
              <a:rPr lang="ru-RU" dirty="0"/>
              <a:t> става дума за нови </a:t>
            </a:r>
            <a:r>
              <a:rPr lang="ru-RU" dirty="0" err="1"/>
              <a:t>обстоятелства</a:t>
            </a:r>
            <a:r>
              <a:rPr lang="ru-RU" dirty="0"/>
              <a:t>), но </a:t>
            </a:r>
            <a:r>
              <a:rPr lang="ru-RU" dirty="0" err="1"/>
              <a:t>може</a:t>
            </a:r>
            <a:r>
              <a:rPr lang="ru-RU" dirty="0"/>
              <a:t> да е и </a:t>
            </a:r>
            <a:r>
              <a:rPr lang="ru-RU" dirty="0" err="1"/>
              <a:t>извън</a:t>
            </a:r>
            <a:r>
              <a:rPr lang="ru-RU" dirty="0"/>
              <a:t> него. </a:t>
            </a:r>
            <a:r>
              <a:rPr lang="ru-RU" dirty="0" err="1"/>
              <a:t>Това</a:t>
            </a:r>
            <a:r>
              <a:rPr lang="ru-RU" dirty="0"/>
              <a:t> </a:t>
            </a:r>
            <a:r>
              <a:rPr lang="ru-RU" dirty="0" err="1"/>
              <a:t>разследване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да е </a:t>
            </a:r>
            <a:r>
              <a:rPr lang="ru-RU" dirty="0" err="1"/>
              <a:t>провеждано</a:t>
            </a:r>
            <a:r>
              <a:rPr lang="ru-RU" dirty="0"/>
              <a:t> </a:t>
            </a:r>
            <a:r>
              <a:rPr lang="ru-RU" dirty="0" err="1"/>
              <a:t>извън</a:t>
            </a:r>
            <a:r>
              <a:rPr lang="ru-RU" dirty="0"/>
              <a:t> </a:t>
            </a:r>
            <a:r>
              <a:rPr lang="ru-RU" dirty="0" err="1"/>
              <a:t>наказателния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, в </a:t>
            </a:r>
            <a:r>
              <a:rPr lang="ru-RU" dirty="0" err="1"/>
              <a:t>рамките</a:t>
            </a:r>
            <a:r>
              <a:rPr lang="ru-RU" dirty="0"/>
              <a:t> на НПК, но в </a:t>
            </a:r>
            <a:r>
              <a:rPr lang="ru-RU" dirty="0" err="1"/>
              <a:t>друго</a:t>
            </a:r>
            <a:r>
              <a:rPr lang="ru-RU" dirty="0"/>
              <a:t> </a:t>
            </a:r>
            <a:r>
              <a:rPr lang="ru-RU" dirty="0" err="1"/>
              <a:t>наказателно</a:t>
            </a:r>
            <a:r>
              <a:rPr lang="ru-RU" dirty="0"/>
              <a:t> производство или в </a:t>
            </a:r>
            <a:r>
              <a:rPr lang="ru-RU" dirty="0" err="1"/>
              <a:t>рамките</a:t>
            </a:r>
            <a:r>
              <a:rPr lang="ru-RU" dirty="0"/>
              <a:t> на </a:t>
            </a:r>
            <a:r>
              <a:rPr lang="ru-RU" dirty="0" err="1"/>
              <a:t>дейността</a:t>
            </a:r>
            <a:r>
              <a:rPr lang="ru-RU" dirty="0"/>
              <a:t> на </a:t>
            </a:r>
            <a:r>
              <a:rPr lang="ru-RU" dirty="0" err="1"/>
              <a:t>прокуратурата</a:t>
            </a:r>
            <a:r>
              <a:rPr lang="ru-RU" dirty="0"/>
              <a:t>, </a:t>
            </a:r>
            <a:r>
              <a:rPr lang="ru-RU" dirty="0" err="1"/>
              <a:t>осъществявана</a:t>
            </a:r>
            <a:r>
              <a:rPr lang="ru-RU" dirty="0"/>
              <a:t> в </a:t>
            </a:r>
            <a:r>
              <a:rPr lang="ru-RU" dirty="0" err="1"/>
              <a:t>рамките</a:t>
            </a:r>
            <a:r>
              <a:rPr lang="ru-RU" dirty="0"/>
              <a:t> на </a:t>
            </a:r>
            <a:r>
              <a:rPr lang="ru-RU" dirty="0" err="1"/>
              <a:t>прокурорска</a:t>
            </a:r>
            <a:r>
              <a:rPr lang="ru-RU" dirty="0"/>
              <a:t> проверка по чл.145, ал.1 ЗСВ. 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750403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Основание за възобновяване по чл.422, ал.1, </a:t>
            </a:r>
            <a:r>
              <a:rPr lang="bg-BG" dirty="0" smtClean="0"/>
              <a:t>т.4 </a:t>
            </a:r>
            <a:r>
              <a:rPr lang="bg-BG" dirty="0"/>
              <a:t>НПК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 algn="just">
              <a:buAutoNum type="arabicPeriod"/>
            </a:pPr>
            <a:r>
              <a:rPr lang="bg-BG" dirty="0" smtClean="0"/>
              <a:t>Следва да е постановено решение на ЕСПЧ</a:t>
            </a:r>
          </a:p>
          <a:p>
            <a:pPr marL="0" indent="0" algn="just">
              <a:buNone/>
            </a:pPr>
            <a:r>
              <a:rPr lang="bg-BG" dirty="0" smtClean="0"/>
              <a:t>2. С решението следва е установено нарушение на КЗПЧ</a:t>
            </a:r>
          </a:p>
          <a:p>
            <a:pPr algn="just">
              <a:buFontTx/>
              <a:buChar char="-"/>
            </a:pPr>
            <a:r>
              <a:rPr lang="bg-BG" dirty="0"/>
              <a:t>може да се отнася до текст от КЗПЧ</a:t>
            </a:r>
          </a:p>
          <a:p>
            <a:pPr algn="just">
              <a:buFontTx/>
              <a:buChar char="-"/>
            </a:pPr>
            <a:r>
              <a:rPr lang="bg-BG" dirty="0"/>
              <a:t>може да е за нарушение на протоколите към </a:t>
            </a:r>
            <a:r>
              <a:rPr lang="bg-BG" dirty="0" smtClean="0"/>
              <a:t>нея (</a:t>
            </a:r>
            <a:r>
              <a:rPr lang="bg-BG" b="1" dirty="0" smtClean="0"/>
              <a:t>дело Цони </a:t>
            </a:r>
            <a:r>
              <a:rPr lang="bg-BG" b="1" dirty="0"/>
              <a:t>Ц</a:t>
            </a:r>
            <a:r>
              <a:rPr lang="bg-BG" b="1" dirty="0" smtClean="0"/>
              <a:t>онев срещу България- т. 7 протокол 7- Р 485/2010 г. 3 НО</a:t>
            </a:r>
            <a:r>
              <a:rPr lang="bg-BG" dirty="0" smtClean="0"/>
              <a:t>)</a:t>
            </a:r>
          </a:p>
          <a:p>
            <a:pPr marL="0" indent="0" algn="just">
              <a:buNone/>
            </a:pPr>
            <a:r>
              <a:rPr lang="bg-BG" dirty="0" smtClean="0"/>
              <a:t>3. Задължително нарушението следва да е свързано с права на лице, което участва в процеса</a:t>
            </a:r>
          </a:p>
          <a:p>
            <a:pPr marL="0" indent="0" algn="just">
              <a:buNone/>
            </a:pPr>
            <a:r>
              <a:rPr lang="bg-BG" dirty="0" smtClean="0"/>
              <a:t>4. Решението следва да има съществено значение за наказателното дело </a:t>
            </a:r>
            <a:r>
              <a:rPr lang="bg-BG" b="1" dirty="0" smtClean="0"/>
              <a:t>Р 397/2009 г. 2 НО, Р 485/2009 г. 3 НО</a:t>
            </a:r>
          </a:p>
          <a:p>
            <a:pPr algn="just">
              <a:buFontTx/>
              <a:buChar char="-"/>
            </a:pPr>
            <a:r>
              <a:rPr lang="bg-BG" dirty="0" smtClean="0"/>
              <a:t>Дело „Асенов срещу България“ е констатирано нарушение, свързано с продължаващо задържане след изменение на мярката за неотклонение- не може да бъде основание за възобновяване</a:t>
            </a:r>
          </a:p>
          <a:p>
            <a:pPr algn="just">
              <a:buFontTx/>
              <a:buChar char="-"/>
            </a:pPr>
            <a:r>
              <a:rPr lang="bg-BG" dirty="0" smtClean="0"/>
              <a:t>Нарушения, свързани с разглеждане на делото извън разумния срок- не могат да бъдат основания за възобновяване на производството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3036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Влезли в сила присъди и решения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 algn="just">
              <a:buAutoNum type="arabicPeriod"/>
            </a:pPr>
            <a:r>
              <a:rPr lang="bg-BG" dirty="0" err="1" smtClean="0"/>
              <a:t>Първоинстанционни</a:t>
            </a:r>
            <a:r>
              <a:rPr lang="bg-BG" dirty="0" smtClean="0"/>
              <a:t> присъди</a:t>
            </a:r>
          </a:p>
          <a:p>
            <a:pPr marL="514350" indent="-514350" algn="just">
              <a:buAutoNum type="arabicPeriod"/>
            </a:pPr>
            <a:r>
              <a:rPr lang="bg-BG" dirty="0" err="1" smtClean="0"/>
              <a:t>Въззивни</a:t>
            </a:r>
            <a:r>
              <a:rPr lang="bg-BG" dirty="0" smtClean="0"/>
              <a:t> присъди</a:t>
            </a:r>
          </a:p>
          <a:p>
            <a:pPr marL="514350" indent="-514350" algn="just">
              <a:buAutoNum type="arabicPeriod"/>
            </a:pPr>
            <a:r>
              <a:rPr lang="bg-BG" dirty="0" err="1" smtClean="0"/>
              <a:t>Въззивни</a:t>
            </a:r>
            <a:r>
              <a:rPr lang="bg-BG" dirty="0" smtClean="0"/>
              <a:t> решения</a:t>
            </a:r>
          </a:p>
          <a:p>
            <a:pPr algn="just">
              <a:buFontTx/>
              <a:buChar char="-"/>
            </a:pPr>
            <a:r>
              <a:rPr lang="bg-BG" dirty="0" smtClean="0"/>
              <a:t>няма значение дали подлежат на касационен контрол</a:t>
            </a:r>
          </a:p>
          <a:p>
            <a:pPr algn="just">
              <a:buFontTx/>
              <a:buChar char="-"/>
            </a:pPr>
            <a:r>
              <a:rPr lang="bg-BG" dirty="0" smtClean="0"/>
              <a:t>няма значение дали са постановени по дела от общ или частен характер</a:t>
            </a:r>
          </a:p>
          <a:p>
            <a:pPr algn="just">
              <a:buFontTx/>
              <a:buChar char="-"/>
            </a:pPr>
            <a:r>
              <a:rPr lang="bg-BG" dirty="0" smtClean="0"/>
              <a:t>няма значение дали са осъдителни или оправдателни</a:t>
            </a:r>
          </a:p>
          <a:p>
            <a:pPr algn="just">
              <a:buFontTx/>
              <a:buChar char="-"/>
            </a:pPr>
            <a:r>
              <a:rPr lang="bg-BG" dirty="0"/>
              <a:t>н</a:t>
            </a:r>
            <a:r>
              <a:rPr lang="bg-BG" dirty="0" smtClean="0"/>
              <a:t>яма значение дали производството се е развило по общия ред или задочно</a:t>
            </a:r>
          </a:p>
          <a:p>
            <a:pPr algn="just">
              <a:buFontTx/>
              <a:buChar char="-"/>
            </a:pPr>
            <a:r>
              <a:rPr lang="bg-BG" dirty="0" smtClean="0"/>
              <a:t>исканията за възобновяване на решенията, постановени по реда на глава 28 НПК „освобождаване от наказателна отговорност с налагане на административно наказание” се разглеждат на основание чл.380 НПК от апелативен (военно- апелативен) съд- в този случай съдът се произнася по същество, като е компетентен да събира доказателства</a:t>
            </a:r>
          </a:p>
          <a:p>
            <a:pPr algn="just">
              <a:buFontTx/>
              <a:buChar char="-"/>
            </a:pPr>
            <a:r>
              <a:rPr lang="bg-BG" dirty="0"/>
              <a:t>а</a:t>
            </a:r>
            <a:r>
              <a:rPr lang="bg-BG" dirty="0" smtClean="0"/>
              <a:t>ко разпоредбата на чл.78а НПК е приложена в рамките на производство, развило се по общия ред, същото се разглежда от ВКС (ако са налице предпоставките за това)- в този случай съдът действа като класическа контролно- </a:t>
            </a:r>
            <a:r>
              <a:rPr lang="bg-BG" dirty="0" err="1" smtClean="0"/>
              <a:t>отменителна</a:t>
            </a:r>
            <a:r>
              <a:rPr lang="bg-BG" dirty="0" smtClean="0"/>
              <a:t> </a:t>
            </a:r>
            <a:r>
              <a:rPr lang="bg-BG" dirty="0" err="1" smtClean="0"/>
              <a:t>инстаниция</a:t>
            </a:r>
            <a:r>
              <a:rPr lang="bg-BG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34597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200" dirty="0" smtClean="0"/>
              <a:t>Практика, във връзка с възобновяване във връзка с постановено решение на ЕСПЧ</a:t>
            </a:r>
            <a:endParaRPr lang="bg-B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bg-BG" b="1" dirty="0" smtClean="0"/>
              <a:t>Р 22/2017 г. 1 НО</a:t>
            </a:r>
          </a:p>
          <a:p>
            <a:pPr algn="just">
              <a:buFontTx/>
              <a:buChar char="-"/>
            </a:pPr>
            <a:r>
              <a:rPr lang="bg-BG" dirty="0" smtClean="0"/>
              <a:t>Делото е водено срещу осъден, който се е оплакал от действия на полицейски служител (обвинение по чл.286 НК)</a:t>
            </a:r>
          </a:p>
          <a:p>
            <a:pPr algn="just">
              <a:buFontTx/>
              <a:buChar char="-"/>
            </a:pPr>
            <a:r>
              <a:rPr lang="bg-BG" dirty="0" smtClean="0"/>
              <a:t>В решението ЕСПЧ е приел, че подаването на жалба не може да осъществява състав на престъпление по чл.286 НК</a:t>
            </a:r>
          </a:p>
          <a:p>
            <a:pPr algn="just">
              <a:buFontTx/>
              <a:buChar char="-"/>
            </a:pPr>
            <a:r>
              <a:rPr lang="bg-BG" dirty="0" smtClean="0"/>
              <a:t>Искането е уважено, отменени са и </a:t>
            </a:r>
            <a:r>
              <a:rPr lang="bg-BG" dirty="0" err="1" smtClean="0"/>
              <a:t>първоинстанционния</a:t>
            </a:r>
            <a:r>
              <a:rPr lang="bg-BG" dirty="0" smtClean="0"/>
              <a:t> и </a:t>
            </a:r>
            <a:r>
              <a:rPr lang="bg-BG" dirty="0" err="1" smtClean="0"/>
              <a:t>въззивния</a:t>
            </a:r>
            <a:r>
              <a:rPr lang="bg-BG" dirty="0" smtClean="0"/>
              <a:t> съдебен акт</a:t>
            </a:r>
          </a:p>
          <a:p>
            <a:pPr algn="just">
              <a:buFontTx/>
              <a:buChar char="-"/>
            </a:pPr>
            <a:r>
              <a:rPr lang="bg-BG" dirty="0" smtClean="0"/>
              <a:t>Осъденият е оправдан с </a:t>
            </a:r>
            <a:r>
              <a:rPr lang="bg-BG" dirty="0" err="1" smtClean="0"/>
              <a:t>касаионното</a:t>
            </a:r>
            <a:r>
              <a:rPr lang="bg-BG" dirty="0" smtClean="0"/>
              <a:t> решение</a:t>
            </a:r>
          </a:p>
          <a:p>
            <a:pPr algn="just">
              <a:buNone/>
            </a:pPr>
            <a:r>
              <a:rPr lang="bg-BG" b="1" dirty="0" smtClean="0"/>
              <a:t>Р 7/2017 г. 1 НО</a:t>
            </a:r>
          </a:p>
          <a:p>
            <a:pPr algn="just">
              <a:buFontTx/>
              <a:buChar char="-"/>
            </a:pPr>
            <a:r>
              <a:rPr lang="bg-BG" dirty="0" smtClean="0"/>
              <a:t>Набеждаване във връзка с оплакването срещу съдия</a:t>
            </a:r>
          </a:p>
          <a:p>
            <a:pPr algn="just">
              <a:buFontTx/>
              <a:buChar char="-"/>
            </a:pPr>
            <a:r>
              <a:rPr lang="bg-BG" dirty="0" smtClean="0"/>
              <a:t>Искането е уважено, отменени са постановените присъда и решение и осъденият е оправдан</a:t>
            </a:r>
          </a:p>
          <a:p>
            <a:pPr algn="just">
              <a:buNone/>
            </a:pPr>
            <a:r>
              <a:rPr lang="bg-BG" b="1" dirty="0" smtClean="0"/>
              <a:t>Р 245/2013 г.</a:t>
            </a:r>
          </a:p>
          <a:p>
            <a:pPr algn="just">
              <a:buNone/>
            </a:pPr>
            <a:r>
              <a:rPr lang="bg-BG" dirty="0" smtClean="0"/>
              <a:t>- След постановяването на решението искането е уважено, постановеното </a:t>
            </a:r>
            <a:r>
              <a:rPr lang="bg-BG" dirty="0" err="1" smtClean="0"/>
              <a:t>въззивно</a:t>
            </a:r>
            <a:r>
              <a:rPr lang="bg-BG" dirty="0" smtClean="0"/>
              <a:t> решение (отменена осъдителна и постановена оправдателна присъда) е отменено и делото е върнато за ново разглеждане от друг състав на </a:t>
            </a:r>
            <a:r>
              <a:rPr lang="bg-BG" dirty="0" err="1" smtClean="0"/>
              <a:t>въззивния</a:t>
            </a:r>
            <a:r>
              <a:rPr lang="bg-BG" dirty="0" smtClean="0"/>
              <a:t> съд</a:t>
            </a:r>
          </a:p>
          <a:p>
            <a:pPr algn="just">
              <a:buNone/>
            </a:pPr>
            <a:endParaRPr lang="bg-BG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 smtClean="0"/>
              <a:t>Практика, във връзка с възобновяване във връзка с постановено решение на ЕСПЧ</a:t>
            </a:r>
            <a:endParaRPr lang="bg-B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bg-BG" b="1" dirty="0" smtClean="0"/>
              <a:t>Р 19/2013 г. 3 НО</a:t>
            </a:r>
          </a:p>
          <a:p>
            <a:pPr algn="just">
              <a:buFontTx/>
              <a:buChar char="-"/>
            </a:pPr>
            <a:r>
              <a:rPr lang="bg-BG" dirty="0" smtClean="0"/>
              <a:t>Наказателното производство е приключило с постановление за прекратяване (предмет е убит при опит за бягство гражданин)</a:t>
            </a:r>
          </a:p>
          <a:p>
            <a:pPr algn="just">
              <a:buFontTx/>
              <a:buChar char="-"/>
            </a:pPr>
            <a:r>
              <a:rPr lang="bg-BG" dirty="0" smtClean="0"/>
              <a:t>С определение постановлението е потвърдено</a:t>
            </a:r>
          </a:p>
          <a:p>
            <a:pPr algn="just">
              <a:buFontTx/>
              <a:buChar char="-"/>
            </a:pPr>
            <a:r>
              <a:rPr lang="bg-BG" dirty="0" smtClean="0"/>
              <a:t>искането е уважено, съдебният акт е отменен и делото е върнато на военен съд за ново произнасяне</a:t>
            </a:r>
          </a:p>
          <a:p>
            <a:pPr algn="just">
              <a:buNone/>
            </a:pPr>
            <a:r>
              <a:rPr lang="bg-BG" b="1" dirty="0" smtClean="0"/>
              <a:t>Р 77/2014 2 НО</a:t>
            </a:r>
          </a:p>
          <a:p>
            <a:pPr algn="just">
              <a:buFontTx/>
              <a:buChar char="-"/>
            </a:pPr>
            <a:r>
              <a:rPr lang="bg-BG" dirty="0" smtClean="0"/>
              <a:t>Нарушението е нарушено право на защита (не е участвал защитник в производството пред ВКС)</a:t>
            </a:r>
          </a:p>
          <a:p>
            <a:pPr algn="just">
              <a:buFontTx/>
              <a:buChar char="-"/>
            </a:pPr>
            <a:r>
              <a:rPr lang="bg-BG" dirty="0" smtClean="0"/>
              <a:t>отменено е решение на ВКС</a:t>
            </a:r>
          </a:p>
          <a:p>
            <a:pPr algn="just">
              <a:buNone/>
            </a:pPr>
            <a:r>
              <a:rPr lang="bg-BG" b="1" dirty="0" smtClean="0"/>
              <a:t>Р 311/2012 г. 3 НО</a:t>
            </a:r>
          </a:p>
          <a:p>
            <a:pPr algn="just">
              <a:buFontTx/>
              <a:buChar char="-"/>
            </a:pPr>
            <a:r>
              <a:rPr lang="bg-BG" dirty="0" smtClean="0"/>
              <a:t>Не е бил уведомен осъдения за воденото наказателно </a:t>
            </a:r>
            <a:r>
              <a:rPr lang="bg-BG" dirty="0" err="1" smtClean="0"/>
              <a:t>производствно</a:t>
            </a:r>
            <a:endParaRPr lang="bg-BG" dirty="0" smtClean="0"/>
          </a:p>
          <a:p>
            <a:pPr algn="just">
              <a:buFontTx/>
              <a:buChar char="-"/>
            </a:pPr>
            <a:r>
              <a:rPr lang="bg-BG" dirty="0" smtClean="0"/>
              <a:t>Предходно искане за възобновяване е било оставено без уважение</a:t>
            </a:r>
          </a:p>
          <a:p>
            <a:pPr algn="just">
              <a:buFontTx/>
              <a:buChar char="-"/>
            </a:pPr>
            <a:r>
              <a:rPr lang="bg-BG" dirty="0" smtClean="0"/>
              <a:t>След постановяване на решението на ЕСПЧ искането е уважено, всички съдебни актове са отменени, а делото върнато на досъдебното </a:t>
            </a:r>
            <a:r>
              <a:rPr lang="bg-BG" dirty="0" err="1" smtClean="0"/>
              <a:t>прозводство</a:t>
            </a:r>
            <a:endParaRPr lang="bg-BG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3200" dirty="0">
                <a:solidFill>
                  <a:prstClr val="black"/>
                </a:solidFill>
              </a:rPr>
              <a:t>Практика, във връзка с възобновяване във връзка с постановено решение на ЕСПЧ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1" dirty="0"/>
              <a:t>Р 31/2022 г. по НД 1131/2021 г. 3 </a:t>
            </a:r>
            <a:r>
              <a:rPr lang="ru-RU" b="1" dirty="0" smtClean="0"/>
              <a:t>НО</a:t>
            </a:r>
          </a:p>
          <a:p>
            <a:pPr marL="0" indent="0" algn="just">
              <a:buNone/>
            </a:pPr>
            <a:r>
              <a:rPr lang="ru-RU" dirty="0" smtClean="0"/>
              <a:t>-</a:t>
            </a:r>
            <a:r>
              <a:rPr lang="ru-RU" dirty="0" err="1" smtClean="0"/>
              <a:t>осъденият</a:t>
            </a:r>
            <a:r>
              <a:rPr lang="ru-RU" dirty="0" smtClean="0"/>
              <a:t> </a:t>
            </a:r>
            <a:r>
              <a:rPr lang="ru-RU" dirty="0"/>
              <a:t>не е </a:t>
            </a:r>
            <a:r>
              <a:rPr lang="ru-RU" dirty="0" err="1"/>
              <a:t>имал</a:t>
            </a:r>
            <a:r>
              <a:rPr lang="ru-RU" dirty="0"/>
              <a:t> информация за </a:t>
            </a:r>
            <a:r>
              <a:rPr lang="ru-RU" dirty="0" err="1"/>
              <a:t>престъплението</a:t>
            </a:r>
            <a:r>
              <a:rPr lang="ru-RU" dirty="0"/>
              <a:t>, за </a:t>
            </a:r>
            <a:r>
              <a:rPr lang="ru-RU" dirty="0" err="1"/>
              <a:t>което</a:t>
            </a:r>
            <a:r>
              <a:rPr lang="ru-RU" dirty="0"/>
              <a:t> е </a:t>
            </a:r>
            <a:r>
              <a:rPr lang="ru-RU" dirty="0" err="1"/>
              <a:t>признат</a:t>
            </a:r>
            <a:r>
              <a:rPr lang="ru-RU" dirty="0"/>
              <a:t> за виновен, </a:t>
            </a:r>
            <a:r>
              <a:rPr lang="ru-RU" dirty="0" err="1"/>
              <a:t>защото</a:t>
            </a:r>
            <a:r>
              <a:rPr lang="ru-RU" dirty="0"/>
              <a:t> </a:t>
            </a:r>
            <a:r>
              <a:rPr lang="ru-RU" dirty="0" err="1"/>
              <a:t>това</a:t>
            </a:r>
            <a:r>
              <a:rPr lang="ru-RU" dirty="0"/>
              <a:t> </a:t>
            </a:r>
            <a:r>
              <a:rPr lang="ru-RU" dirty="0" err="1"/>
              <a:t>го</a:t>
            </a:r>
            <a:r>
              <a:rPr lang="ru-RU" dirty="0"/>
              <a:t> е поставило в </a:t>
            </a:r>
            <a:r>
              <a:rPr lang="ru-RU" dirty="0" err="1"/>
              <a:t>невъзможност</a:t>
            </a:r>
            <a:r>
              <a:rPr lang="ru-RU" dirty="0"/>
              <a:t> да се брани </a:t>
            </a:r>
            <a:r>
              <a:rPr lang="ru-RU" dirty="0" err="1"/>
              <a:t>ефективно</a:t>
            </a:r>
            <a:r>
              <a:rPr lang="ru-RU" dirty="0"/>
              <a:t>. В случая е </a:t>
            </a:r>
            <a:r>
              <a:rPr lang="ru-RU" dirty="0" err="1"/>
              <a:t>допуснато</a:t>
            </a:r>
            <a:r>
              <a:rPr lang="ru-RU" dirty="0"/>
              <a:t> нарушение на чл.6 ЕКПЧ </a:t>
            </a:r>
          </a:p>
          <a:p>
            <a:pPr marL="0" indent="0" algn="just">
              <a:buNone/>
            </a:pPr>
            <a:r>
              <a:rPr lang="ru-RU" b="1" dirty="0" smtClean="0"/>
              <a:t>Р </a:t>
            </a:r>
            <a:r>
              <a:rPr lang="ru-RU" b="1" dirty="0"/>
              <a:t>97/2020 г. по НД 336/2020 г. 3 </a:t>
            </a:r>
            <a:r>
              <a:rPr lang="ru-RU" b="1" dirty="0" smtClean="0"/>
              <a:t>НО</a:t>
            </a:r>
          </a:p>
          <a:p>
            <a:pPr marL="0" indent="0" algn="just">
              <a:buNone/>
            </a:pPr>
            <a:r>
              <a:rPr lang="ru-RU" dirty="0" smtClean="0"/>
              <a:t>- </a:t>
            </a:r>
            <a:r>
              <a:rPr lang="ru-RU" dirty="0" err="1" smtClean="0"/>
              <a:t>делото</a:t>
            </a:r>
            <a:r>
              <a:rPr lang="ru-RU" dirty="0" smtClean="0"/>
              <a:t> </a:t>
            </a:r>
            <a:r>
              <a:rPr lang="ru-RU" dirty="0"/>
              <a:t>е </a:t>
            </a:r>
            <a:r>
              <a:rPr lang="ru-RU" dirty="0" err="1"/>
              <a:t>разгледано</a:t>
            </a:r>
            <a:r>
              <a:rPr lang="ru-RU" dirty="0"/>
              <a:t> </a:t>
            </a:r>
            <a:r>
              <a:rPr lang="ru-RU" dirty="0" err="1"/>
              <a:t>неправилно</a:t>
            </a:r>
            <a:r>
              <a:rPr lang="ru-RU" dirty="0"/>
              <a:t> от </a:t>
            </a:r>
            <a:r>
              <a:rPr lang="ru-RU" dirty="0" err="1"/>
              <a:t>военен</a:t>
            </a:r>
            <a:r>
              <a:rPr lang="ru-RU" dirty="0"/>
              <a:t> </a:t>
            </a:r>
            <a:r>
              <a:rPr lang="ru-RU" dirty="0" err="1"/>
              <a:t>съд</a:t>
            </a:r>
            <a:r>
              <a:rPr lang="ru-RU" dirty="0"/>
              <a:t>, а </a:t>
            </a:r>
            <a:r>
              <a:rPr lang="ru-RU" dirty="0" err="1"/>
              <a:t>подсъдимият</a:t>
            </a:r>
            <a:r>
              <a:rPr lang="ru-RU" dirty="0"/>
              <a:t> е бил </a:t>
            </a:r>
            <a:r>
              <a:rPr lang="ru-RU" dirty="0" err="1"/>
              <a:t>цивилно</a:t>
            </a:r>
            <a:r>
              <a:rPr lang="ru-RU" dirty="0"/>
              <a:t> лице. В случая е </a:t>
            </a:r>
            <a:r>
              <a:rPr lang="ru-RU" dirty="0" err="1"/>
              <a:t>допуснато</a:t>
            </a:r>
            <a:r>
              <a:rPr lang="ru-RU" dirty="0"/>
              <a:t> нарушение на чл.6 ЕКПЧ </a:t>
            </a:r>
            <a:r>
              <a:rPr lang="ru-RU" dirty="0" err="1"/>
              <a:t>защото</a:t>
            </a:r>
            <a:r>
              <a:rPr lang="ru-RU" dirty="0"/>
              <a:t> </a:t>
            </a:r>
            <a:r>
              <a:rPr lang="ru-RU" dirty="0" err="1"/>
              <a:t>делото</a:t>
            </a:r>
            <a:r>
              <a:rPr lang="ru-RU" dirty="0"/>
              <a:t> е </a:t>
            </a:r>
            <a:r>
              <a:rPr lang="ru-RU" dirty="0" err="1"/>
              <a:t>разгледано</a:t>
            </a:r>
            <a:r>
              <a:rPr lang="ru-RU" dirty="0"/>
              <a:t> и решено </a:t>
            </a:r>
            <a:r>
              <a:rPr lang="ru-RU" dirty="0" err="1"/>
              <a:t>съд</a:t>
            </a:r>
            <a:r>
              <a:rPr lang="ru-RU" dirty="0"/>
              <a:t>, </a:t>
            </a:r>
            <a:r>
              <a:rPr lang="ru-RU" dirty="0" err="1"/>
              <a:t>която</a:t>
            </a:r>
            <a:r>
              <a:rPr lang="ru-RU" dirty="0"/>
              <a:t> </a:t>
            </a:r>
            <a:r>
              <a:rPr lang="ru-RU" dirty="0" err="1"/>
              <a:t>няма</a:t>
            </a:r>
            <a:r>
              <a:rPr lang="ru-RU" dirty="0"/>
              <a:t> </a:t>
            </a:r>
            <a:r>
              <a:rPr lang="ru-RU" dirty="0" err="1"/>
              <a:t>компетентност</a:t>
            </a:r>
            <a:r>
              <a:rPr lang="ru-RU" dirty="0"/>
              <a:t> по него </a:t>
            </a:r>
          </a:p>
          <a:p>
            <a:pPr marL="0" indent="0" algn="just">
              <a:buNone/>
            </a:pPr>
            <a:r>
              <a:rPr lang="ru-RU" b="1" dirty="0" smtClean="0"/>
              <a:t>Р </a:t>
            </a:r>
            <a:r>
              <a:rPr lang="ru-RU" b="1" dirty="0"/>
              <a:t>21/2020 г. по НД 962/2019 г. 2 </a:t>
            </a:r>
            <a:r>
              <a:rPr lang="ru-RU" b="1" dirty="0" smtClean="0"/>
              <a:t>НО</a:t>
            </a:r>
          </a:p>
          <a:p>
            <a:pPr marL="0" indent="0" algn="just">
              <a:buNone/>
            </a:pPr>
            <a:r>
              <a:rPr lang="ru-RU" dirty="0" smtClean="0"/>
              <a:t>- по </a:t>
            </a:r>
            <a:r>
              <a:rPr lang="ru-RU" dirty="0" err="1"/>
              <a:t>делото</a:t>
            </a:r>
            <a:r>
              <a:rPr lang="ru-RU" dirty="0"/>
              <a:t> </a:t>
            </a:r>
            <a:r>
              <a:rPr lang="ru-RU" dirty="0" err="1"/>
              <a:t>неправилно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ценени</a:t>
            </a:r>
            <a:r>
              <a:rPr lang="ru-RU" dirty="0"/>
              <a:t> показания на </a:t>
            </a:r>
            <a:r>
              <a:rPr lang="ru-RU" dirty="0" err="1"/>
              <a:t>свидетел</a:t>
            </a:r>
            <a:r>
              <a:rPr lang="ru-RU" dirty="0"/>
              <a:t>, </a:t>
            </a:r>
            <a:r>
              <a:rPr lang="ru-RU" dirty="0" err="1"/>
              <a:t>които</a:t>
            </a:r>
            <a:r>
              <a:rPr lang="ru-RU" dirty="0"/>
              <a:t> е </a:t>
            </a:r>
            <a:r>
              <a:rPr lang="ru-RU" dirty="0" err="1"/>
              <a:t>възпроизвел</a:t>
            </a:r>
            <a:r>
              <a:rPr lang="ru-RU" dirty="0"/>
              <a:t> </a:t>
            </a:r>
            <a:r>
              <a:rPr lang="ru-RU" dirty="0" err="1"/>
              <a:t>направени</a:t>
            </a:r>
            <a:r>
              <a:rPr lang="ru-RU" dirty="0"/>
              <a:t> пред него в </a:t>
            </a:r>
            <a:r>
              <a:rPr lang="ru-RU" dirty="0" err="1"/>
              <a:t>рамките</a:t>
            </a:r>
            <a:r>
              <a:rPr lang="ru-RU" dirty="0"/>
              <a:t> на „оперативна беседа“ </a:t>
            </a:r>
            <a:r>
              <a:rPr lang="ru-RU" dirty="0" err="1"/>
              <a:t>извънпроцесуални</a:t>
            </a:r>
            <a:r>
              <a:rPr lang="ru-RU" dirty="0"/>
              <a:t> признания. </a:t>
            </a:r>
            <a:r>
              <a:rPr lang="ru-RU" dirty="0" err="1"/>
              <a:t>Допуснато</a:t>
            </a:r>
            <a:r>
              <a:rPr lang="ru-RU" dirty="0"/>
              <a:t> е на чл.6 ЕКПЧ </a:t>
            </a:r>
          </a:p>
          <a:p>
            <a:pPr marL="0" indent="0" algn="just">
              <a:buNone/>
            </a:pPr>
            <a:r>
              <a:rPr lang="ru-RU" b="1" dirty="0" smtClean="0"/>
              <a:t>Р </a:t>
            </a:r>
            <a:r>
              <a:rPr lang="ru-RU" b="1" dirty="0"/>
              <a:t>237/2019 г. по НД 1002/2018 г. 1 </a:t>
            </a:r>
            <a:r>
              <a:rPr lang="ru-RU" b="1" dirty="0" smtClean="0"/>
              <a:t>НО</a:t>
            </a:r>
          </a:p>
          <a:p>
            <a:pPr marL="0" indent="0" algn="just">
              <a:buNone/>
            </a:pPr>
            <a:r>
              <a:rPr lang="ru-RU" dirty="0" smtClean="0"/>
              <a:t>- по </a:t>
            </a:r>
            <a:r>
              <a:rPr lang="ru-RU" dirty="0" err="1"/>
              <a:t>делото</a:t>
            </a:r>
            <a:r>
              <a:rPr lang="ru-RU" dirty="0"/>
              <a:t> е </a:t>
            </a:r>
            <a:r>
              <a:rPr lang="ru-RU" dirty="0" err="1"/>
              <a:t>постановен</a:t>
            </a:r>
            <a:r>
              <a:rPr lang="ru-RU" dirty="0"/>
              <a:t> отказ да се </a:t>
            </a:r>
            <a:r>
              <a:rPr lang="ru-RU" dirty="0" err="1"/>
              <a:t>допусне</a:t>
            </a:r>
            <a:r>
              <a:rPr lang="ru-RU" dirty="0"/>
              <a:t> </a:t>
            </a:r>
            <a:r>
              <a:rPr lang="ru-RU" dirty="0" err="1"/>
              <a:t>обжалване</a:t>
            </a:r>
            <a:r>
              <a:rPr lang="ru-RU" dirty="0"/>
              <a:t> на </a:t>
            </a:r>
            <a:r>
              <a:rPr lang="ru-RU" dirty="0" err="1"/>
              <a:t>наказателно</a:t>
            </a:r>
            <a:r>
              <a:rPr lang="ru-RU" dirty="0"/>
              <a:t> постановление, с </a:t>
            </a:r>
            <a:r>
              <a:rPr lang="ru-RU" dirty="0" err="1"/>
              <a:t>което</a:t>
            </a:r>
            <a:r>
              <a:rPr lang="ru-RU" dirty="0"/>
              <a:t> е наложено административно наказание „</a:t>
            </a:r>
            <a:r>
              <a:rPr lang="ru-RU" dirty="0" err="1"/>
              <a:t>лишаване</a:t>
            </a:r>
            <a:r>
              <a:rPr lang="ru-RU" dirty="0"/>
              <a:t> от право да </a:t>
            </a:r>
            <a:r>
              <a:rPr lang="ru-RU" dirty="0" err="1"/>
              <a:t>управлява</a:t>
            </a:r>
            <a:r>
              <a:rPr lang="ru-RU" dirty="0"/>
              <a:t> МПС“. </a:t>
            </a:r>
            <a:r>
              <a:rPr lang="ru-RU" dirty="0" err="1"/>
              <a:t>Допуснато</a:t>
            </a:r>
            <a:r>
              <a:rPr lang="ru-RU" dirty="0"/>
              <a:t> е нарушение на чл.6 ЕКПЧ, </a:t>
            </a:r>
            <a:r>
              <a:rPr lang="ru-RU" dirty="0" err="1"/>
              <a:t>тъй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осъденият</a:t>
            </a:r>
            <a:r>
              <a:rPr lang="ru-RU" dirty="0"/>
              <a:t> е бил лишен от </a:t>
            </a:r>
            <a:r>
              <a:rPr lang="ru-RU" dirty="0" err="1"/>
              <a:t>достъп</a:t>
            </a:r>
            <a:r>
              <a:rPr lang="ru-RU" dirty="0"/>
              <a:t> до </a:t>
            </a:r>
            <a:r>
              <a:rPr lang="ru-RU" dirty="0" err="1"/>
              <a:t>съд</a:t>
            </a:r>
            <a:r>
              <a:rPr lang="ru-RU" dirty="0"/>
              <a:t> </a:t>
            </a:r>
          </a:p>
          <a:p>
            <a:pPr marL="0" indent="0" algn="just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972261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3200" dirty="0">
                <a:solidFill>
                  <a:prstClr val="black"/>
                </a:solidFill>
              </a:rPr>
              <a:t>Практика, във връзка с възобновяване във връзка с постановено решение на ЕСПЧ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1" dirty="0"/>
              <a:t>Р 68/2018 г. по НД 210/2018 г. 3 НО</a:t>
            </a:r>
          </a:p>
          <a:p>
            <a:pPr marL="0" indent="0" algn="just">
              <a:buNone/>
            </a:pPr>
            <a:r>
              <a:rPr lang="ru-RU" dirty="0"/>
              <a:t>- по </a:t>
            </a:r>
            <a:r>
              <a:rPr lang="ru-RU" dirty="0" err="1"/>
              <a:t>делото</a:t>
            </a:r>
            <a:r>
              <a:rPr lang="ru-RU" dirty="0"/>
              <a:t> </a:t>
            </a:r>
            <a:r>
              <a:rPr lang="ru-RU" dirty="0" err="1"/>
              <a:t>липсват</a:t>
            </a:r>
            <a:r>
              <a:rPr lang="ru-RU" dirty="0"/>
              <a:t> </a:t>
            </a:r>
            <a:r>
              <a:rPr lang="ru-RU" dirty="0" err="1"/>
              <a:t>мотиви</a:t>
            </a:r>
            <a:r>
              <a:rPr lang="ru-RU" dirty="0"/>
              <a:t>. </a:t>
            </a:r>
            <a:r>
              <a:rPr lang="ru-RU" dirty="0" err="1"/>
              <a:t>Допуснато</a:t>
            </a:r>
            <a:r>
              <a:rPr lang="ru-RU" dirty="0"/>
              <a:t> е нарушение на чл.6 ЕКПЧ </a:t>
            </a:r>
          </a:p>
          <a:p>
            <a:pPr marL="0" indent="0" algn="just">
              <a:buNone/>
            </a:pPr>
            <a:r>
              <a:rPr lang="ru-RU" b="1" dirty="0"/>
              <a:t>Р 87/2017 г. по НД 19/2017 г. 1 НО, Р 22/2017 г. по НД 12/2017 г. 1 НО</a:t>
            </a:r>
          </a:p>
          <a:p>
            <a:pPr marL="0" indent="0" algn="just">
              <a:buNone/>
            </a:pPr>
            <a:r>
              <a:rPr lang="ru-RU" dirty="0"/>
              <a:t>- </a:t>
            </a:r>
            <a:r>
              <a:rPr lang="ru-RU" dirty="0" err="1"/>
              <a:t>неправилно</a:t>
            </a:r>
            <a:r>
              <a:rPr lang="ru-RU" dirty="0"/>
              <a:t> е </a:t>
            </a:r>
            <a:r>
              <a:rPr lang="ru-RU" dirty="0" err="1"/>
              <a:t>постановена</a:t>
            </a:r>
            <a:r>
              <a:rPr lang="ru-RU" dirty="0"/>
              <a:t> </a:t>
            </a:r>
            <a:r>
              <a:rPr lang="ru-RU" dirty="0" err="1"/>
              <a:t>осъдителна</a:t>
            </a:r>
            <a:r>
              <a:rPr lang="ru-RU" dirty="0"/>
              <a:t> </a:t>
            </a:r>
            <a:r>
              <a:rPr lang="ru-RU" dirty="0" err="1"/>
              <a:t>присъда</a:t>
            </a:r>
            <a:r>
              <a:rPr lang="ru-RU" dirty="0"/>
              <a:t> по обвинение за </a:t>
            </a:r>
            <a:r>
              <a:rPr lang="ru-RU" dirty="0" err="1"/>
              <a:t>извършване</a:t>
            </a:r>
            <a:r>
              <a:rPr lang="ru-RU" dirty="0"/>
              <a:t> на </a:t>
            </a:r>
            <a:r>
              <a:rPr lang="ru-RU" dirty="0" err="1"/>
              <a:t>престъпление</a:t>
            </a:r>
            <a:r>
              <a:rPr lang="ru-RU" dirty="0"/>
              <a:t> по чл.148, </a:t>
            </a:r>
            <a:r>
              <a:rPr lang="ru-RU" dirty="0" err="1"/>
              <a:t>във</a:t>
            </a:r>
            <a:r>
              <a:rPr lang="ru-RU" dirty="0"/>
              <a:t> </a:t>
            </a:r>
            <a:r>
              <a:rPr lang="ru-RU" dirty="0" err="1"/>
              <a:t>вр</a:t>
            </a:r>
            <a:r>
              <a:rPr lang="ru-RU" dirty="0"/>
              <a:t>. с чл.147 НК за </a:t>
            </a:r>
            <a:r>
              <a:rPr lang="ru-RU" dirty="0" err="1"/>
              <a:t>твърдения</a:t>
            </a:r>
            <a:r>
              <a:rPr lang="ru-RU" dirty="0"/>
              <a:t>, </a:t>
            </a:r>
            <a:r>
              <a:rPr lang="ru-RU" dirty="0" err="1"/>
              <a:t>отразени</a:t>
            </a:r>
            <a:r>
              <a:rPr lang="ru-RU" dirty="0"/>
              <a:t> в </a:t>
            </a:r>
            <a:r>
              <a:rPr lang="ru-RU" dirty="0" err="1"/>
              <a:t>жалба</a:t>
            </a:r>
            <a:r>
              <a:rPr lang="ru-RU" dirty="0"/>
              <a:t> </a:t>
            </a:r>
            <a:r>
              <a:rPr lang="ru-RU" dirty="0" err="1"/>
              <a:t>срещу</a:t>
            </a:r>
            <a:r>
              <a:rPr lang="ru-RU" dirty="0"/>
              <a:t> </a:t>
            </a:r>
            <a:r>
              <a:rPr lang="ru-RU" dirty="0" err="1"/>
              <a:t>служител</a:t>
            </a:r>
            <a:r>
              <a:rPr lang="ru-RU" dirty="0"/>
              <a:t> на МВР. </a:t>
            </a:r>
            <a:r>
              <a:rPr lang="ru-RU" dirty="0" err="1"/>
              <a:t>Допуснато</a:t>
            </a:r>
            <a:r>
              <a:rPr lang="ru-RU" dirty="0"/>
              <a:t> е нарушение на чл.10 ЕКПЧ </a:t>
            </a:r>
          </a:p>
          <a:p>
            <a:pPr marL="0" indent="0" algn="just">
              <a:buNone/>
            </a:pPr>
            <a:r>
              <a:rPr lang="ru-RU" b="1" dirty="0"/>
              <a:t>Р 234/2013 г. по НД 733/2013 г. 2 НО, Р 245/2013 г. по НД 796/2013 г. 2 НО</a:t>
            </a:r>
          </a:p>
          <a:p>
            <a:pPr algn="just">
              <a:buFontTx/>
              <a:buChar char="-"/>
            </a:pPr>
            <a:r>
              <a:rPr lang="ru-RU" dirty="0" smtClean="0"/>
              <a:t>не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изследвани</a:t>
            </a:r>
            <a:r>
              <a:rPr lang="ru-RU" dirty="0"/>
              <a:t> </a:t>
            </a:r>
            <a:r>
              <a:rPr lang="ru-RU" dirty="0" err="1"/>
              <a:t>обстоятелствата</a:t>
            </a:r>
            <a:r>
              <a:rPr lang="ru-RU" dirty="0"/>
              <a:t>, при </a:t>
            </a:r>
            <a:r>
              <a:rPr lang="ru-RU" dirty="0" err="1"/>
              <a:t>които</a:t>
            </a:r>
            <a:r>
              <a:rPr lang="ru-RU" dirty="0"/>
              <a:t> е </a:t>
            </a:r>
            <a:r>
              <a:rPr lang="ru-RU" dirty="0" err="1"/>
              <a:t>настъпила</a:t>
            </a:r>
            <a:r>
              <a:rPr lang="ru-RU" dirty="0"/>
              <a:t> </a:t>
            </a:r>
            <a:r>
              <a:rPr lang="ru-RU" dirty="0" err="1"/>
              <a:t>смъртта</a:t>
            </a:r>
            <a:r>
              <a:rPr lang="ru-RU" dirty="0"/>
              <a:t> на </a:t>
            </a:r>
            <a:r>
              <a:rPr lang="ru-RU" dirty="0" err="1"/>
              <a:t>пострадалия</a:t>
            </a:r>
            <a:r>
              <a:rPr lang="ru-RU" dirty="0"/>
              <a:t>. </a:t>
            </a:r>
            <a:r>
              <a:rPr lang="ru-RU" dirty="0" err="1"/>
              <a:t>Допуснато</a:t>
            </a:r>
            <a:r>
              <a:rPr lang="ru-RU" dirty="0"/>
              <a:t> е нарушение на чл.2 </a:t>
            </a:r>
            <a:r>
              <a:rPr lang="ru-RU" dirty="0" smtClean="0"/>
              <a:t>ЕКПЧ</a:t>
            </a:r>
          </a:p>
          <a:p>
            <a:pPr marL="0" indent="0" algn="just">
              <a:buNone/>
            </a:pPr>
            <a:r>
              <a:rPr lang="ru-RU" b="1" dirty="0" smtClean="0"/>
              <a:t>Р </a:t>
            </a:r>
            <a:r>
              <a:rPr lang="ru-RU" b="1" dirty="0"/>
              <a:t>601/2013 г. по НД 1941/2012 г. 1 НО, Р 340/2012 г. по НД 1040/2012 г. 1 </a:t>
            </a:r>
            <a:r>
              <a:rPr lang="ru-RU" b="1" dirty="0" smtClean="0"/>
              <a:t>НО</a:t>
            </a:r>
          </a:p>
          <a:p>
            <a:pPr marL="0" indent="0" algn="just">
              <a:buNone/>
            </a:pPr>
            <a:r>
              <a:rPr lang="ru-RU" dirty="0" smtClean="0"/>
              <a:t>- </a:t>
            </a:r>
            <a:r>
              <a:rPr lang="ru-RU" dirty="0" err="1" smtClean="0"/>
              <a:t>неправилно</a:t>
            </a:r>
            <a:r>
              <a:rPr lang="ru-RU" dirty="0" smtClean="0"/>
              <a:t> </a:t>
            </a:r>
            <a:r>
              <a:rPr lang="ru-RU" dirty="0" err="1"/>
              <a:t>прекратено</a:t>
            </a:r>
            <a:r>
              <a:rPr lang="ru-RU" dirty="0"/>
              <a:t> </a:t>
            </a:r>
            <a:r>
              <a:rPr lang="ru-RU" dirty="0" err="1"/>
              <a:t>наказателно</a:t>
            </a:r>
            <a:r>
              <a:rPr lang="ru-RU" dirty="0"/>
              <a:t> производство. </a:t>
            </a:r>
            <a:r>
              <a:rPr lang="ru-RU" dirty="0" err="1"/>
              <a:t>Допуснато</a:t>
            </a:r>
            <a:r>
              <a:rPr lang="ru-RU" dirty="0"/>
              <a:t> е нарушение на чл.3 ЕКПЧ </a:t>
            </a:r>
          </a:p>
          <a:p>
            <a:pPr marL="0" indent="0" algn="just">
              <a:buNone/>
            </a:pPr>
            <a:r>
              <a:rPr lang="ru-RU" b="1" dirty="0" smtClean="0"/>
              <a:t>Р </a:t>
            </a:r>
            <a:r>
              <a:rPr lang="ru-RU" b="1" dirty="0"/>
              <a:t>311/2012 г. по НД 968/2012 г. 3 </a:t>
            </a:r>
            <a:r>
              <a:rPr lang="ru-RU" b="1" dirty="0" smtClean="0"/>
              <a:t>НО</a:t>
            </a:r>
          </a:p>
          <a:p>
            <a:pPr marL="0" indent="0" algn="just">
              <a:buNone/>
            </a:pPr>
            <a:r>
              <a:rPr lang="ru-RU" dirty="0" smtClean="0"/>
              <a:t>- </a:t>
            </a:r>
            <a:r>
              <a:rPr lang="ru-RU" dirty="0" err="1" smtClean="0"/>
              <a:t>незаконосъобразно</a:t>
            </a:r>
            <a:r>
              <a:rPr lang="ru-RU" dirty="0" smtClean="0"/>
              <a:t> </a:t>
            </a:r>
            <a:r>
              <a:rPr lang="ru-RU" dirty="0"/>
              <a:t>проведено производство в </a:t>
            </a:r>
            <a:r>
              <a:rPr lang="ru-RU" dirty="0" err="1"/>
              <a:t>отсъствие</a:t>
            </a:r>
            <a:r>
              <a:rPr lang="ru-RU" dirty="0"/>
              <a:t> на </a:t>
            </a:r>
            <a:r>
              <a:rPr lang="ru-RU" dirty="0" err="1"/>
              <a:t>осъдения</a:t>
            </a:r>
            <a:r>
              <a:rPr lang="ru-RU" dirty="0"/>
              <a:t>. </a:t>
            </a:r>
            <a:r>
              <a:rPr lang="ru-RU" dirty="0" err="1"/>
              <a:t>Допуснато</a:t>
            </a:r>
            <a:r>
              <a:rPr lang="ru-RU" dirty="0"/>
              <a:t> е нарушение на чл.6 ЕКПЧ 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996502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Основание за възобновяване по чл.422, ал.1, </a:t>
            </a:r>
            <a:r>
              <a:rPr lang="bg-BG" dirty="0" smtClean="0"/>
              <a:t>т.5 </a:t>
            </a:r>
            <a:r>
              <a:rPr lang="bg-BG" dirty="0"/>
              <a:t>НПК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dirty="0" smtClean="0"/>
              <a:t>По този ред могат да бъдат проверени по реда на възобновяването</a:t>
            </a:r>
          </a:p>
          <a:p>
            <a:pPr marL="0" indent="0" algn="just">
              <a:buNone/>
            </a:pPr>
            <a:r>
              <a:rPr lang="bg-BG" dirty="0" smtClean="0"/>
              <a:t>А. Решения на касационен съд</a:t>
            </a:r>
          </a:p>
          <a:p>
            <a:pPr marL="514350" indent="-514350" algn="just">
              <a:buAutoNum type="arabicPeriod"/>
            </a:pPr>
            <a:r>
              <a:rPr lang="bg-BG" dirty="0" smtClean="0"/>
              <a:t>Постановени по реда на чл.354, ал.2, т.2 НПК</a:t>
            </a:r>
          </a:p>
          <a:p>
            <a:pPr algn="just">
              <a:buFontTx/>
              <a:buChar char="-"/>
            </a:pPr>
            <a:r>
              <a:rPr lang="bg-BG" dirty="0" smtClean="0"/>
              <a:t>в този случай съдът постановява съдебен акт, като се изменя обвинението за първи път</a:t>
            </a:r>
          </a:p>
          <a:p>
            <a:pPr algn="just">
              <a:buFontTx/>
              <a:buChar char="-"/>
            </a:pPr>
            <a:r>
              <a:rPr lang="bg-BG" dirty="0" smtClean="0"/>
              <a:t>задължително следва да има предвиден ред за проверка на така постановения касационен съдебен акт.</a:t>
            </a:r>
          </a:p>
          <a:p>
            <a:pPr marL="0" indent="0" algn="just">
              <a:buNone/>
            </a:pPr>
            <a:r>
              <a:rPr lang="bg-BG" dirty="0" smtClean="0"/>
              <a:t>„</a:t>
            </a:r>
            <a:r>
              <a:rPr lang="bg-BG" dirty="0"/>
              <a:t>П</a:t>
            </a:r>
            <a:r>
              <a:rPr lang="bg-BG" dirty="0" smtClean="0"/>
              <a:t>аул и Одри Едуардс срещу Великобритания“ 1999 г., „</a:t>
            </a:r>
            <a:r>
              <a:rPr lang="bg-BG" dirty="0" err="1" smtClean="0"/>
              <a:t>Кюскинен</a:t>
            </a:r>
            <a:r>
              <a:rPr lang="bg-BG" dirty="0" smtClean="0"/>
              <a:t> срещу Финландия“ 2010 г. </a:t>
            </a:r>
          </a:p>
          <a:p>
            <a:pPr marL="0" indent="0" algn="just">
              <a:buNone/>
            </a:pPr>
            <a:r>
              <a:rPr lang="bg-BG" dirty="0" smtClean="0"/>
              <a:t>2. Постановени по реда на чл.354, ал.5 НПК</a:t>
            </a:r>
          </a:p>
          <a:p>
            <a:pPr marL="0" indent="0" algn="just">
              <a:buNone/>
            </a:pPr>
            <a:r>
              <a:rPr lang="bg-BG" dirty="0" smtClean="0"/>
              <a:t>- в този случай касационният съд действа с нетипични за тази </a:t>
            </a:r>
            <a:r>
              <a:rPr lang="bg-BG" dirty="0" err="1" smtClean="0"/>
              <a:t>инсатнция</a:t>
            </a:r>
            <a:r>
              <a:rPr lang="bg-BG" dirty="0" smtClean="0"/>
              <a:t> правомощия на </a:t>
            </a:r>
            <a:r>
              <a:rPr lang="bg-BG" dirty="0" err="1" smtClean="0"/>
              <a:t>въззивен</a:t>
            </a:r>
            <a:r>
              <a:rPr lang="bg-BG" dirty="0" smtClean="0"/>
              <a:t> съд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9511442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Основание за възобновяване по чл.422, ал.1, </a:t>
            </a:r>
            <a:r>
              <a:rPr lang="bg-BG" dirty="0" smtClean="0"/>
              <a:t>т.5 </a:t>
            </a:r>
            <a:r>
              <a:rPr lang="bg-BG" dirty="0"/>
              <a:t>НПК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dirty="0" smtClean="0"/>
              <a:t>Б. непроверени по касационен съд съдебни актове</a:t>
            </a:r>
          </a:p>
          <a:p>
            <a:pPr marL="514350" indent="-514350" algn="just">
              <a:buAutoNum type="arabicPeriod"/>
            </a:pPr>
            <a:r>
              <a:rPr lang="bg-BG" dirty="0" smtClean="0"/>
              <a:t>Не е допустимо възобновяване, ако акта е бил проверен от касационен съд по инициатива на друг подсъдим </a:t>
            </a:r>
            <a:r>
              <a:rPr lang="bg-BG" b="1" dirty="0" smtClean="0"/>
              <a:t>ТР 1/1999 г. ОСНК, ТР 1/2003 г. ОСНК, Р 55/1999 г. 2 НО, Р 354/2000 г. 3 НО, Р 106/2002 г. 1 НО, Р 401/2008 г. 2 НО, Р 500/2009 г. 1 Р 526/2009 г. 1 НО, Р 27/2010 г. 2 НО, Р 256/2010 г. 3 НО, Р 219/2011 г. 1 НО</a:t>
            </a:r>
          </a:p>
          <a:p>
            <a:pPr marL="514350" indent="-514350" algn="just">
              <a:buAutoNum type="arabicPeriod"/>
            </a:pPr>
            <a:r>
              <a:rPr lang="bg-BG" dirty="0" smtClean="0"/>
              <a:t>Не е допустимо възобновяване по отношение на проверени касационни съдебни актове, когато се </a:t>
            </a:r>
            <a:r>
              <a:rPr lang="bg-BG" dirty="0" err="1" smtClean="0"/>
              <a:t>релевира</a:t>
            </a:r>
            <a:r>
              <a:rPr lang="bg-BG" dirty="0" smtClean="0"/>
              <a:t> оплакване за друго касационно основание</a:t>
            </a:r>
          </a:p>
          <a:p>
            <a:pPr marL="514350" indent="-514350" algn="just">
              <a:buAutoNum type="arabicPeriod"/>
            </a:pPr>
            <a:r>
              <a:rPr lang="bg-BG" dirty="0" smtClean="0"/>
              <a:t>Задължително се изследва въпроса за наличието или липсата на правен интерес, когато искането е от страна на осъдения</a:t>
            </a:r>
          </a:p>
          <a:p>
            <a:pPr marL="514350" indent="-514350" algn="just">
              <a:buAutoNum type="arabicPeriod"/>
            </a:pPr>
            <a:r>
              <a:rPr lang="bg-BG" dirty="0" smtClean="0"/>
              <a:t>Когато искането е от страна на прокурор не се изследва въпроса за наличието или липсата на правен интерес</a:t>
            </a:r>
          </a:p>
        </p:txBody>
      </p:sp>
    </p:spTree>
    <p:extLst>
      <p:ext uri="{BB962C8B-B14F-4D97-AF65-F5344CB8AC3E}">
        <p14:creationId xmlns:p14="http://schemas.microsoft.com/office/powerpoint/2010/main" val="18093992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Основание- нарушение на материалния закон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bg-BG" dirty="0" smtClean="0"/>
              <a:t>Чл.348, ал.1, т.1 НПК</a:t>
            </a:r>
          </a:p>
          <a:p>
            <a:pPr marL="0" indent="0" algn="just">
              <a:buNone/>
            </a:pPr>
            <a:r>
              <a:rPr lang="bg-BG" b="1" dirty="0" smtClean="0"/>
              <a:t>Р 209/2009 г. 2 НО, Р 598/2009 г. 1 НО</a:t>
            </a:r>
          </a:p>
          <a:p>
            <a:pPr algn="just">
              <a:buFontTx/>
              <a:buChar char="-"/>
            </a:pPr>
            <a:r>
              <a:rPr lang="bg-BG" dirty="0" smtClean="0"/>
              <a:t>представлява съответствие на установените факти с приложения материален закон</a:t>
            </a:r>
          </a:p>
          <a:p>
            <a:pPr marL="514350" indent="-514350" algn="just">
              <a:buAutoNum type="arabicPeriod"/>
            </a:pPr>
            <a:r>
              <a:rPr lang="bg-BG" dirty="0" smtClean="0"/>
              <a:t>Може да се отнася до норми от общата част на НК</a:t>
            </a:r>
          </a:p>
          <a:p>
            <a:pPr marL="514350" indent="-514350" algn="just">
              <a:buAutoNum type="arabicPeriod"/>
            </a:pPr>
            <a:r>
              <a:rPr lang="bg-BG" dirty="0" smtClean="0"/>
              <a:t>Може да се отнася до норми от особената част на НК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513220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Практика, свързана с допуснато нарушение на материалния закон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bg-BG" dirty="0" smtClean="0"/>
              <a:t>Р 127/2014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неправилно е одобрено споразумение за извършено престъпление по чл.195 НК, а е следвало да се приложи привилегирования състав по чл.197 НК</a:t>
            </a:r>
          </a:p>
          <a:p>
            <a:pPr algn="just">
              <a:buFontTx/>
              <a:buChar char="-"/>
            </a:pPr>
            <a:r>
              <a:rPr lang="bg-BG" dirty="0" smtClean="0"/>
              <a:t>отменено изцяло определението и делото е върнато за ново разглеждане от друг състав на първостепенния съд</a:t>
            </a:r>
          </a:p>
          <a:p>
            <a:pPr marL="0" indent="0" algn="just">
              <a:buNone/>
            </a:pPr>
            <a:r>
              <a:rPr lang="bg-BG" dirty="0" smtClean="0"/>
              <a:t>Р 484/2015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присъда по обвинение за извършено престъпление по чл.343б НК</a:t>
            </a:r>
          </a:p>
          <a:p>
            <a:pPr algn="just">
              <a:buFontTx/>
              <a:buChar char="-"/>
            </a:pPr>
            <a:r>
              <a:rPr lang="bg-BG" dirty="0" smtClean="0"/>
              <a:t>изпълнителното деяние е осъществено, като извършителят не е карал, а е бутал мотор</a:t>
            </a:r>
          </a:p>
          <a:p>
            <a:pPr algn="just">
              <a:buFontTx/>
              <a:buChar char="-"/>
            </a:pPr>
            <a:r>
              <a:rPr lang="bg-BG" dirty="0" smtClean="0"/>
              <a:t>съдът е отменил присъдата, като е оправдал осъдения, като е приложил чл.9, ал.2 НК</a:t>
            </a:r>
          </a:p>
          <a:p>
            <a:pPr marL="0" indent="0" algn="just">
              <a:buNone/>
            </a:pPr>
            <a:r>
              <a:rPr lang="bg-BG" dirty="0" smtClean="0"/>
              <a:t>Р 138/2013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отменено определение, с което е </a:t>
            </a:r>
            <a:r>
              <a:rPr lang="bg-BG" dirty="0" err="1" smtClean="0"/>
              <a:t>кумулирано</a:t>
            </a:r>
            <a:r>
              <a:rPr lang="bg-BG" dirty="0" smtClean="0"/>
              <a:t> наказание</a:t>
            </a:r>
          </a:p>
          <a:p>
            <a:pPr algn="just">
              <a:buFontTx/>
              <a:buChar char="-"/>
            </a:pPr>
            <a:r>
              <a:rPr lang="bg-BG" dirty="0" smtClean="0"/>
              <a:t>прието е, че е допуснато нарушение на материалния закон</a:t>
            </a:r>
          </a:p>
          <a:p>
            <a:pPr algn="just">
              <a:buFontTx/>
              <a:buChar char="-"/>
            </a:pPr>
            <a:r>
              <a:rPr lang="bg-BG" dirty="0" smtClean="0"/>
              <a:t>върнато е за ново разглеждане от друг състав на първостепенния съд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065213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Практика, свързана с допуснато нарушение на материалния закон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bg-BG" dirty="0" smtClean="0"/>
              <a:t>Р 244/2015 г. 1 НО</a:t>
            </a:r>
          </a:p>
          <a:p>
            <a:pPr algn="just">
              <a:buFontTx/>
              <a:buChar char="-"/>
            </a:pPr>
            <a:r>
              <a:rPr lang="bg-BG" dirty="0" smtClean="0"/>
              <a:t>отнет е по реда на чл.53 НК автомобил</a:t>
            </a:r>
          </a:p>
          <a:p>
            <a:pPr algn="just">
              <a:buFontTx/>
              <a:buChar char="-"/>
            </a:pPr>
            <a:r>
              <a:rPr lang="bg-BG" dirty="0" smtClean="0"/>
              <a:t>установено било, че подсъдимият е имал граждански брак и автомобила е бил придобит след сключването му</a:t>
            </a:r>
          </a:p>
          <a:p>
            <a:pPr algn="just">
              <a:buFontTx/>
              <a:buChar char="-"/>
            </a:pPr>
            <a:r>
              <a:rPr lang="bg-BG" dirty="0" smtClean="0"/>
              <a:t>искането е било уважено, като постановения съдебен акт е отменен в частта за приложението на чл.53 НК</a:t>
            </a:r>
          </a:p>
          <a:p>
            <a:pPr algn="just">
              <a:buNone/>
            </a:pPr>
            <a:r>
              <a:rPr lang="bg-BG" dirty="0" smtClean="0"/>
              <a:t>Р 98/2013 г. 2 НО</a:t>
            </a:r>
          </a:p>
          <a:p>
            <a:pPr algn="just">
              <a:buNone/>
            </a:pPr>
            <a:r>
              <a:rPr lang="bg-BG" dirty="0" smtClean="0"/>
              <a:t>- неприлагането на разпоредбата на чл.343г НК е нарушение на материалния закон и е основание за уважаване на искането за възобновяване</a:t>
            </a:r>
            <a:endParaRPr lang="bg-BG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Практика, </a:t>
            </a:r>
            <a:r>
              <a:rPr lang="ru-RU" dirty="0" err="1"/>
              <a:t>свързана</a:t>
            </a:r>
            <a:r>
              <a:rPr lang="ru-RU" dirty="0"/>
              <a:t> с </a:t>
            </a:r>
            <a:r>
              <a:rPr lang="ru-RU" dirty="0" err="1"/>
              <a:t>допуснато</a:t>
            </a:r>
            <a:r>
              <a:rPr lang="ru-RU" dirty="0"/>
              <a:t> нарушение на </a:t>
            </a:r>
            <a:r>
              <a:rPr lang="ru-RU" dirty="0" err="1"/>
              <a:t>материалния</a:t>
            </a:r>
            <a:r>
              <a:rPr lang="ru-RU" dirty="0"/>
              <a:t> закон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dirty="0"/>
              <a:t>Р 531 по НД 1767/2013 г. 1 </a:t>
            </a:r>
            <a:r>
              <a:rPr lang="ru-RU" b="1" dirty="0" smtClean="0"/>
              <a:t>НО</a:t>
            </a:r>
          </a:p>
          <a:p>
            <a:pPr>
              <a:buFontTx/>
              <a:buChar char="-"/>
            </a:pPr>
            <a:r>
              <a:rPr lang="ru-RU" dirty="0" err="1" smtClean="0"/>
              <a:t>приложението</a:t>
            </a:r>
            <a:r>
              <a:rPr lang="ru-RU" dirty="0" smtClean="0"/>
              <a:t> </a:t>
            </a:r>
            <a:r>
              <a:rPr lang="ru-RU" dirty="0"/>
              <a:t>на чл.2, ал.2 НК 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Р </a:t>
            </a:r>
            <a:r>
              <a:rPr lang="ru-RU" b="1" dirty="0"/>
              <a:t>330/2011 г. по НД 1694/2011 г. 3 НО, Р 498/2014 г. по НД 2034/2013 г., Р 145/2023 г. по НД 116/2023 г. 1 НО, Р 126/2023 г. по НД 160/2023 г. 3 НО, Р 484/2015 г. 2 </a:t>
            </a:r>
            <a:r>
              <a:rPr lang="ru-RU" b="1" dirty="0" smtClean="0"/>
              <a:t>НО</a:t>
            </a:r>
          </a:p>
          <a:p>
            <a:pPr marL="0" indent="0">
              <a:buNone/>
            </a:pPr>
            <a:r>
              <a:rPr lang="ru-RU" dirty="0"/>
              <a:t> - </a:t>
            </a:r>
            <a:r>
              <a:rPr lang="ru-RU" dirty="0" err="1"/>
              <a:t>приложението</a:t>
            </a:r>
            <a:r>
              <a:rPr lang="ru-RU" dirty="0"/>
              <a:t> на чл.9, ал.2 НК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Р </a:t>
            </a:r>
            <a:r>
              <a:rPr lang="ru-RU" b="1" dirty="0"/>
              <a:t>414/2008 г. по НД 254/2008 г. 3 НО, Р 574/2010 г. по НД 627/2010 г. 3 </a:t>
            </a:r>
            <a:r>
              <a:rPr lang="ru-RU" b="1" dirty="0" smtClean="0"/>
              <a:t>НО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приложението</a:t>
            </a:r>
            <a:r>
              <a:rPr lang="ru-RU" dirty="0"/>
              <a:t> на чл.17 и чл.18 НК</a:t>
            </a:r>
          </a:p>
          <a:p>
            <a:pPr marL="0" indent="0">
              <a:buNone/>
            </a:pPr>
            <a:r>
              <a:rPr lang="ru-RU" b="1" dirty="0" smtClean="0"/>
              <a:t>Р </a:t>
            </a:r>
            <a:r>
              <a:rPr lang="ru-RU" b="1" dirty="0"/>
              <a:t>559/2011 г. по НД 2769/2011 г. 2 </a:t>
            </a:r>
            <a:r>
              <a:rPr lang="ru-RU" b="1" dirty="0" smtClean="0"/>
              <a:t>НО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приложението</a:t>
            </a:r>
            <a:r>
              <a:rPr lang="ru-RU" dirty="0"/>
              <a:t> на чл.20 НК</a:t>
            </a:r>
          </a:p>
          <a:p>
            <a:pPr marL="0" indent="0">
              <a:buNone/>
            </a:pPr>
            <a:r>
              <a:rPr lang="ru-RU" b="1" dirty="0" smtClean="0"/>
              <a:t>Р </a:t>
            </a:r>
            <a:r>
              <a:rPr lang="ru-RU" b="1" dirty="0"/>
              <a:t>274/2020 г. по НД 197/2010 г. 1 НО, Р 60/2019 г. по НД 188/2019 г. 2 НО, Р 115/2023 г. по НД 1020/2022 г. 3 НО, Р 26/2021 г. по НД 16/2021 г. 2 </a:t>
            </a:r>
            <a:r>
              <a:rPr lang="ru-RU" b="1" dirty="0" smtClean="0"/>
              <a:t>НО</a:t>
            </a:r>
          </a:p>
          <a:p>
            <a:pPr>
              <a:buFontTx/>
              <a:buChar char="-"/>
            </a:pPr>
            <a:r>
              <a:rPr lang="ru-RU" dirty="0" err="1" smtClean="0"/>
              <a:t>приложението</a:t>
            </a:r>
            <a:r>
              <a:rPr lang="ru-RU" dirty="0" smtClean="0"/>
              <a:t> </a:t>
            </a:r>
            <a:r>
              <a:rPr lang="ru-RU" dirty="0"/>
              <a:t>на чл.23 и чл.25 НК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Р </a:t>
            </a:r>
            <a:r>
              <a:rPr lang="ru-RU" b="1" dirty="0"/>
              <a:t>401/2008 г. по НД 406/2008 г. 3 </a:t>
            </a:r>
            <a:r>
              <a:rPr lang="ru-RU" b="1" dirty="0" smtClean="0"/>
              <a:t>НО</a:t>
            </a:r>
          </a:p>
          <a:p>
            <a:pPr marL="0" indent="0">
              <a:buNone/>
            </a:pPr>
            <a:r>
              <a:rPr lang="ru-RU" dirty="0"/>
              <a:t> - приложение на чл.24 НК</a:t>
            </a:r>
          </a:p>
          <a:p>
            <a:pPr marL="0" indent="0">
              <a:buNone/>
            </a:pPr>
            <a:r>
              <a:rPr lang="ru-RU" b="1" dirty="0" smtClean="0"/>
              <a:t>Р </a:t>
            </a:r>
            <a:r>
              <a:rPr lang="ru-RU" b="1" dirty="0"/>
              <a:t>531 по НД 1767/2013 г. 1 </a:t>
            </a:r>
            <a:r>
              <a:rPr lang="ru-RU" b="1" dirty="0" smtClean="0"/>
              <a:t>НО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приложението</a:t>
            </a:r>
            <a:r>
              <a:rPr lang="ru-RU" dirty="0"/>
              <a:t> на чл.26 </a:t>
            </a:r>
            <a:r>
              <a:rPr lang="ru-RU" dirty="0" smtClean="0"/>
              <a:t>НК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307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Влезли в сила </a:t>
            </a:r>
            <a:r>
              <a:rPr lang="ru-RU" dirty="0" err="1"/>
              <a:t>присъди</a:t>
            </a:r>
            <a:r>
              <a:rPr lang="ru-RU" dirty="0"/>
              <a:t> и решения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1" dirty="0"/>
              <a:t>Р 193/2011 г. по НД 1187/2011 г. 2 НО</a:t>
            </a:r>
          </a:p>
          <a:p>
            <a:pPr marL="0" indent="0" algn="just">
              <a:buNone/>
            </a:pPr>
            <a:r>
              <a:rPr lang="ru-RU" dirty="0"/>
              <a:t>На проверка по </a:t>
            </a:r>
            <a:r>
              <a:rPr lang="ru-RU" dirty="0" err="1"/>
              <a:t>реда</a:t>
            </a:r>
            <a:r>
              <a:rPr lang="ru-RU" dirty="0"/>
              <a:t> на </a:t>
            </a:r>
            <a:r>
              <a:rPr lang="ru-RU" dirty="0" err="1"/>
              <a:t>възобновяването</a:t>
            </a:r>
            <a:r>
              <a:rPr lang="ru-RU" dirty="0"/>
              <a:t> подлежат </a:t>
            </a:r>
            <a:r>
              <a:rPr lang="ru-RU" dirty="0" err="1"/>
              <a:t>всички</a:t>
            </a:r>
            <a:r>
              <a:rPr lang="ru-RU" dirty="0"/>
              <a:t> </a:t>
            </a:r>
            <a:r>
              <a:rPr lang="ru-RU" dirty="0" err="1"/>
              <a:t>присъди</a:t>
            </a:r>
            <a:r>
              <a:rPr lang="ru-RU" dirty="0"/>
              <a:t> и решения,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няма</a:t>
            </a:r>
            <a:r>
              <a:rPr lang="ru-RU" dirty="0"/>
              <a:t> значение дали те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осъдителни</a:t>
            </a:r>
            <a:r>
              <a:rPr lang="ru-RU" dirty="0"/>
              <a:t> или </a:t>
            </a:r>
            <a:r>
              <a:rPr lang="ru-RU" dirty="0" err="1"/>
              <a:t>оправдателни</a:t>
            </a:r>
            <a:r>
              <a:rPr lang="ru-RU" dirty="0"/>
              <a:t>, </a:t>
            </a:r>
            <a:r>
              <a:rPr lang="ru-RU" dirty="0" err="1"/>
              <a:t>както</a:t>
            </a:r>
            <a:r>
              <a:rPr lang="ru-RU" dirty="0"/>
              <a:t> и дали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постановени</a:t>
            </a:r>
            <a:r>
              <a:rPr lang="ru-RU" dirty="0"/>
              <a:t> в </a:t>
            </a:r>
            <a:r>
              <a:rPr lang="ru-RU" dirty="0" err="1"/>
              <a:t>рамките</a:t>
            </a:r>
            <a:r>
              <a:rPr lang="ru-RU" dirty="0"/>
              <a:t> на </a:t>
            </a:r>
            <a:r>
              <a:rPr lang="ru-RU" dirty="0" err="1"/>
              <a:t>наказателно</a:t>
            </a:r>
            <a:r>
              <a:rPr lang="ru-RU" dirty="0"/>
              <a:t> производство от общ или от </a:t>
            </a:r>
            <a:r>
              <a:rPr lang="ru-RU" dirty="0" err="1"/>
              <a:t>частен</a:t>
            </a:r>
            <a:r>
              <a:rPr lang="ru-RU" dirty="0"/>
              <a:t> характер. </a:t>
            </a:r>
          </a:p>
          <a:p>
            <a:pPr marL="0" indent="0" algn="just">
              <a:buNone/>
            </a:pPr>
            <a:r>
              <a:rPr lang="ru-RU" b="1" dirty="0"/>
              <a:t>Р 354/2000 г. по НД 311/2000 г. 3 НО</a:t>
            </a:r>
          </a:p>
          <a:p>
            <a:pPr marL="0" indent="0" algn="just">
              <a:buNone/>
            </a:pPr>
            <a:r>
              <a:rPr lang="ru-RU" dirty="0"/>
              <a:t>При </a:t>
            </a:r>
            <a:r>
              <a:rPr lang="ru-RU" dirty="0" err="1"/>
              <a:t>преценка</a:t>
            </a:r>
            <a:r>
              <a:rPr lang="ru-RU" dirty="0"/>
              <a:t> за </a:t>
            </a:r>
            <a:r>
              <a:rPr lang="ru-RU" dirty="0" err="1"/>
              <a:t>допустимостта</a:t>
            </a:r>
            <a:r>
              <a:rPr lang="ru-RU" dirty="0"/>
              <a:t> на </a:t>
            </a:r>
            <a:r>
              <a:rPr lang="ru-RU" dirty="0" err="1"/>
              <a:t>производството</a:t>
            </a:r>
            <a:r>
              <a:rPr lang="ru-RU" dirty="0"/>
              <a:t> по </a:t>
            </a:r>
            <a:r>
              <a:rPr lang="ru-RU" dirty="0" err="1"/>
              <a:t>възобновяване</a:t>
            </a:r>
            <a:r>
              <a:rPr lang="ru-RU" dirty="0"/>
              <a:t> не се </a:t>
            </a:r>
            <a:r>
              <a:rPr lang="ru-RU" dirty="0" err="1"/>
              <a:t>отчита</a:t>
            </a:r>
            <a:r>
              <a:rPr lang="ru-RU" dirty="0"/>
              <a:t> </a:t>
            </a:r>
            <a:r>
              <a:rPr lang="ru-RU" dirty="0" err="1"/>
              <a:t>това</a:t>
            </a:r>
            <a:r>
              <a:rPr lang="ru-RU" dirty="0"/>
              <a:t> дали </a:t>
            </a:r>
            <a:r>
              <a:rPr lang="ru-RU" dirty="0" err="1"/>
              <a:t>контролирания</a:t>
            </a:r>
            <a:r>
              <a:rPr lang="ru-RU" dirty="0"/>
              <a:t> </a:t>
            </a:r>
            <a:r>
              <a:rPr lang="ru-RU" dirty="0" err="1"/>
              <a:t>съдебен</a:t>
            </a:r>
            <a:r>
              <a:rPr lang="ru-RU" dirty="0"/>
              <a:t> акт е подлежал на </a:t>
            </a:r>
            <a:r>
              <a:rPr lang="ru-RU" dirty="0" err="1"/>
              <a:t>триинстанционен</a:t>
            </a:r>
            <a:r>
              <a:rPr lang="ru-RU" dirty="0"/>
              <a:t> или </a:t>
            </a:r>
            <a:r>
              <a:rPr lang="ru-RU" dirty="0" err="1"/>
              <a:t>двуинстанционен</a:t>
            </a:r>
            <a:r>
              <a:rPr lang="ru-RU" dirty="0"/>
              <a:t> </a:t>
            </a:r>
            <a:r>
              <a:rPr lang="ru-RU" dirty="0" err="1"/>
              <a:t>контрол</a:t>
            </a:r>
            <a:r>
              <a:rPr lang="ru-RU" dirty="0"/>
              <a:t> и дали той е бил </a:t>
            </a:r>
            <a:r>
              <a:rPr lang="ru-RU" dirty="0" err="1"/>
              <a:t>упражнен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b="1" dirty="0"/>
              <a:t>Р 91/2015 г. по НД 1999/2014 г. 2 НО, Р 133/2013 г. по НД 229/2013 г. 3 НО</a:t>
            </a:r>
          </a:p>
          <a:p>
            <a:pPr marL="0" indent="0" algn="just">
              <a:buNone/>
            </a:pPr>
            <a:r>
              <a:rPr lang="ru-RU" dirty="0"/>
              <a:t>Не подлежат на </a:t>
            </a:r>
            <a:r>
              <a:rPr lang="ru-RU" dirty="0" err="1"/>
              <a:t>възобновяване</a:t>
            </a:r>
            <a:r>
              <a:rPr lang="ru-RU" dirty="0"/>
              <a:t> по </a:t>
            </a:r>
            <a:r>
              <a:rPr lang="ru-RU" dirty="0" err="1"/>
              <a:t>реда</a:t>
            </a:r>
            <a:r>
              <a:rPr lang="ru-RU" dirty="0"/>
              <a:t> на глава ХХХІІІ НПК </a:t>
            </a:r>
            <a:r>
              <a:rPr lang="ru-RU" dirty="0" err="1"/>
              <a:t>тези</a:t>
            </a:r>
            <a:r>
              <a:rPr lang="ru-RU" dirty="0"/>
              <a:t> </a:t>
            </a:r>
            <a:r>
              <a:rPr lang="ru-RU" dirty="0" err="1"/>
              <a:t>присъди</a:t>
            </a:r>
            <a:r>
              <a:rPr lang="ru-RU" dirty="0"/>
              <a:t> или решения, с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деецът</a:t>
            </a:r>
            <a:r>
              <a:rPr lang="ru-RU" dirty="0"/>
              <a:t> е бил </a:t>
            </a:r>
            <a:r>
              <a:rPr lang="ru-RU" dirty="0" err="1"/>
              <a:t>освободен</a:t>
            </a:r>
            <a:r>
              <a:rPr lang="ru-RU" dirty="0"/>
              <a:t> от </a:t>
            </a:r>
            <a:r>
              <a:rPr lang="ru-RU" dirty="0" err="1"/>
              <a:t>наказателна</a:t>
            </a:r>
            <a:r>
              <a:rPr lang="ru-RU" dirty="0"/>
              <a:t> </a:t>
            </a:r>
            <a:r>
              <a:rPr lang="ru-RU" dirty="0" err="1"/>
              <a:t>отговорност</a:t>
            </a:r>
            <a:r>
              <a:rPr lang="ru-RU" dirty="0"/>
              <a:t> и </a:t>
            </a:r>
            <a:r>
              <a:rPr lang="ru-RU" dirty="0" err="1"/>
              <a:t>му</a:t>
            </a:r>
            <a:r>
              <a:rPr lang="ru-RU" dirty="0"/>
              <a:t> е било наложено административно наказание по </a:t>
            </a:r>
            <a:r>
              <a:rPr lang="ru-RU" dirty="0" err="1"/>
              <a:t>реда</a:t>
            </a:r>
            <a:r>
              <a:rPr lang="ru-RU" dirty="0"/>
              <a:t> на чл.78а НПК. </a:t>
            </a:r>
            <a:r>
              <a:rPr lang="ru-RU" dirty="0" err="1"/>
              <a:t>Това</a:t>
            </a:r>
            <a:r>
              <a:rPr lang="ru-RU" dirty="0"/>
              <a:t> </a:t>
            </a:r>
            <a:r>
              <a:rPr lang="ru-RU" dirty="0" err="1"/>
              <a:t>следва</a:t>
            </a:r>
            <a:r>
              <a:rPr lang="ru-RU" dirty="0"/>
              <a:t> от </a:t>
            </a:r>
            <a:r>
              <a:rPr lang="ru-RU" dirty="0" err="1"/>
              <a:t>разпоредбата</a:t>
            </a:r>
            <a:r>
              <a:rPr lang="ru-RU" dirty="0"/>
              <a:t> на чл.420, ал.2 НПК, </a:t>
            </a:r>
            <a:r>
              <a:rPr lang="ru-RU" dirty="0" err="1"/>
              <a:t>където</a:t>
            </a:r>
            <a:r>
              <a:rPr lang="ru-RU" dirty="0"/>
              <a:t> </a:t>
            </a:r>
            <a:r>
              <a:rPr lang="ru-RU" dirty="0" err="1"/>
              <a:t>законодателят</a:t>
            </a:r>
            <a:r>
              <a:rPr lang="ru-RU" dirty="0"/>
              <a:t> </a:t>
            </a:r>
            <a:r>
              <a:rPr lang="ru-RU" dirty="0" err="1"/>
              <a:t>изрично</a:t>
            </a:r>
            <a:r>
              <a:rPr lang="ru-RU" dirty="0"/>
              <a:t> е </a:t>
            </a:r>
            <a:r>
              <a:rPr lang="ru-RU" dirty="0" err="1"/>
              <a:t>изключил</a:t>
            </a:r>
            <a:r>
              <a:rPr lang="ru-RU" dirty="0"/>
              <a:t> </a:t>
            </a:r>
            <a:r>
              <a:rPr lang="ru-RU" dirty="0" err="1"/>
              <a:t>тези</a:t>
            </a:r>
            <a:r>
              <a:rPr lang="ru-RU" dirty="0"/>
              <a:t> </a:t>
            </a:r>
            <a:r>
              <a:rPr lang="ru-RU" dirty="0" err="1"/>
              <a:t>съдебни</a:t>
            </a:r>
            <a:r>
              <a:rPr lang="ru-RU" dirty="0"/>
              <a:t> </a:t>
            </a:r>
            <a:r>
              <a:rPr lang="ru-RU" dirty="0" err="1"/>
              <a:t>актове</a:t>
            </a:r>
            <a:r>
              <a:rPr lang="ru-RU" dirty="0"/>
              <a:t> от проверка по </a:t>
            </a:r>
            <a:r>
              <a:rPr lang="ru-RU" dirty="0" err="1"/>
              <a:t>този</a:t>
            </a:r>
            <a:r>
              <a:rPr lang="ru-RU" dirty="0"/>
              <a:t> ред. За </a:t>
            </a:r>
            <a:r>
              <a:rPr lang="ru-RU" dirty="0" err="1"/>
              <a:t>тях</a:t>
            </a:r>
            <a:r>
              <a:rPr lang="ru-RU" dirty="0"/>
              <a:t> е предвиден отделен самостоятелен </a:t>
            </a:r>
            <a:r>
              <a:rPr lang="ru-RU" dirty="0" err="1"/>
              <a:t>ред</a:t>
            </a:r>
            <a:r>
              <a:rPr lang="ru-RU" dirty="0"/>
              <a:t> за проверка, </a:t>
            </a:r>
            <a:r>
              <a:rPr lang="ru-RU" dirty="0" err="1"/>
              <a:t>който</a:t>
            </a:r>
            <a:r>
              <a:rPr lang="ru-RU" dirty="0"/>
              <a:t> е </a:t>
            </a:r>
            <a:r>
              <a:rPr lang="ru-RU" dirty="0" err="1"/>
              <a:t>регламентиран</a:t>
            </a:r>
            <a:r>
              <a:rPr lang="ru-RU" dirty="0"/>
              <a:t> в чл.380 НПК. 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474065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Практика, </a:t>
            </a:r>
            <a:r>
              <a:rPr lang="ru-RU" dirty="0" err="1"/>
              <a:t>свързана</a:t>
            </a:r>
            <a:r>
              <a:rPr lang="ru-RU" dirty="0"/>
              <a:t> с </a:t>
            </a:r>
            <a:r>
              <a:rPr lang="ru-RU" dirty="0" err="1"/>
              <a:t>допуснато</a:t>
            </a:r>
            <a:r>
              <a:rPr lang="ru-RU" dirty="0"/>
              <a:t> нарушение на </a:t>
            </a:r>
            <a:r>
              <a:rPr lang="ru-RU" dirty="0" err="1"/>
              <a:t>материалния</a:t>
            </a:r>
            <a:r>
              <a:rPr lang="ru-RU" dirty="0"/>
              <a:t> закон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/>
              <a:t>Р 119/2009 г. по НД 722/2008 г. 1 </a:t>
            </a:r>
            <a:r>
              <a:rPr lang="ru-RU" b="1" dirty="0" smtClean="0"/>
              <a:t>НО</a:t>
            </a:r>
          </a:p>
          <a:p>
            <a:pPr>
              <a:buFontTx/>
              <a:buChar char="-"/>
            </a:pPr>
            <a:r>
              <a:rPr lang="ru-RU" dirty="0" err="1" smtClean="0"/>
              <a:t>приложението</a:t>
            </a:r>
            <a:r>
              <a:rPr lang="ru-RU" dirty="0" smtClean="0"/>
              <a:t> </a:t>
            </a:r>
            <a:r>
              <a:rPr lang="ru-RU" dirty="0"/>
              <a:t>на чл.27 </a:t>
            </a:r>
            <a:r>
              <a:rPr lang="ru-RU" dirty="0" smtClean="0"/>
              <a:t>НК</a:t>
            </a:r>
          </a:p>
          <a:p>
            <a:pPr marL="0" indent="0">
              <a:buNone/>
            </a:pPr>
            <a:r>
              <a:rPr lang="ru-RU" b="1" dirty="0" smtClean="0"/>
              <a:t>Р </a:t>
            </a:r>
            <a:r>
              <a:rPr lang="ru-RU" b="1" dirty="0"/>
              <a:t>338/2011 г. по НД 1762/2011 г. 1 </a:t>
            </a:r>
            <a:r>
              <a:rPr lang="ru-RU" b="1" dirty="0" smtClean="0"/>
              <a:t>НО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приложението</a:t>
            </a:r>
            <a:r>
              <a:rPr lang="ru-RU" dirty="0"/>
              <a:t> на чл.28 и чл.29 НК </a:t>
            </a:r>
          </a:p>
          <a:p>
            <a:pPr marL="0" indent="0">
              <a:buNone/>
            </a:pPr>
            <a:r>
              <a:rPr lang="ru-RU" b="1" dirty="0" smtClean="0"/>
              <a:t>Р </a:t>
            </a:r>
            <a:r>
              <a:rPr lang="ru-RU" b="1" dirty="0"/>
              <a:t>24/2010 г. по НД 711/2009 г. 3 НО, Р 301/2020 г. по НД 243/2020 г. 1 </a:t>
            </a:r>
            <a:r>
              <a:rPr lang="ru-RU" b="1" dirty="0" smtClean="0"/>
              <a:t>НО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всички</a:t>
            </a:r>
            <a:r>
              <a:rPr lang="ru-RU" dirty="0"/>
              <a:t> </a:t>
            </a:r>
            <a:r>
              <a:rPr lang="ru-RU" dirty="0" err="1"/>
              <a:t>въпроси</a:t>
            </a:r>
            <a:r>
              <a:rPr lang="ru-RU" dirty="0"/>
              <a:t>, </a:t>
            </a:r>
            <a:r>
              <a:rPr lang="ru-RU" dirty="0" err="1"/>
              <a:t>свързани</a:t>
            </a:r>
            <a:r>
              <a:rPr lang="ru-RU" dirty="0"/>
              <a:t> с </a:t>
            </a:r>
            <a:r>
              <a:rPr lang="ru-RU" dirty="0" err="1"/>
              <a:t>индивидуализацията</a:t>
            </a:r>
            <a:r>
              <a:rPr lang="ru-RU" dirty="0"/>
              <a:t> на </a:t>
            </a:r>
            <a:r>
              <a:rPr lang="ru-RU" dirty="0" err="1"/>
              <a:t>наказанието</a:t>
            </a:r>
            <a:r>
              <a:rPr lang="ru-RU" dirty="0"/>
              <a:t>, </a:t>
            </a:r>
            <a:r>
              <a:rPr lang="ru-RU" dirty="0" err="1"/>
              <a:t>като</a:t>
            </a:r>
            <a:r>
              <a:rPr lang="ru-RU" dirty="0"/>
              <a:t> в </a:t>
            </a:r>
            <a:r>
              <a:rPr lang="ru-RU" dirty="0" err="1"/>
              <a:t>рамките</a:t>
            </a:r>
            <a:r>
              <a:rPr lang="ru-RU" dirty="0"/>
              <a:t> на </a:t>
            </a:r>
            <a:r>
              <a:rPr lang="ru-RU" dirty="0" err="1"/>
              <a:t>разглежданото</a:t>
            </a:r>
            <a:r>
              <a:rPr lang="ru-RU" dirty="0"/>
              <a:t> </a:t>
            </a:r>
            <a:r>
              <a:rPr lang="ru-RU" dirty="0" err="1"/>
              <a:t>касационно</a:t>
            </a:r>
            <a:r>
              <a:rPr lang="ru-RU" dirty="0"/>
              <a:t> основание се </a:t>
            </a:r>
            <a:r>
              <a:rPr lang="ru-RU" dirty="0" err="1"/>
              <a:t>разглежда</a:t>
            </a:r>
            <a:r>
              <a:rPr lang="ru-RU" dirty="0"/>
              <a:t> не само размера, но и вида на </a:t>
            </a:r>
            <a:r>
              <a:rPr lang="ru-RU" dirty="0" err="1"/>
              <a:t>наложеното</a:t>
            </a:r>
            <a:r>
              <a:rPr lang="ru-RU" dirty="0"/>
              <a:t> </a:t>
            </a:r>
            <a:r>
              <a:rPr lang="ru-RU" dirty="0" smtClean="0"/>
              <a:t>наказание.</a:t>
            </a:r>
            <a:endParaRPr lang="ru-RU" dirty="0"/>
          </a:p>
          <a:p>
            <a:pPr marL="0" indent="0">
              <a:buNone/>
            </a:pPr>
            <a:r>
              <a:rPr lang="ru-RU" b="1" dirty="0" smtClean="0"/>
              <a:t>Р </a:t>
            </a:r>
            <a:r>
              <a:rPr lang="ru-RU" b="1" dirty="0"/>
              <a:t>244/2015 г. 1 </a:t>
            </a:r>
            <a:r>
              <a:rPr lang="ru-RU" b="1" dirty="0" smtClean="0"/>
              <a:t>НО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приложението</a:t>
            </a:r>
            <a:r>
              <a:rPr lang="ru-RU" dirty="0"/>
              <a:t> на чл.53 НК </a:t>
            </a:r>
          </a:p>
          <a:p>
            <a:pPr marL="0" indent="0">
              <a:buNone/>
            </a:pPr>
            <a:r>
              <a:rPr lang="ru-RU" b="1" dirty="0" smtClean="0"/>
              <a:t>Р </a:t>
            </a:r>
            <a:r>
              <a:rPr lang="ru-RU" b="1" dirty="0"/>
              <a:t>300/2020 г., по НД 229/2010 г. 2 </a:t>
            </a:r>
            <a:r>
              <a:rPr lang="ru-RU" b="1" dirty="0" smtClean="0"/>
              <a:t>НО</a:t>
            </a:r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 err="1" smtClean="0"/>
              <a:t>приложението</a:t>
            </a:r>
            <a:r>
              <a:rPr lang="ru-RU" dirty="0" smtClean="0"/>
              <a:t> </a:t>
            </a:r>
            <a:r>
              <a:rPr lang="ru-RU" dirty="0"/>
              <a:t>на чл.55 НК  </a:t>
            </a:r>
          </a:p>
          <a:p>
            <a:pPr marL="0" indent="0">
              <a:buNone/>
            </a:pPr>
            <a:r>
              <a:rPr lang="ru-RU" b="1" dirty="0" smtClean="0"/>
              <a:t>Р </a:t>
            </a:r>
            <a:r>
              <a:rPr lang="ru-RU" b="1" dirty="0"/>
              <a:t>60/2020 г. по НД 675/2009 г. 2 НО, Р №36/2021 г. по НД 59/2021 г. 2 </a:t>
            </a:r>
            <a:r>
              <a:rPr lang="ru-RU" b="1" dirty="0" smtClean="0"/>
              <a:t>НО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приложението</a:t>
            </a:r>
            <a:r>
              <a:rPr lang="ru-RU" dirty="0"/>
              <a:t> на чл.59 НК 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6702781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Практика, </a:t>
            </a:r>
            <a:r>
              <a:rPr lang="ru-RU" dirty="0" err="1"/>
              <a:t>свързана</a:t>
            </a:r>
            <a:r>
              <a:rPr lang="ru-RU" dirty="0"/>
              <a:t> с </a:t>
            </a:r>
            <a:r>
              <a:rPr lang="ru-RU" dirty="0" err="1"/>
              <a:t>допуснато</a:t>
            </a:r>
            <a:r>
              <a:rPr lang="ru-RU" dirty="0"/>
              <a:t> нарушение на </a:t>
            </a:r>
            <a:r>
              <a:rPr lang="ru-RU" dirty="0" err="1"/>
              <a:t>материалния</a:t>
            </a:r>
            <a:r>
              <a:rPr lang="ru-RU" dirty="0"/>
              <a:t> закон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</a:t>
            </a:r>
            <a:r>
              <a:rPr lang="ru-RU" b="1" dirty="0"/>
              <a:t>330/2020 г. по НД 211/2020 г. 1 </a:t>
            </a:r>
            <a:r>
              <a:rPr lang="ru-RU" b="1" dirty="0" smtClean="0"/>
              <a:t>НО</a:t>
            </a:r>
          </a:p>
          <a:p>
            <a:pPr marL="0" indent="0" algn="just">
              <a:buNone/>
            </a:pPr>
            <a:r>
              <a:rPr lang="ru-RU" dirty="0"/>
              <a:t>- </a:t>
            </a:r>
            <a:r>
              <a:rPr lang="ru-RU" dirty="0" err="1"/>
              <a:t>приложението</a:t>
            </a:r>
            <a:r>
              <a:rPr lang="ru-RU" dirty="0"/>
              <a:t> на чл.66 НК  </a:t>
            </a:r>
          </a:p>
          <a:p>
            <a:pPr marL="0" indent="0" algn="just">
              <a:buNone/>
            </a:pPr>
            <a:r>
              <a:rPr lang="ru-RU" b="1" dirty="0" smtClean="0"/>
              <a:t>Р </a:t>
            </a:r>
            <a:r>
              <a:rPr lang="ru-RU" b="1" dirty="0"/>
              <a:t>274/2010 г. по НД 186/2010 г. 2 НО, Р 267/2020 г. по НД 178/2020 г. 1 </a:t>
            </a:r>
            <a:r>
              <a:rPr lang="ru-RU" b="1" dirty="0" smtClean="0"/>
              <a:t>НО</a:t>
            </a:r>
          </a:p>
          <a:p>
            <a:pPr algn="just">
              <a:buFontTx/>
              <a:buChar char="-"/>
            </a:pPr>
            <a:r>
              <a:rPr lang="ru-RU" dirty="0" err="1" smtClean="0"/>
              <a:t>приложението</a:t>
            </a:r>
            <a:r>
              <a:rPr lang="ru-RU" dirty="0" smtClean="0"/>
              <a:t> </a:t>
            </a:r>
            <a:r>
              <a:rPr lang="ru-RU" dirty="0"/>
              <a:t>на чл.68 НК </a:t>
            </a: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Р </a:t>
            </a:r>
            <a:r>
              <a:rPr lang="ru-RU" b="1" dirty="0"/>
              <a:t>41/2009 г. по НД 671/2008 г. 2 НО</a:t>
            </a:r>
          </a:p>
          <a:p>
            <a:pPr marL="0" indent="0" algn="just">
              <a:buNone/>
            </a:pPr>
            <a:r>
              <a:rPr lang="ru-RU" dirty="0"/>
              <a:t>  - </a:t>
            </a:r>
            <a:r>
              <a:rPr lang="ru-RU" dirty="0" err="1"/>
              <a:t>приложението</a:t>
            </a:r>
            <a:r>
              <a:rPr lang="ru-RU" dirty="0"/>
              <a:t> на чл.70 НК </a:t>
            </a:r>
          </a:p>
          <a:p>
            <a:pPr marL="0" indent="0" algn="just">
              <a:buNone/>
            </a:pPr>
            <a:r>
              <a:rPr lang="ru-RU" b="1" dirty="0" smtClean="0"/>
              <a:t>Р </a:t>
            </a:r>
            <a:r>
              <a:rPr lang="ru-RU" b="1" dirty="0"/>
              <a:t>129/2010 г. по НД 40/2010 г. 3 НО</a:t>
            </a:r>
          </a:p>
          <a:p>
            <a:pPr marL="0" indent="0" algn="just">
              <a:buNone/>
            </a:pPr>
            <a:r>
              <a:rPr lang="ru-RU" dirty="0"/>
              <a:t> - </a:t>
            </a:r>
            <a:r>
              <a:rPr lang="ru-RU" dirty="0" err="1"/>
              <a:t>приложението</a:t>
            </a:r>
            <a:r>
              <a:rPr lang="ru-RU" dirty="0"/>
              <a:t> на чл.78а НК 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b="1" dirty="0"/>
              <a:t>Р 119/2023 г. по НД 133/2023 г. 1 НО</a:t>
            </a:r>
          </a:p>
          <a:p>
            <a:pPr marL="0" indent="0" algn="just">
              <a:buNone/>
            </a:pPr>
            <a:r>
              <a:rPr lang="ru-RU" dirty="0"/>
              <a:t>  - </a:t>
            </a:r>
            <a:r>
              <a:rPr lang="ru-RU" dirty="0" err="1"/>
              <a:t>въпроси</a:t>
            </a:r>
            <a:r>
              <a:rPr lang="ru-RU" dirty="0"/>
              <a:t>, </a:t>
            </a:r>
            <a:r>
              <a:rPr lang="ru-RU" dirty="0" err="1"/>
              <a:t>свързани</a:t>
            </a:r>
            <a:r>
              <a:rPr lang="ru-RU" dirty="0"/>
              <a:t> с </a:t>
            </a:r>
            <a:r>
              <a:rPr lang="ru-RU" dirty="0" err="1"/>
              <a:t>давността</a:t>
            </a:r>
            <a:r>
              <a:rPr lang="ru-RU" dirty="0"/>
              <a:t> </a:t>
            </a:r>
          </a:p>
          <a:p>
            <a:pPr marL="0" indent="0" algn="just">
              <a:buNone/>
            </a:pPr>
            <a:r>
              <a:rPr lang="ru-RU" b="1" dirty="0" smtClean="0"/>
              <a:t>Р 349/2010 </a:t>
            </a:r>
            <a:r>
              <a:rPr lang="ru-RU" b="1" dirty="0"/>
              <a:t>г. по НД 303/2020 г. 3 НО, Р 246/2018 г. по НД 927/2018 г. 1 </a:t>
            </a:r>
            <a:r>
              <a:rPr lang="ru-RU" b="1" dirty="0" smtClean="0"/>
              <a:t>НО</a:t>
            </a:r>
          </a:p>
          <a:p>
            <a:pPr marL="0" indent="0" algn="just">
              <a:buNone/>
            </a:pPr>
            <a:r>
              <a:rPr lang="ru-RU" dirty="0"/>
              <a:t>- </a:t>
            </a:r>
            <a:r>
              <a:rPr lang="ru-RU" dirty="0" err="1"/>
              <a:t>въпросите</a:t>
            </a:r>
            <a:r>
              <a:rPr lang="ru-RU" dirty="0"/>
              <a:t>, </a:t>
            </a:r>
            <a:r>
              <a:rPr lang="ru-RU" dirty="0" err="1"/>
              <a:t>свързани</a:t>
            </a:r>
            <a:r>
              <a:rPr lang="ru-RU" dirty="0"/>
              <a:t> с </a:t>
            </a:r>
            <a:r>
              <a:rPr lang="ru-RU" dirty="0" err="1"/>
              <a:t>определяне</a:t>
            </a:r>
            <a:r>
              <a:rPr lang="ru-RU" dirty="0"/>
              <a:t> на режима за </a:t>
            </a:r>
            <a:r>
              <a:rPr lang="ru-RU" dirty="0" err="1"/>
              <a:t>изтърпяване</a:t>
            </a:r>
            <a:r>
              <a:rPr lang="ru-RU" dirty="0"/>
              <a:t> на </a:t>
            </a:r>
            <a:r>
              <a:rPr lang="ru-RU" dirty="0" err="1"/>
              <a:t>наложеното</a:t>
            </a:r>
            <a:r>
              <a:rPr lang="ru-RU" dirty="0"/>
              <a:t> наказание „</a:t>
            </a:r>
            <a:r>
              <a:rPr lang="ru-RU" dirty="0" err="1"/>
              <a:t>лишаване</a:t>
            </a:r>
            <a:r>
              <a:rPr lang="ru-RU" dirty="0"/>
              <a:t> от свобода“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1586748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2800" dirty="0" smtClean="0"/>
              <a:t>Основание- допуснато съществено нарушение на процесуални правила</a:t>
            </a:r>
            <a:endParaRPr lang="bg-BG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bg-BG" dirty="0" smtClean="0"/>
              <a:t>Чл.348, ал.1, т.2 НПК</a:t>
            </a:r>
          </a:p>
          <a:p>
            <a:pPr marL="0" indent="0" algn="just">
              <a:buNone/>
            </a:pPr>
            <a:r>
              <a:rPr lang="bg-BG" dirty="0" smtClean="0"/>
              <a:t>Съществено процесуално нарушение- легална дефиниция  в чл.348, ал.3 НПК</a:t>
            </a:r>
          </a:p>
          <a:p>
            <a:pPr algn="just">
              <a:buFontTx/>
              <a:buChar char="-"/>
            </a:pPr>
            <a:r>
              <a:rPr lang="bg-BG" dirty="0"/>
              <a:t>о</a:t>
            </a:r>
            <a:r>
              <a:rPr lang="bg-BG" dirty="0" smtClean="0"/>
              <a:t>граничени процесуални права</a:t>
            </a:r>
          </a:p>
          <a:p>
            <a:pPr algn="just">
              <a:buFontTx/>
              <a:buChar char="-"/>
            </a:pPr>
            <a:r>
              <a:rPr lang="bg-BG" dirty="0"/>
              <a:t>л</a:t>
            </a:r>
            <a:r>
              <a:rPr lang="bg-BG" dirty="0" smtClean="0"/>
              <a:t>ипса на мотиви или протокол от съдебно заседание</a:t>
            </a:r>
          </a:p>
          <a:p>
            <a:pPr algn="just">
              <a:buFontTx/>
              <a:buChar char="-"/>
            </a:pPr>
            <a:r>
              <a:rPr lang="bg-BG" dirty="0"/>
              <a:t>н</a:t>
            </a:r>
            <a:r>
              <a:rPr lang="bg-BG" dirty="0" smtClean="0"/>
              <a:t>езаконен съдебен състав</a:t>
            </a:r>
          </a:p>
          <a:p>
            <a:pPr algn="just">
              <a:buFontTx/>
              <a:buChar char="-"/>
            </a:pPr>
            <a:r>
              <a:rPr lang="bg-BG" dirty="0"/>
              <a:t>н</a:t>
            </a:r>
            <a:r>
              <a:rPr lang="bg-BG" dirty="0" smtClean="0"/>
              <a:t>арушена тайна на </a:t>
            </a:r>
            <a:r>
              <a:rPr lang="bg-BG" dirty="0" smtClean="0"/>
              <a:t>съвещанието</a:t>
            </a:r>
          </a:p>
          <a:p>
            <a:pPr marL="0" indent="0" algn="just">
              <a:buNone/>
            </a:pPr>
            <a:r>
              <a:rPr lang="ru-RU" b="1" dirty="0"/>
              <a:t>Р 968/2006 г. 1 НО, Р 460/2000 г. 1 НО, Р 651/2003 г. 1 НО, Р 260/2007 г. 3 НО</a:t>
            </a:r>
          </a:p>
          <a:p>
            <a:pPr marL="0" indent="0" algn="just">
              <a:buNone/>
            </a:pPr>
            <a:r>
              <a:rPr lang="ru-RU" dirty="0"/>
              <a:t>- </a:t>
            </a:r>
            <a:r>
              <a:rPr lang="ru-RU" dirty="0" err="1"/>
              <a:t>въвеждат</a:t>
            </a:r>
            <a:r>
              <a:rPr lang="ru-RU" dirty="0"/>
              <a:t> </a:t>
            </a:r>
            <a:r>
              <a:rPr lang="ru-RU" dirty="0" err="1"/>
              <a:t>понятието</a:t>
            </a:r>
            <a:r>
              <a:rPr lang="ru-RU" dirty="0"/>
              <a:t> абсолютно </a:t>
            </a:r>
            <a:r>
              <a:rPr lang="ru-RU" dirty="0" err="1"/>
              <a:t>процесуално</a:t>
            </a:r>
            <a:r>
              <a:rPr lang="ru-RU" dirty="0"/>
              <a:t> нарушение (</a:t>
            </a:r>
            <a:r>
              <a:rPr lang="ru-RU" dirty="0" err="1"/>
              <a:t>тези</a:t>
            </a:r>
            <a:r>
              <a:rPr lang="ru-RU" dirty="0"/>
              <a:t> по чл.348, ал.3, т.2-4 НПК)</a:t>
            </a:r>
          </a:p>
          <a:p>
            <a:pPr marL="0" indent="0" algn="just">
              <a:buNone/>
            </a:pPr>
            <a:r>
              <a:rPr lang="ru-RU" dirty="0"/>
              <a:t>- за </a:t>
            </a:r>
            <a:r>
              <a:rPr lang="ru-RU" dirty="0" err="1"/>
              <a:t>тях</a:t>
            </a:r>
            <a:r>
              <a:rPr lang="ru-RU" dirty="0"/>
              <a:t> </a:t>
            </a:r>
            <a:r>
              <a:rPr lang="ru-RU" dirty="0" err="1"/>
              <a:t>касационният</a:t>
            </a:r>
            <a:r>
              <a:rPr lang="ru-RU" dirty="0"/>
              <a:t> </a:t>
            </a:r>
            <a:r>
              <a:rPr lang="ru-RU" dirty="0" err="1"/>
              <a:t>съд</a:t>
            </a:r>
            <a:r>
              <a:rPr lang="ru-RU" dirty="0"/>
              <a:t> следи </a:t>
            </a:r>
            <a:r>
              <a:rPr lang="ru-RU" dirty="0" err="1"/>
              <a:t>служебно</a:t>
            </a:r>
            <a:r>
              <a:rPr lang="ru-RU" dirty="0"/>
              <a:t> (</a:t>
            </a:r>
            <a:r>
              <a:rPr lang="ru-RU" dirty="0" err="1"/>
              <a:t>може</a:t>
            </a:r>
            <a:r>
              <a:rPr lang="ru-RU" dirty="0"/>
              <a:t> да отмени </a:t>
            </a:r>
            <a:r>
              <a:rPr lang="ru-RU" dirty="0" err="1"/>
              <a:t>дори</a:t>
            </a:r>
            <a:r>
              <a:rPr lang="ru-RU" dirty="0"/>
              <a:t> да не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посочени</a:t>
            </a:r>
            <a:r>
              <a:rPr lang="ru-RU" dirty="0"/>
              <a:t> в </a:t>
            </a:r>
            <a:r>
              <a:rPr lang="ru-RU" dirty="0" err="1"/>
              <a:t>касационната</a:t>
            </a:r>
            <a:r>
              <a:rPr lang="ru-RU" dirty="0"/>
              <a:t> </a:t>
            </a:r>
            <a:r>
              <a:rPr lang="ru-RU" dirty="0" err="1"/>
              <a:t>жалба</a:t>
            </a:r>
            <a:r>
              <a:rPr lang="ru-RU" dirty="0" smtClean="0"/>
              <a:t>)</a:t>
            </a:r>
          </a:p>
          <a:p>
            <a:pPr marL="0" indent="0" algn="just">
              <a:buNone/>
            </a:pPr>
            <a:r>
              <a:rPr lang="ru-RU" b="1" dirty="0" smtClean="0"/>
              <a:t>Р </a:t>
            </a:r>
            <a:r>
              <a:rPr lang="ru-RU" b="1" dirty="0"/>
              <a:t>123/2010 г. по НД 78/2010 г. 1 НО, Р 134/2010 г. по НД 43/2010 г. 2 НО, Р 134/2010 г. по НД 43/2010 г. 3 НО, Р 294/2015 г. по НД 664/2015 г. 2 НО и </a:t>
            </a:r>
            <a:r>
              <a:rPr lang="ru-RU" b="1" dirty="0" err="1" smtClean="0"/>
              <a:t>др</a:t>
            </a:r>
            <a:endParaRPr lang="ru-RU" b="1" dirty="0" smtClean="0"/>
          </a:p>
          <a:p>
            <a:pPr marL="0" indent="0" algn="just">
              <a:buNone/>
            </a:pPr>
            <a:r>
              <a:rPr lang="ru-RU" dirty="0"/>
              <a:t>В </a:t>
            </a:r>
            <a:r>
              <a:rPr lang="ru-RU" dirty="0" err="1"/>
              <a:t>производството</a:t>
            </a:r>
            <a:r>
              <a:rPr lang="ru-RU" dirty="0"/>
              <a:t> по </a:t>
            </a:r>
            <a:r>
              <a:rPr lang="ru-RU" dirty="0" err="1"/>
              <a:t>възобновяване</a:t>
            </a:r>
            <a:r>
              <a:rPr lang="ru-RU" dirty="0"/>
              <a:t> при </a:t>
            </a:r>
            <a:r>
              <a:rPr lang="ru-RU" dirty="0" err="1"/>
              <a:t>оплаквания</a:t>
            </a:r>
            <a:r>
              <a:rPr lang="ru-RU" dirty="0"/>
              <a:t> за </a:t>
            </a:r>
            <a:r>
              <a:rPr lang="ru-RU" dirty="0" err="1"/>
              <a:t>непълен</a:t>
            </a:r>
            <a:r>
              <a:rPr lang="ru-RU" dirty="0"/>
              <a:t> или </a:t>
            </a:r>
            <a:r>
              <a:rPr lang="ru-RU" dirty="0" err="1"/>
              <a:t>погрешен</a:t>
            </a:r>
            <a:r>
              <a:rPr lang="ru-RU" dirty="0"/>
              <a:t> </a:t>
            </a:r>
            <a:r>
              <a:rPr lang="ru-RU" dirty="0" err="1"/>
              <a:t>доказателствен</a:t>
            </a:r>
            <a:r>
              <a:rPr lang="ru-RU" dirty="0"/>
              <a:t> анализ (</a:t>
            </a:r>
            <a:r>
              <a:rPr lang="ru-RU" dirty="0" err="1"/>
              <a:t>често</a:t>
            </a:r>
            <a:r>
              <a:rPr lang="ru-RU" dirty="0"/>
              <a:t> </a:t>
            </a:r>
            <a:r>
              <a:rPr lang="ru-RU" dirty="0" err="1"/>
              <a:t>срещани</a:t>
            </a:r>
            <a:r>
              <a:rPr lang="ru-RU" dirty="0"/>
              <a:t> в </a:t>
            </a:r>
            <a:r>
              <a:rPr lang="ru-RU" dirty="0" err="1"/>
              <a:t>исканията</a:t>
            </a:r>
            <a:r>
              <a:rPr lang="ru-RU" dirty="0"/>
              <a:t>) </a:t>
            </a:r>
            <a:r>
              <a:rPr lang="ru-RU" dirty="0" err="1"/>
              <a:t>съдът</a:t>
            </a:r>
            <a:r>
              <a:rPr lang="ru-RU" dirty="0"/>
              <a:t> </a:t>
            </a:r>
            <a:r>
              <a:rPr lang="ru-RU" dirty="0" err="1"/>
              <a:t>има</a:t>
            </a:r>
            <a:r>
              <a:rPr lang="ru-RU" dirty="0"/>
              <a:t> </a:t>
            </a:r>
            <a:r>
              <a:rPr lang="ru-RU" dirty="0" err="1"/>
              <a:t>правомощие</a:t>
            </a:r>
            <a:r>
              <a:rPr lang="ru-RU" dirty="0"/>
              <a:t> да </a:t>
            </a:r>
            <a:r>
              <a:rPr lang="ru-RU" dirty="0" err="1"/>
              <a:t>прецени</a:t>
            </a:r>
            <a:r>
              <a:rPr lang="ru-RU" dirty="0"/>
              <a:t> дали доказателствените </a:t>
            </a:r>
            <a:r>
              <a:rPr lang="ru-RU" dirty="0" err="1"/>
              <a:t>източници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ценени</a:t>
            </a:r>
            <a:r>
              <a:rPr lang="ru-RU" dirty="0"/>
              <a:t> </a:t>
            </a:r>
            <a:r>
              <a:rPr lang="ru-RU" dirty="0" err="1"/>
              <a:t>вярно</a:t>
            </a:r>
            <a:r>
              <a:rPr lang="ru-RU" dirty="0"/>
              <a:t> и дали </a:t>
            </a:r>
            <a:r>
              <a:rPr lang="ru-RU" dirty="0" err="1"/>
              <a:t>възприетите</a:t>
            </a:r>
            <a:r>
              <a:rPr lang="ru-RU" dirty="0"/>
              <a:t> </a:t>
            </a:r>
            <a:r>
              <a:rPr lang="ru-RU" dirty="0" err="1"/>
              <a:t>въз</a:t>
            </a:r>
            <a:r>
              <a:rPr lang="ru-RU" dirty="0"/>
              <a:t> основа на </a:t>
            </a:r>
            <a:r>
              <a:rPr lang="ru-RU" dirty="0" err="1"/>
              <a:t>тях</a:t>
            </a:r>
            <a:r>
              <a:rPr lang="ru-RU" dirty="0"/>
              <a:t> </a:t>
            </a:r>
            <a:r>
              <a:rPr lang="ru-RU" dirty="0" err="1"/>
              <a:t>факти</a:t>
            </a:r>
            <a:r>
              <a:rPr lang="ru-RU" dirty="0"/>
              <a:t> и </a:t>
            </a:r>
            <a:r>
              <a:rPr lang="ru-RU" dirty="0" err="1"/>
              <a:t>обстоятелства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правилно</a:t>
            </a:r>
            <a:r>
              <a:rPr lang="ru-RU" dirty="0"/>
              <a:t> </a:t>
            </a:r>
            <a:r>
              <a:rPr lang="ru-RU" dirty="0" err="1"/>
              <a:t>изведени</a:t>
            </a:r>
            <a:r>
              <a:rPr lang="ru-RU" dirty="0"/>
              <a:t> и </a:t>
            </a:r>
            <a:r>
              <a:rPr lang="ru-RU" dirty="0" err="1"/>
              <a:t>съответстват</a:t>
            </a:r>
            <a:r>
              <a:rPr lang="ru-RU" dirty="0"/>
              <a:t> на </a:t>
            </a:r>
            <a:r>
              <a:rPr lang="ru-RU" dirty="0" err="1"/>
              <a:t>действителното</a:t>
            </a:r>
            <a:r>
              <a:rPr lang="ru-RU" dirty="0"/>
              <a:t> им </a:t>
            </a:r>
            <a:r>
              <a:rPr lang="ru-RU" dirty="0" err="1"/>
              <a:t>съдържание</a:t>
            </a:r>
            <a:r>
              <a:rPr lang="ru-RU" dirty="0"/>
              <a:t>,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тази</a:t>
            </a:r>
            <a:r>
              <a:rPr lang="ru-RU" dirty="0"/>
              <a:t> проверка е в </a:t>
            </a:r>
            <a:r>
              <a:rPr lang="ru-RU" dirty="0" err="1"/>
              <a:t>рамките</a:t>
            </a:r>
            <a:r>
              <a:rPr lang="ru-RU" dirty="0"/>
              <a:t> на </a:t>
            </a:r>
            <a:r>
              <a:rPr lang="ru-RU" dirty="0" err="1"/>
              <a:t>касационното</a:t>
            </a:r>
            <a:r>
              <a:rPr lang="ru-RU" dirty="0"/>
              <a:t> основание по чл.348, ал.1, т.2 НПК и по </a:t>
            </a:r>
            <a:r>
              <a:rPr lang="ru-RU" dirty="0" err="1"/>
              <a:t>своята</a:t>
            </a:r>
            <a:r>
              <a:rPr lang="ru-RU" dirty="0"/>
              <a:t> </a:t>
            </a:r>
            <a:r>
              <a:rPr lang="ru-RU" dirty="0" err="1"/>
              <a:t>същност</a:t>
            </a:r>
            <a:r>
              <a:rPr lang="ru-RU" dirty="0"/>
              <a:t> е за </a:t>
            </a:r>
            <a:r>
              <a:rPr lang="ru-RU" dirty="0" err="1"/>
              <a:t>допуснати</a:t>
            </a:r>
            <a:r>
              <a:rPr lang="ru-RU" dirty="0"/>
              <a:t> </a:t>
            </a:r>
            <a:r>
              <a:rPr lang="ru-RU" dirty="0" err="1"/>
              <a:t>съществени</a:t>
            </a:r>
            <a:r>
              <a:rPr lang="ru-RU" dirty="0"/>
              <a:t> нарушения на </a:t>
            </a:r>
            <a:r>
              <a:rPr lang="ru-RU" dirty="0" err="1"/>
              <a:t>процесуални</a:t>
            </a:r>
            <a:r>
              <a:rPr lang="ru-RU" dirty="0"/>
              <a:t> правила. .</a:t>
            </a:r>
            <a:endParaRPr lang="bg-BG" dirty="0" smtClean="0"/>
          </a:p>
          <a:p>
            <a:pPr marL="0" indent="0" algn="just">
              <a:buNone/>
            </a:pPr>
            <a:r>
              <a:rPr lang="bg-BG" b="1" dirty="0" smtClean="0"/>
              <a:t>Р 60/2007 г. 2 </a:t>
            </a:r>
            <a:r>
              <a:rPr lang="bg-BG" b="1" dirty="0" smtClean="0"/>
              <a:t>НО</a:t>
            </a:r>
            <a:endParaRPr lang="bg-BG" b="1" dirty="0" smtClean="0"/>
          </a:p>
          <a:p>
            <a:pPr algn="just">
              <a:buFontTx/>
              <a:buChar char="-"/>
            </a:pPr>
            <a:r>
              <a:rPr lang="bg-BG" dirty="0" smtClean="0"/>
              <a:t>нарушенията, свързани с анализа на събраните доказателствени материали, следва да бъде преценен като съществено нарушение на процесуални </a:t>
            </a:r>
            <a:r>
              <a:rPr lang="bg-BG" dirty="0" smtClean="0"/>
              <a:t>правила</a:t>
            </a: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41121948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200" dirty="0" smtClean="0"/>
              <a:t>Практика, свързана с допуснати съществени нарушения на процесуални правила</a:t>
            </a:r>
            <a:endParaRPr lang="bg-B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</a:t>
            </a:r>
            <a:r>
              <a:rPr lang="bg-BG" b="1" dirty="0" smtClean="0"/>
              <a:t>123/2013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липса на доказателствен анализ</a:t>
            </a:r>
          </a:p>
          <a:p>
            <a:pPr algn="just">
              <a:buFontTx/>
              <a:buChar char="-"/>
            </a:pPr>
            <a:r>
              <a:rPr lang="bg-BG" dirty="0" smtClean="0"/>
              <a:t>не може да се установи начина на формиране на вътрешното убеждение</a:t>
            </a:r>
          </a:p>
          <a:p>
            <a:pPr marL="0" indent="0" algn="just">
              <a:buNone/>
            </a:pPr>
            <a:r>
              <a:rPr lang="bg-BG" b="1" dirty="0" smtClean="0"/>
              <a:t>Р 462/2013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различни обяснения, дадени на досъдебното производство в един и същи ден, като не е ясно кои са кредитирани и защо</a:t>
            </a:r>
          </a:p>
          <a:p>
            <a:pPr algn="just">
              <a:buFontTx/>
              <a:buChar char="-"/>
            </a:pPr>
            <a:r>
              <a:rPr lang="bg-BG" dirty="0" smtClean="0"/>
              <a:t>не е даден отговор на направени оплаквания за оказан натиск (обещано е на обвиняемия да не бъде привлечен към наказателна отговорност, а да остане свидетел по делото)</a:t>
            </a:r>
          </a:p>
          <a:p>
            <a:pPr marL="0" indent="0" algn="just">
              <a:buNone/>
            </a:pPr>
            <a:r>
              <a:rPr lang="bg-BG" b="1" dirty="0" smtClean="0"/>
              <a:t>Р 361/2010 2 НО</a:t>
            </a:r>
          </a:p>
          <a:p>
            <a:pPr algn="just">
              <a:buFontTx/>
              <a:buChar char="-"/>
            </a:pPr>
            <a:r>
              <a:rPr lang="bg-BG" dirty="0" smtClean="0"/>
              <a:t>не е доведен подсъдимия, след като е бил задържан</a:t>
            </a:r>
          </a:p>
          <a:p>
            <a:pPr marL="0" indent="0" algn="just">
              <a:buNone/>
            </a:pPr>
            <a:r>
              <a:rPr lang="bg-BG" b="1" dirty="0" smtClean="0"/>
              <a:t>Р 568/2014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неправилно е одобрено споразумение, като е наложено наказание пробация, вместо да се приложи 78а НК</a:t>
            </a:r>
          </a:p>
          <a:p>
            <a:pPr algn="just">
              <a:buFontTx/>
              <a:buChar char="-"/>
            </a:pPr>
            <a:r>
              <a:rPr lang="bg-BG" dirty="0" smtClean="0"/>
              <a:t>съдът е приел, че е допуснато процесуално нарушение, а не нарушение на материалния закон</a:t>
            </a:r>
          </a:p>
          <a:p>
            <a:pPr marL="0" indent="0">
              <a:buNone/>
            </a:pP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39826808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/>
              <a:t>Практика, свързана с допуснати съществени нарушения на процесуални правила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53/2014 </a:t>
            </a:r>
            <a:r>
              <a:rPr lang="bg-BG" b="1" dirty="0"/>
              <a:t>2</a:t>
            </a:r>
            <a:r>
              <a:rPr lang="bg-BG" b="1" dirty="0" smtClean="0"/>
              <a:t> НО</a:t>
            </a:r>
          </a:p>
          <a:p>
            <a:pPr algn="just">
              <a:buFontTx/>
              <a:buChar char="-"/>
            </a:pPr>
            <a:r>
              <a:rPr lang="bg-BG" dirty="0" smtClean="0"/>
              <a:t>съдът е приел, че е допуснато съществено нарушение на процесуални правила, тъй като на осъденият не е била дадена възможност да пледира пред </a:t>
            </a:r>
            <a:r>
              <a:rPr lang="bg-BG" dirty="0" err="1" smtClean="0"/>
              <a:t>въззивния</a:t>
            </a:r>
            <a:r>
              <a:rPr lang="bg-BG" dirty="0" smtClean="0"/>
              <a:t> съд</a:t>
            </a:r>
          </a:p>
          <a:p>
            <a:pPr algn="just">
              <a:buFontTx/>
              <a:buChar char="-"/>
            </a:pPr>
            <a:r>
              <a:rPr lang="bg-BG" dirty="0" smtClean="0"/>
              <a:t>неправилно са били установени фактите по делото</a:t>
            </a:r>
          </a:p>
          <a:p>
            <a:pPr algn="just">
              <a:buFontTx/>
              <a:buChar char="-"/>
            </a:pPr>
            <a:r>
              <a:rPr lang="bg-BG" dirty="0" smtClean="0"/>
              <a:t>възобновено е </a:t>
            </a:r>
            <a:r>
              <a:rPr lang="bg-BG" dirty="0" err="1" smtClean="0"/>
              <a:t>производствотоу</a:t>
            </a:r>
            <a:r>
              <a:rPr lang="bg-BG" dirty="0" smtClean="0"/>
              <a:t> като е отменен постановения съдебен акт само по отношение на осъденото лице, което е подало искането, но не и по отношение на другите </a:t>
            </a:r>
            <a:r>
              <a:rPr lang="bg-BG" dirty="0" err="1" smtClean="0"/>
              <a:t>съпроцесници</a:t>
            </a:r>
            <a:r>
              <a:rPr lang="bg-BG" dirty="0" smtClean="0"/>
              <a:t> (съизвършители)</a:t>
            </a:r>
          </a:p>
          <a:p>
            <a:pPr marL="0" indent="0" algn="just">
              <a:buNone/>
            </a:pPr>
            <a:r>
              <a:rPr lang="bg-BG" b="1" dirty="0" smtClean="0"/>
              <a:t>Р 91/2015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производството е прекратено заради изпадане на подсъдимия в продължително разстройство на съзнанието</a:t>
            </a:r>
          </a:p>
          <a:p>
            <a:pPr algn="just">
              <a:buFontTx/>
              <a:buChar char="-"/>
            </a:pPr>
            <a:r>
              <a:rPr lang="bg-BG" dirty="0" smtClean="0"/>
              <a:t>в производството е приет за съвместно разглеждане граждански иск</a:t>
            </a:r>
          </a:p>
          <a:p>
            <a:pPr algn="just">
              <a:buFontTx/>
              <a:buChar char="-"/>
            </a:pPr>
            <a:r>
              <a:rPr lang="bg-BG" dirty="0" smtClean="0"/>
              <a:t>направено е искане за възобновяване и отмяна на съдебния акт за прекратяване, с оглед задължителната практика по ТР 1/2013 г. ВКС и необходимост съдът да се произнесе по гражданския иск</a:t>
            </a:r>
          </a:p>
          <a:p>
            <a:pPr algn="just">
              <a:buFontTx/>
              <a:buChar char="-"/>
            </a:pPr>
            <a:r>
              <a:rPr lang="bg-BG" dirty="0" smtClean="0"/>
              <a:t>касационният съд е приел искането за недопустимо и го е оставил без разглеждане</a:t>
            </a:r>
          </a:p>
          <a:p>
            <a:pPr marL="0" indent="0" algn="just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6242434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 smtClean="0"/>
              <a:t>Практика, свързана с допуснати съществени нарушения на процесуални правила</a:t>
            </a:r>
            <a:endParaRPr lang="bg-B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bg-BG" b="1" dirty="0" smtClean="0"/>
              <a:t>Р 434/2015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осъденият е бил представляван от адвокат, който е бил лишен от адвокатско права</a:t>
            </a:r>
          </a:p>
          <a:p>
            <a:pPr algn="just">
              <a:buFontTx/>
              <a:buChar char="-"/>
            </a:pPr>
            <a:r>
              <a:rPr lang="bg-BG" dirty="0" smtClean="0"/>
              <a:t>съдът е приел, че е допуснато съществено нарушение на процесуални правила и е уважил искането</a:t>
            </a:r>
          </a:p>
          <a:p>
            <a:pPr algn="just">
              <a:buFontTx/>
              <a:buChar char="-"/>
            </a:pPr>
            <a:r>
              <a:rPr lang="bg-BG" dirty="0" smtClean="0"/>
              <a:t>делото е върнато на досъдебното производство, тъй като е било внесено за одобряване на споразумение</a:t>
            </a:r>
            <a:endParaRPr lang="bg-BG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 smtClean="0"/>
              <a:t>Основание- явна несправедливост на наложеното наказание</a:t>
            </a:r>
            <a:endParaRPr lang="bg-B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dirty="0" smtClean="0"/>
              <a:t>Чл.348, ал.1, т.3 НПК</a:t>
            </a:r>
          </a:p>
          <a:p>
            <a:pPr marL="0" indent="0" algn="just">
              <a:buNone/>
            </a:pPr>
            <a:r>
              <a:rPr lang="bg-BG" dirty="0" smtClean="0"/>
              <a:t>Чл. 348, ал.5 НПК- легална дефиниция. Наложеното наказание не съответства : </a:t>
            </a:r>
          </a:p>
          <a:p>
            <a:pPr algn="just">
              <a:buFontTx/>
              <a:buChar char="-"/>
            </a:pPr>
            <a:r>
              <a:rPr lang="bg-BG" dirty="0" smtClean="0"/>
              <a:t>на обществената опасност на деянието и дееца</a:t>
            </a:r>
          </a:p>
          <a:p>
            <a:pPr algn="just">
              <a:buFontTx/>
              <a:buChar char="-"/>
            </a:pPr>
            <a:r>
              <a:rPr lang="bg-BG" dirty="0"/>
              <a:t>н</a:t>
            </a:r>
            <a:r>
              <a:rPr lang="bg-BG" dirty="0" smtClean="0"/>
              <a:t>а смекчаващите и отегчаващите отговорността обстоятелства</a:t>
            </a:r>
          </a:p>
          <a:p>
            <a:pPr algn="just">
              <a:buFontTx/>
              <a:buChar char="-"/>
            </a:pPr>
            <a:r>
              <a:rPr lang="bg-BG" dirty="0"/>
              <a:t>н</a:t>
            </a:r>
            <a:r>
              <a:rPr lang="bg-BG" dirty="0" smtClean="0"/>
              <a:t>а целите на чл.36 НК</a:t>
            </a:r>
          </a:p>
          <a:p>
            <a:pPr algn="just">
              <a:buFontTx/>
              <a:buChar char="-"/>
            </a:pPr>
            <a:r>
              <a:rPr lang="bg-BG" dirty="0"/>
              <a:t>н</a:t>
            </a:r>
            <a:r>
              <a:rPr lang="bg-BG" dirty="0" smtClean="0"/>
              <a:t>еправилно е приложено (или е отказано да се приложи условното осъждане)</a:t>
            </a:r>
          </a:p>
          <a:p>
            <a:pPr marL="0" indent="0" algn="just">
              <a:buNone/>
            </a:pPr>
            <a:r>
              <a:rPr lang="bg-BG" b="1" dirty="0" smtClean="0"/>
              <a:t>Р 85/2007 г. 3 НО, Р 1778/2011 г. 2 НО, Р 413/2006 г. 1 НО</a:t>
            </a:r>
          </a:p>
          <a:p>
            <a:pPr algn="just">
              <a:buFontTx/>
              <a:buChar char="-"/>
            </a:pPr>
            <a:r>
              <a:rPr lang="bg-BG" dirty="0" smtClean="0"/>
              <a:t>необосноваността не е касационно основание</a:t>
            </a:r>
          </a:p>
          <a:p>
            <a:pPr>
              <a:buFontTx/>
              <a:buChar char="-"/>
            </a:pPr>
            <a:endParaRPr lang="bg-BG" dirty="0" smtClean="0"/>
          </a:p>
          <a:p>
            <a:pPr>
              <a:buFontTx/>
              <a:buChar char="-"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642656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Основание за възобновяване по чл.422, ал.1, </a:t>
            </a:r>
            <a:r>
              <a:rPr lang="bg-BG" dirty="0" smtClean="0"/>
              <a:t>т.6 </a:t>
            </a:r>
            <a:r>
              <a:rPr lang="bg-BG" dirty="0"/>
              <a:t>НПК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bg-BG" dirty="0" smtClean="0"/>
              <a:t>1. Следва да е налице допусната екстрадиция</a:t>
            </a:r>
          </a:p>
          <a:p>
            <a:pPr algn="just">
              <a:buFontTx/>
              <a:buChar char="-"/>
            </a:pPr>
            <a:r>
              <a:rPr lang="bg-BG" dirty="0"/>
              <a:t>л</a:t>
            </a:r>
            <a:r>
              <a:rPr lang="bg-BG" dirty="0" smtClean="0"/>
              <a:t>егална дефиниция в чл.2 ЗЕЕЗА</a:t>
            </a:r>
          </a:p>
          <a:p>
            <a:pPr algn="just">
              <a:buFontTx/>
              <a:buChar char="-"/>
            </a:pPr>
            <a:r>
              <a:rPr lang="bg-BG" dirty="0"/>
              <a:t>с</a:t>
            </a:r>
            <a:r>
              <a:rPr lang="bg-BG" dirty="0" smtClean="0"/>
              <a:t>ледва да е допусната за изтърпяване на наказание „лишаване от свобода“</a:t>
            </a:r>
          </a:p>
          <a:p>
            <a:pPr algn="just">
              <a:buFontTx/>
              <a:buChar char="-"/>
            </a:pPr>
            <a:r>
              <a:rPr lang="bg-BG" dirty="0"/>
              <a:t>л</a:t>
            </a:r>
            <a:r>
              <a:rPr lang="bg-BG" dirty="0" smtClean="0"/>
              <a:t>ицето следва да е предадено</a:t>
            </a:r>
          </a:p>
          <a:p>
            <a:pPr marL="0" indent="0" algn="just">
              <a:buNone/>
            </a:pPr>
            <a:r>
              <a:rPr lang="bg-BG" dirty="0" smtClean="0"/>
              <a:t>2. При изпълнена ЕЗА</a:t>
            </a:r>
          </a:p>
          <a:p>
            <a:pPr marL="0" indent="0" algn="just">
              <a:buNone/>
            </a:pPr>
            <a:r>
              <a:rPr lang="bg-BG" dirty="0" smtClean="0"/>
              <a:t>3. Задължително българската държава трябва да е дала гаранции за възобновяване на наказателното производство.</a:t>
            </a:r>
          </a:p>
          <a:p>
            <a:pPr marL="0" indent="0" algn="just">
              <a:buNone/>
            </a:pPr>
            <a:r>
              <a:rPr lang="bg-BG" dirty="0" smtClean="0"/>
              <a:t>4. Възобновяването може да е само на приключило наказателно производство с предмет престъплението, за което осъденият е предаден (следва от чл.31 и чл.61 ЗЕЕЗА)</a:t>
            </a:r>
          </a:p>
          <a:p>
            <a:pPr marL="0" indent="0" algn="just">
              <a:buNone/>
            </a:pPr>
            <a:r>
              <a:rPr lang="bg-BG" b="1" dirty="0" smtClean="0"/>
              <a:t>Р 79/2013 г. 2 НО</a:t>
            </a:r>
          </a:p>
          <a:p>
            <a:pPr marL="0" indent="0" algn="just">
              <a:buFontTx/>
              <a:buChar char="-"/>
            </a:pPr>
            <a:r>
              <a:rPr lang="bg-BG" dirty="0" smtClean="0"/>
              <a:t>при дадени гаранции не се изследва въпроса дали са допуснати съществени нарушения на процесуални правила</a:t>
            </a:r>
          </a:p>
          <a:p>
            <a:pPr marL="0" indent="0" algn="just">
              <a:buFontTx/>
              <a:buChar char="-"/>
            </a:pPr>
            <a:r>
              <a:rPr lang="bg-BG" dirty="0" smtClean="0"/>
              <a:t>не се изследва въпроса дали осъденият е знаел за развиващото се наказателно производство</a:t>
            </a:r>
          </a:p>
          <a:p>
            <a:pPr marL="0" indent="0" algn="just">
              <a:buFontTx/>
              <a:buChar char="-"/>
            </a:pPr>
            <a:r>
              <a:rPr lang="bg-BG" dirty="0" smtClean="0"/>
              <a:t>ако искането се уважи делото се връща на досъдебното производство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082572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Възобновяване на задочно осъден- чл.423 </a:t>
            </a:r>
            <a:r>
              <a:rPr lang="bg-BG" dirty="0"/>
              <a:t>НПК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 algn="just">
              <a:buAutoNum type="arabicPeriod"/>
            </a:pPr>
            <a:r>
              <a:rPr lang="bg-BG" dirty="0" smtClean="0"/>
              <a:t>Целта на производството е да се гарантират правата на осъденото лице, което не е участвало в процеса</a:t>
            </a:r>
          </a:p>
          <a:p>
            <a:pPr algn="just">
              <a:buFontTx/>
              <a:buChar char="-"/>
            </a:pPr>
            <a:r>
              <a:rPr lang="bg-BG" dirty="0" smtClean="0"/>
              <a:t>следва от чл.55, ал.1 НПК, чл.6, т.1 и т.3 б. „</a:t>
            </a:r>
            <a:r>
              <a:rPr lang="en-US" dirty="0" smtClean="0"/>
              <a:t>c</a:t>
            </a:r>
            <a:r>
              <a:rPr lang="bg-BG" dirty="0" smtClean="0"/>
              <a:t>“ и „</a:t>
            </a:r>
            <a:r>
              <a:rPr lang="en-US" dirty="0" smtClean="0"/>
              <a:t>d</a:t>
            </a:r>
            <a:r>
              <a:rPr lang="bg-BG" dirty="0" smtClean="0"/>
              <a:t>“ КЗПЧ (в този смисъл са </a:t>
            </a:r>
            <a:r>
              <a:rPr lang="bg-BG" b="1" dirty="0" smtClean="0"/>
              <a:t>решения </a:t>
            </a:r>
            <a:r>
              <a:rPr lang="bg-BG" b="1" dirty="0" err="1" smtClean="0"/>
              <a:t>Колоца</a:t>
            </a:r>
            <a:r>
              <a:rPr lang="bg-BG" b="1" dirty="0" smtClean="0"/>
              <a:t> срещу Италия, 1985 г. </a:t>
            </a:r>
            <a:r>
              <a:rPr lang="bg-BG" b="1" dirty="0" err="1" smtClean="0"/>
              <a:t>Сейдович</a:t>
            </a:r>
            <a:r>
              <a:rPr lang="bg-BG" b="1" dirty="0" smtClean="0"/>
              <a:t> срещу Италия 2006 г. , </a:t>
            </a:r>
            <a:r>
              <a:rPr lang="bg-BG" b="1" dirty="0" err="1" smtClean="0"/>
              <a:t>Хереми</a:t>
            </a:r>
            <a:r>
              <a:rPr lang="bg-BG" b="1" dirty="0" smtClean="0"/>
              <a:t> срещу Италия 2006 г., Стоичков срещу България 2005 г., Кунов срещу България 2006 г. и др., Р 258/2010 г. 3 НО, Р 46/2011 г. 3 НО, Р 107/2011 г. 3 НО</a:t>
            </a:r>
          </a:p>
          <a:p>
            <a:pPr marL="0" indent="0" algn="just">
              <a:buNone/>
            </a:pPr>
            <a:r>
              <a:rPr lang="bg-BG" dirty="0" smtClean="0"/>
              <a:t>2. Срокът за подаване на искането започва да тече от узнаването за влязлата в сила присъда</a:t>
            </a:r>
          </a:p>
          <a:p>
            <a:pPr marL="0" indent="0" algn="just">
              <a:buNone/>
            </a:pPr>
            <a:r>
              <a:rPr lang="bg-BG" dirty="0" smtClean="0"/>
              <a:t>3. Искането за възобновяване на спира изпълнението на влязлата в сила присъда</a:t>
            </a:r>
          </a:p>
          <a:p>
            <a:pPr algn="just">
              <a:buFontTx/>
              <a:buChar char="-"/>
            </a:pPr>
            <a:r>
              <a:rPr lang="bg-BG" dirty="0" smtClean="0"/>
              <a:t>съдът може да го спре (произнася се с определение)</a:t>
            </a:r>
          </a:p>
          <a:p>
            <a:pPr marL="0" indent="0" algn="just">
              <a:buNone/>
            </a:pPr>
            <a:r>
              <a:rPr lang="bg-BG" dirty="0" smtClean="0"/>
              <a:t>4. В хода на съдебното производство осъденият следва да се яви лично</a:t>
            </a:r>
          </a:p>
          <a:p>
            <a:pPr marL="0" indent="0" algn="just">
              <a:buNone/>
            </a:pPr>
            <a:r>
              <a:rPr lang="bg-BG" dirty="0" smtClean="0"/>
              <a:t>- отсъствието му е основание за прекратяване на производството- чл.423, ал.3 НПК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1338606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Възобновяване на задочно осъден- чл.423 НПК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dirty="0" smtClean="0"/>
              <a:t>Основания за възобновяване</a:t>
            </a:r>
          </a:p>
          <a:p>
            <a:pPr marL="0" indent="0" algn="just">
              <a:buNone/>
            </a:pPr>
            <a:r>
              <a:rPr lang="bg-BG" dirty="0" smtClean="0"/>
              <a:t>1. Наказателното производство да се е развило при условията на „задочна процедура“ по чл.269 НПК</a:t>
            </a:r>
          </a:p>
          <a:p>
            <a:pPr algn="just">
              <a:buFontTx/>
              <a:buChar char="-"/>
            </a:pPr>
            <a:r>
              <a:rPr lang="bg-BG" dirty="0" smtClean="0"/>
              <a:t>следва да е предвидено задължително участие на обвиняемия в процеса</a:t>
            </a:r>
          </a:p>
          <a:p>
            <a:pPr algn="just">
              <a:buFontTx/>
              <a:buChar char="-"/>
            </a:pPr>
            <a:r>
              <a:rPr lang="bg-BG" dirty="0" smtClean="0"/>
              <a:t>обвиняемият не е присъствал по уважителни причини</a:t>
            </a:r>
          </a:p>
          <a:p>
            <a:pPr marL="0" indent="0" algn="just">
              <a:buNone/>
            </a:pPr>
            <a:r>
              <a:rPr lang="bg-BG" dirty="0" smtClean="0"/>
              <a:t>2. </a:t>
            </a:r>
            <a:r>
              <a:rPr lang="bg-BG" dirty="0"/>
              <a:t>Д</a:t>
            </a:r>
            <a:r>
              <a:rPr lang="bg-BG" dirty="0" smtClean="0"/>
              <a:t>а не са изпълнени всички задължения за уведомяване на осъдения за воденото срещу него наказателно производство</a:t>
            </a:r>
          </a:p>
          <a:p>
            <a:pPr algn="just">
              <a:buFontTx/>
              <a:buChar char="-"/>
            </a:pPr>
            <a:r>
              <a:rPr lang="bg-BG" dirty="0" smtClean="0"/>
              <a:t>когато тези задължения са изпълнени и подсъдимият е останал неуведомен по негова вина искането следва да бъде прието за неоснователно</a:t>
            </a:r>
          </a:p>
        </p:txBody>
      </p:sp>
    </p:spTree>
    <p:extLst>
      <p:ext uri="{BB962C8B-B14F-4D97-AF65-F5344CB8AC3E}">
        <p14:creationId xmlns:p14="http://schemas.microsoft.com/office/powerpoint/2010/main" val="2882944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Влезли в сила определения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 algn="just">
              <a:buAutoNum type="arabicPeriod"/>
            </a:pPr>
            <a:r>
              <a:rPr lang="bg-BG" dirty="0" smtClean="0"/>
              <a:t>Определението по чл.112, ал.3 (отнемане в полза на държавата на МПС)</a:t>
            </a:r>
          </a:p>
          <a:p>
            <a:pPr algn="just">
              <a:buFontTx/>
              <a:buChar char="-"/>
            </a:pPr>
            <a:r>
              <a:rPr lang="bg-BG" dirty="0" smtClean="0"/>
              <a:t>може да бъде отнето МПС с постановление на прокурор</a:t>
            </a:r>
          </a:p>
          <a:p>
            <a:pPr algn="just">
              <a:buFontTx/>
              <a:buChar char="-"/>
            </a:pPr>
            <a:r>
              <a:rPr lang="bg-BG" dirty="0"/>
              <a:t>м</a:t>
            </a:r>
            <a:r>
              <a:rPr lang="bg-BG" dirty="0" smtClean="0"/>
              <a:t>оже да е отнето с определение по чл.306, ал.1, т.4 НПК (в този случай подлежи на </a:t>
            </a:r>
            <a:r>
              <a:rPr lang="bg-BG" dirty="0" err="1" smtClean="0"/>
              <a:t>инстанционен</a:t>
            </a:r>
            <a:r>
              <a:rPr lang="bg-BG" dirty="0" smtClean="0"/>
              <a:t> контрол по реда на глава 22 НПК)</a:t>
            </a:r>
          </a:p>
          <a:p>
            <a:pPr marL="0" indent="0" algn="just">
              <a:buNone/>
            </a:pPr>
            <a:r>
              <a:rPr lang="bg-BG" dirty="0" smtClean="0"/>
              <a:t>2. Определение по чл.243, ал.5, т.1 и т.2 НПК (определение, с което се контролира постановление за прекратяване)</a:t>
            </a:r>
          </a:p>
          <a:p>
            <a:pPr algn="just">
              <a:buFontTx/>
              <a:buChar char="-"/>
            </a:pPr>
            <a:r>
              <a:rPr lang="bg-BG" dirty="0" smtClean="0"/>
              <a:t>няма значение дали е постановено от </a:t>
            </a:r>
            <a:r>
              <a:rPr lang="bg-BG" dirty="0" err="1" smtClean="0"/>
              <a:t>първоинстанционен</a:t>
            </a:r>
            <a:r>
              <a:rPr lang="bg-BG" dirty="0" smtClean="0"/>
              <a:t> или </a:t>
            </a:r>
            <a:r>
              <a:rPr lang="bg-BG" dirty="0" err="1" smtClean="0"/>
              <a:t>въззивен</a:t>
            </a:r>
            <a:r>
              <a:rPr lang="bg-BG" dirty="0" smtClean="0"/>
              <a:t> съд</a:t>
            </a:r>
          </a:p>
          <a:p>
            <a:pPr marL="0" indent="0" algn="just">
              <a:buNone/>
            </a:pPr>
            <a:r>
              <a:rPr lang="bg-BG" dirty="0" smtClean="0"/>
              <a:t>3. Определение по чл.382, ал.7 (с които е одобрено споразумение)</a:t>
            </a:r>
          </a:p>
          <a:p>
            <a:pPr algn="just">
              <a:buFontTx/>
              <a:buChar char="-"/>
            </a:pPr>
            <a:r>
              <a:rPr lang="bg-BG" dirty="0" smtClean="0"/>
              <a:t>проблем е определението по чл.384, ал.3 НПК (когато споразумението е постигнато в хода на водено наказателно производство по общия ред)</a:t>
            </a:r>
          </a:p>
          <a:p>
            <a:pPr algn="just">
              <a:buFontTx/>
              <a:buChar char="-"/>
            </a:pPr>
            <a:r>
              <a:rPr lang="bg-BG" dirty="0"/>
              <a:t>о</a:t>
            </a:r>
            <a:r>
              <a:rPr lang="bg-BG" dirty="0" smtClean="0"/>
              <a:t>пределението по чл.384, ал.3 НПК не подлежат на възобновяване (следва от тълкуването на разпоредбата на чл.419, ал.1 НПК.</a:t>
            </a:r>
          </a:p>
          <a:p>
            <a:pPr algn="just">
              <a:buFontTx/>
              <a:buChar char="-"/>
            </a:pPr>
            <a:r>
              <a:rPr lang="bg-BG" dirty="0" smtClean="0"/>
              <a:t>Въпреки това съдилищата приемат, че и тези определения могат да бъдат разгледани в производство по възобновяване </a:t>
            </a:r>
            <a:r>
              <a:rPr lang="bg-BG" b="1" dirty="0" smtClean="0"/>
              <a:t>Р 2004/2009 г. 3 НО, Р 254/2009 г. 3 НО, Р 214/2010 г. 2 НО, Р 223/2209 г. 1 НО</a:t>
            </a:r>
          </a:p>
        </p:txBody>
      </p:sp>
    </p:spTree>
    <p:extLst>
      <p:ext uri="{BB962C8B-B14F-4D97-AF65-F5344CB8AC3E}">
        <p14:creationId xmlns:p14="http://schemas.microsoft.com/office/powerpoint/2010/main" val="31919928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Възобновяване на задочно осъден- чл.423 НПК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dirty="0"/>
              <a:t>3. Разлика между знание за развиващото се наказателно производство и участие</a:t>
            </a:r>
          </a:p>
          <a:p>
            <a:pPr algn="just">
              <a:buFontTx/>
              <a:buChar char="-"/>
            </a:pPr>
            <a:r>
              <a:rPr lang="bg-BG" dirty="0"/>
              <a:t>Задължително следва да участвал лично при предявяване на обвинението или при извършване на първото по делото действие по разследване по чл.219, ал.2 НПК</a:t>
            </a:r>
          </a:p>
          <a:p>
            <a:pPr marL="0" indent="0" algn="just">
              <a:buNone/>
            </a:pPr>
            <a:r>
              <a:rPr lang="bg-BG" dirty="0"/>
              <a:t>4. Разлика в правната уредба до 2011 г. и след това</a:t>
            </a:r>
          </a:p>
          <a:p>
            <a:pPr algn="just">
              <a:buFontTx/>
              <a:buChar char="-"/>
            </a:pPr>
            <a:r>
              <a:rPr lang="bg-BG" dirty="0"/>
              <a:t>До 2011 г. чл.254, ал.4 НПК задължава съда да издири подсъдимия и по този начин да гарантира знанието му за започналото производство в съдебната му фаза</a:t>
            </a:r>
          </a:p>
          <a:p>
            <a:pPr algn="just">
              <a:buFontTx/>
              <a:buChar char="-"/>
            </a:pPr>
            <a:r>
              <a:rPr lang="bg-BG" dirty="0"/>
              <a:t>След 2011 г. се изисква единствено обвиняемият да е бил известен за началото на воденото срещу него наказателно производство и да е уведомен , че е привлечен в качеството си на обвиняем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5306663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Практика, свързана с възобновяване на задочно осъден 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bg-BG" b="1" dirty="0" smtClean="0"/>
              <a:t>Р 570/2014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ако се е намирал в затвор в чужбина и това е било известно на българския съд, непризоваването му е основание искането за възобновяване да бъде уважено</a:t>
            </a:r>
          </a:p>
          <a:p>
            <a:pPr algn="just">
              <a:buNone/>
            </a:pPr>
            <a:r>
              <a:rPr lang="bg-BG" b="1" dirty="0" smtClean="0"/>
              <a:t>Р 130/2014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срокът започва да тече от узнаване за постановения съдебен акт</a:t>
            </a:r>
          </a:p>
          <a:p>
            <a:pPr algn="just">
              <a:buNone/>
            </a:pPr>
            <a:r>
              <a:rPr lang="bg-BG" b="1" dirty="0" smtClean="0"/>
              <a:t>Р 374/2015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срокът започва да тече от узнаването за приключилото наказателно производство</a:t>
            </a:r>
          </a:p>
          <a:p>
            <a:pPr algn="just">
              <a:buFontTx/>
              <a:buChar char="-"/>
            </a:pPr>
            <a:r>
              <a:rPr lang="bg-BG" dirty="0" smtClean="0"/>
              <a:t>проведена беседа с оперативен работник не може да вмени процесуални задължения на осъдения</a:t>
            </a:r>
          </a:p>
          <a:p>
            <a:pPr algn="just">
              <a:buFontTx/>
              <a:buChar char="-"/>
            </a:pPr>
            <a:r>
              <a:rPr lang="bg-BG" dirty="0" smtClean="0"/>
              <a:t>ако е призован и разпитан в качеството на свидетел, това не е достатъчно, за да се приеме, че е узнал за воденото срещу него наказателно производство</a:t>
            </a:r>
          </a:p>
          <a:p>
            <a:pPr algn="just">
              <a:buFontTx/>
              <a:buChar char="-"/>
            </a:pPr>
            <a:r>
              <a:rPr lang="bg-BG" dirty="0" smtClean="0"/>
              <a:t>ако не му е било предявено обвинението искането е основателно, делото се възобновява и се връща на досъдебното производство</a:t>
            </a:r>
            <a:endParaRPr lang="bg-BG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Практика, свързана с възобновяване на задочно осъден 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bg-BG" b="1" dirty="0" smtClean="0"/>
              <a:t>Р 464/2013 г. 3 НО</a:t>
            </a:r>
          </a:p>
          <a:p>
            <a:pPr algn="just">
              <a:buNone/>
            </a:pPr>
            <a:r>
              <a:rPr lang="bg-BG" dirty="0" smtClean="0"/>
              <a:t>- при редакцията на чл.423 НПК в сила през периода от  27.12.2008 г. до 29.11.2011 г. бе предвидено императивно уважаване на искането при дадени гаранции</a:t>
            </a:r>
          </a:p>
          <a:p>
            <a:pPr algn="just">
              <a:buFontTx/>
              <a:buChar char="-"/>
            </a:pPr>
            <a:r>
              <a:rPr lang="bg-BG" dirty="0" smtClean="0"/>
              <a:t>допустимо е едно лице да се откаже от участие в наказателното производство, но този отказ трябва да е категорично установен и придружен с минимални гаранции за защита на правата му. В противен случай е нарушен чл.6 ЕКПЧОС- </a:t>
            </a:r>
            <a:r>
              <a:rPr lang="bg-BG" b="1" dirty="0" smtClean="0"/>
              <a:t>дела </a:t>
            </a:r>
            <a:r>
              <a:rPr lang="bg-BG" b="1" dirty="0" err="1" smtClean="0"/>
              <a:t>Колоца</a:t>
            </a:r>
            <a:r>
              <a:rPr lang="bg-BG" b="1" dirty="0" smtClean="0"/>
              <a:t> срещу Италия 1985 г., </a:t>
            </a:r>
            <a:r>
              <a:rPr lang="bg-BG" b="1" dirty="0" err="1" smtClean="0"/>
              <a:t>Хакасон</a:t>
            </a:r>
            <a:r>
              <a:rPr lang="bg-BG" b="1" dirty="0" smtClean="0"/>
              <a:t> и </a:t>
            </a:r>
            <a:r>
              <a:rPr lang="bg-BG" b="1" dirty="0" err="1" smtClean="0"/>
              <a:t>Стюренсон</a:t>
            </a:r>
            <a:r>
              <a:rPr lang="bg-BG" b="1" dirty="0" smtClean="0"/>
              <a:t> срещу Швеция 2006 г., </a:t>
            </a:r>
            <a:r>
              <a:rPr lang="bg-BG" b="1" dirty="0" err="1" smtClean="0"/>
              <a:t>Сейдович</a:t>
            </a:r>
            <a:r>
              <a:rPr lang="bg-BG" b="1" dirty="0" smtClean="0"/>
              <a:t> срещу Италия 2006 г. К. срещу </a:t>
            </a:r>
            <a:r>
              <a:rPr lang="bg-BG" b="1" dirty="0" err="1" smtClean="0"/>
              <a:t>Бъргария</a:t>
            </a:r>
            <a:r>
              <a:rPr lang="bg-BG" b="1" dirty="0" smtClean="0"/>
              <a:t> 2006 г. и др., Р 172/2007 г. 3 НО, Р 258/2010 г. 3 НО</a:t>
            </a:r>
          </a:p>
          <a:p>
            <a:pPr algn="just">
              <a:buFontTx/>
              <a:buChar char="-"/>
            </a:pPr>
            <a:r>
              <a:rPr lang="bg-BG" dirty="0" smtClean="0"/>
              <a:t>не е допустимо изпълнението на ЕЗА да е обвързано със задължително възобновяване на задочно </a:t>
            </a:r>
            <a:r>
              <a:rPr lang="bg-BG" dirty="0" err="1" smtClean="0"/>
              <a:t>производтво</a:t>
            </a:r>
            <a:endParaRPr lang="bg-BG" dirty="0" smtClean="0"/>
          </a:p>
          <a:p>
            <a:pPr algn="just">
              <a:buFontTx/>
              <a:buChar char="-"/>
            </a:pPr>
            <a:r>
              <a:rPr lang="bg-BG" dirty="0" smtClean="0"/>
              <a:t>без уважение искането</a:t>
            </a:r>
          </a:p>
          <a:p>
            <a:pPr algn="just">
              <a:buFontTx/>
              <a:buChar char="-"/>
            </a:pPr>
            <a:endParaRPr lang="bg-BG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Искане за възобновяване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 algn="just">
              <a:buAutoNum type="arabicPeriod"/>
            </a:pPr>
            <a:r>
              <a:rPr lang="bg-BG" dirty="0" smtClean="0"/>
              <a:t>Искане</a:t>
            </a:r>
          </a:p>
          <a:p>
            <a:pPr algn="just">
              <a:buFontTx/>
              <a:buChar char="-"/>
            </a:pPr>
            <a:r>
              <a:rPr lang="bg-BG" dirty="0" smtClean="0"/>
              <a:t>задължителна писмена форма</a:t>
            </a:r>
          </a:p>
          <a:p>
            <a:pPr algn="just">
              <a:buFontTx/>
              <a:buChar char="-"/>
            </a:pPr>
            <a:r>
              <a:rPr lang="bg-BG" dirty="0" smtClean="0"/>
              <a:t>подпис на осъденото лице</a:t>
            </a:r>
          </a:p>
          <a:p>
            <a:pPr algn="just">
              <a:buFontTx/>
              <a:buChar char="-"/>
            </a:pPr>
            <a:r>
              <a:rPr lang="bg-BG" dirty="0" smtClean="0"/>
              <a:t>когато е подписано от адвокат следва да има изрично пълномощно (пълномощното по приключилото наказателно производство не може да бъде ползвано)</a:t>
            </a:r>
          </a:p>
          <a:p>
            <a:pPr algn="just">
              <a:buFontTx/>
              <a:buChar char="-"/>
            </a:pPr>
            <a:r>
              <a:rPr lang="bg-BG" dirty="0" smtClean="0"/>
              <a:t>следва да се посочи какво се атакува</a:t>
            </a:r>
          </a:p>
          <a:p>
            <a:pPr algn="just">
              <a:buFontTx/>
              <a:buChar char="-"/>
            </a:pPr>
            <a:r>
              <a:rPr lang="bg-BG" dirty="0" smtClean="0"/>
              <a:t>следва да се посочи какво е основанието и какво искане се прави</a:t>
            </a:r>
          </a:p>
          <a:p>
            <a:pPr algn="just">
              <a:buFontTx/>
              <a:buChar char="-"/>
            </a:pPr>
            <a:r>
              <a:rPr lang="bg-BG" dirty="0" smtClean="0"/>
              <a:t>трябва да има препис за връчване</a:t>
            </a:r>
          </a:p>
          <a:p>
            <a:pPr algn="just">
              <a:buFontTx/>
              <a:buChar char="-"/>
            </a:pPr>
            <a:r>
              <a:rPr lang="bg-BG" dirty="0" smtClean="0"/>
              <a:t>искането се подава чрез </a:t>
            </a:r>
            <a:r>
              <a:rPr lang="bg-BG" dirty="0" err="1" smtClean="0"/>
              <a:t>първоинстанционния</a:t>
            </a:r>
            <a:r>
              <a:rPr lang="bg-BG" dirty="0" smtClean="0"/>
              <a:t> съд</a:t>
            </a:r>
          </a:p>
          <a:p>
            <a:pPr algn="just">
              <a:buFontTx/>
              <a:buChar char="-"/>
            </a:pPr>
            <a:r>
              <a:rPr lang="bg-BG" dirty="0" err="1" smtClean="0"/>
              <a:t>първоинстанционния</a:t>
            </a:r>
            <a:r>
              <a:rPr lang="bg-BG" dirty="0" smtClean="0"/>
              <a:t> съд връчва препис и изпраща делото за произнасяне на ВКС или Апелативен съд</a:t>
            </a:r>
          </a:p>
        </p:txBody>
      </p:sp>
    </p:spTree>
    <p:extLst>
      <p:ext uri="{BB962C8B-B14F-4D97-AF65-F5344CB8AC3E}">
        <p14:creationId xmlns:p14="http://schemas.microsoft.com/office/powerpoint/2010/main" val="4015207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Искане за възобновяване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Tx/>
              <a:buChar char="-"/>
            </a:pPr>
            <a:r>
              <a:rPr lang="bg-BG" dirty="0" err="1"/>
              <a:t>п</a:t>
            </a:r>
            <a:r>
              <a:rPr lang="bg-BG" dirty="0" err="1" smtClean="0"/>
              <a:t>ървоинстанционния</a:t>
            </a:r>
            <a:r>
              <a:rPr lang="bg-BG" dirty="0" smtClean="0"/>
              <a:t> </a:t>
            </a:r>
            <a:r>
              <a:rPr lang="bg-BG" dirty="0"/>
              <a:t>съд не извършва проверка за допустимост на искането (разпоредбата на чл.351, ал.4 НПК не се прилага) </a:t>
            </a:r>
            <a:r>
              <a:rPr lang="bg-BG" b="1" dirty="0" err="1"/>
              <a:t>Опр</a:t>
            </a:r>
            <a:r>
              <a:rPr lang="bg-BG" b="1" dirty="0"/>
              <a:t>. 125/2008 г. 3 НО, </a:t>
            </a:r>
            <a:r>
              <a:rPr lang="bg-BG" b="1" dirty="0" err="1"/>
              <a:t>Опр</a:t>
            </a:r>
            <a:r>
              <a:rPr lang="bg-BG" b="1" dirty="0"/>
              <a:t>. 61/2009 г. 2 НО, </a:t>
            </a:r>
            <a:r>
              <a:rPr lang="bg-BG" b="1" dirty="0" err="1"/>
              <a:t>Опр</a:t>
            </a:r>
            <a:r>
              <a:rPr lang="bg-BG" b="1" dirty="0"/>
              <a:t>. 125/2010 г. 1 НО, </a:t>
            </a:r>
            <a:r>
              <a:rPr lang="bg-BG" b="1" dirty="0" err="1"/>
              <a:t>Опр</a:t>
            </a:r>
            <a:r>
              <a:rPr lang="bg-BG" b="1" dirty="0"/>
              <a:t>.19/2011г.  2 НО</a:t>
            </a:r>
          </a:p>
          <a:p>
            <a:pPr algn="just">
              <a:buFontTx/>
              <a:buChar char="-"/>
            </a:pPr>
            <a:r>
              <a:rPr lang="bg-BG" dirty="0"/>
              <a:t>п</a:t>
            </a:r>
            <a:r>
              <a:rPr lang="bg-BG" dirty="0" smtClean="0"/>
              <a:t>роверка </a:t>
            </a:r>
            <a:r>
              <a:rPr lang="bg-BG" dirty="0"/>
              <a:t>за допустимост се извършва от компетентния да разгледа искането съд</a:t>
            </a:r>
          </a:p>
          <a:p>
            <a:pPr algn="just">
              <a:buFontTx/>
              <a:buChar char="-"/>
            </a:pPr>
            <a:r>
              <a:rPr lang="bg-BG" dirty="0"/>
              <a:t>п</a:t>
            </a:r>
            <a:r>
              <a:rPr lang="bg-BG" dirty="0" smtClean="0"/>
              <a:t>роверката </a:t>
            </a:r>
            <a:r>
              <a:rPr lang="bg-BG" dirty="0"/>
              <a:t>за допустимост не се извършва при образуването на производството, а в неговия ход и евентуално го оставя без разглеждане </a:t>
            </a:r>
            <a:r>
              <a:rPr lang="bg-BG" b="1" dirty="0" err="1"/>
              <a:t>Опр</a:t>
            </a:r>
            <a:r>
              <a:rPr lang="bg-BG" b="1" dirty="0"/>
              <a:t>. 140/2009 г. 2 НО, </a:t>
            </a:r>
            <a:r>
              <a:rPr lang="bg-BG" b="1" dirty="0" err="1"/>
              <a:t>Опр</a:t>
            </a:r>
            <a:r>
              <a:rPr lang="bg-BG" b="1" dirty="0"/>
              <a:t>. 328/2009 г. 1 НО, </a:t>
            </a:r>
            <a:r>
              <a:rPr lang="bg-BG" b="1" dirty="0" err="1"/>
              <a:t>Опр</a:t>
            </a:r>
            <a:r>
              <a:rPr lang="bg-BG" b="1" dirty="0"/>
              <a:t>. 342/2009 г. 1 НО, </a:t>
            </a:r>
            <a:r>
              <a:rPr lang="bg-BG" b="1" dirty="0" err="1"/>
              <a:t>Опр</a:t>
            </a:r>
            <a:r>
              <a:rPr lang="bg-BG" b="1" dirty="0"/>
              <a:t>. 43/2010 г. 1 НО, </a:t>
            </a:r>
            <a:r>
              <a:rPr lang="bg-BG" b="1" dirty="0" err="1"/>
              <a:t>Опр</a:t>
            </a:r>
            <a:r>
              <a:rPr lang="bg-BG" b="1" dirty="0"/>
              <a:t>. 125/2010 г. 1 НО, </a:t>
            </a:r>
            <a:r>
              <a:rPr lang="bg-BG" b="1" dirty="0" err="1"/>
              <a:t>Опр</a:t>
            </a:r>
            <a:r>
              <a:rPr lang="bg-BG" b="1" dirty="0"/>
              <a:t>. 74/2011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ако </a:t>
            </a:r>
            <a:r>
              <a:rPr lang="bg-BG" dirty="0"/>
              <a:t>липсва подпис на осъденото лице следва да се дадат указания и ако не бъдат изпълнение да се прекрати производството (в този случай не съдът не се произнася с решение)</a:t>
            </a:r>
          </a:p>
          <a:p>
            <a:pPr marL="0" indent="0" algn="just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524058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Спиране на изпълнението на присъдата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bg-BG" dirty="0" smtClean="0"/>
              <a:t>Чл.420, ал.3 НПК</a:t>
            </a:r>
          </a:p>
          <a:p>
            <a:pPr algn="just">
              <a:buFontTx/>
              <a:buChar char="-"/>
            </a:pPr>
            <a:r>
              <a:rPr lang="bg-BG" dirty="0" smtClean="0"/>
              <a:t>независимо от отразеното в разпоредбата, че единствено изпълнението на присъдата може да бъде спряно, тази възможност съществува за всеки един от актовете, които могат да бъдат предмет на производството</a:t>
            </a:r>
          </a:p>
          <a:p>
            <a:pPr algn="just">
              <a:buFontTx/>
              <a:buChar char="-"/>
            </a:pPr>
            <a:r>
              <a:rPr lang="bg-BG" dirty="0" smtClean="0"/>
              <a:t>компетентен да постанови спирането е компетентния да направи искането прокурор</a:t>
            </a:r>
          </a:p>
          <a:p>
            <a:pPr algn="just">
              <a:buFontTx/>
              <a:buChar char="-"/>
            </a:pPr>
            <a:r>
              <a:rPr lang="bg-BG" dirty="0" smtClean="0"/>
              <a:t>в случай, че не бъде допуснато спиране, то може да бъде направено от компетентния да разгледа делото съд</a:t>
            </a:r>
          </a:p>
          <a:p>
            <a:pPr algn="just">
              <a:buFontTx/>
              <a:buChar char="-"/>
            </a:pPr>
            <a:r>
              <a:rPr lang="bg-BG" dirty="0" smtClean="0"/>
              <a:t>при преценка дали да бъде спряно изпълнението следва да се отчитат следните обстоятелства:</a:t>
            </a:r>
          </a:p>
          <a:p>
            <a:pPr marL="514350" indent="-514350" algn="just">
              <a:buAutoNum type="arabicPeriod"/>
            </a:pPr>
            <a:r>
              <a:rPr lang="bg-BG" dirty="0" smtClean="0"/>
              <a:t>вероятни вредни последици от изпълнението на акта </a:t>
            </a:r>
            <a:r>
              <a:rPr lang="bg-BG" dirty="0" err="1" smtClean="0"/>
              <a:t>Опр</a:t>
            </a:r>
            <a:r>
              <a:rPr lang="bg-BG" dirty="0" smtClean="0"/>
              <a:t>. 254/2009 г. 2 НО</a:t>
            </a:r>
          </a:p>
          <a:p>
            <a:pPr marL="514350" indent="-514350" algn="just">
              <a:buAutoNum type="arabicPeriod"/>
            </a:pPr>
            <a:r>
              <a:rPr lang="bg-BG" dirty="0" smtClean="0"/>
              <a:t>вероятния изход от производството</a:t>
            </a:r>
          </a:p>
          <a:p>
            <a:pPr algn="just">
              <a:buFontTx/>
              <a:buChar char="-"/>
            </a:pPr>
            <a:r>
              <a:rPr lang="bg-BG" dirty="0" smtClean="0"/>
              <a:t>Задължително спиране на изпълнението- чл.420, ал.4 НПК</a:t>
            </a:r>
          </a:p>
          <a:p>
            <a:pPr marL="514350" indent="-514350" algn="just">
              <a:buAutoNum type="arabicPeriod"/>
            </a:pPr>
            <a:r>
              <a:rPr lang="bg-BG" dirty="0" smtClean="0"/>
              <a:t>чл.422, ал.1, т.4 НПК</a:t>
            </a:r>
          </a:p>
          <a:p>
            <a:pPr marL="514350" indent="-514350" algn="just">
              <a:buAutoNum type="arabicPeriod"/>
            </a:pPr>
            <a:r>
              <a:rPr lang="bg-BG" dirty="0" smtClean="0"/>
              <a:t>Чл.422, ал.1, т.6 НПК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33745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Ред за разглеждане на искането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514350" indent="-514350" algn="just">
              <a:buAutoNum type="arabicPeriod"/>
            </a:pPr>
            <a:r>
              <a:rPr lang="bg-BG" dirty="0" smtClean="0"/>
              <a:t>Страни</a:t>
            </a:r>
          </a:p>
          <a:p>
            <a:pPr algn="just">
              <a:buFontTx/>
              <a:buChar char="-"/>
            </a:pPr>
            <a:r>
              <a:rPr lang="bg-BG" dirty="0" smtClean="0"/>
              <a:t>осъден</a:t>
            </a:r>
          </a:p>
          <a:p>
            <a:pPr algn="just">
              <a:buFontTx/>
              <a:buChar char="-"/>
            </a:pPr>
            <a:r>
              <a:rPr lang="bg-BG" dirty="0" smtClean="0"/>
              <a:t>защитник</a:t>
            </a:r>
          </a:p>
          <a:p>
            <a:pPr algn="just">
              <a:buFontTx/>
              <a:buChar char="-"/>
            </a:pPr>
            <a:r>
              <a:rPr lang="bg-BG" dirty="0" smtClean="0"/>
              <a:t>прокурор</a:t>
            </a:r>
          </a:p>
          <a:p>
            <a:pPr marL="0" indent="0" algn="just">
              <a:buNone/>
            </a:pPr>
            <a:r>
              <a:rPr lang="bg-BG" dirty="0" smtClean="0"/>
              <a:t>2. Не участват:</a:t>
            </a:r>
          </a:p>
          <a:p>
            <a:pPr algn="just">
              <a:buFontTx/>
              <a:buChar char="-"/>
            </a:pPr>
            <a:r>
              <a:rPr lang="bg-BG" dirty="0" smtClean="0"/>
              <a:t>друго осъден с приключилото наказателно производство</a:t>
            </a:r>
          </a:p>
          <a:p>
            <a:pPr algn="just">
              <a:buFontTx/>
              <a:buChar char="-"/>
            </a:pPr>
            <a:r>
              <a:rPr lang="bg-BG" dirty="0"/>
              <a:t>ч</a:t>
            </a:r>
            <a:r>
              <a:rPr lang="bg-BG" dirty="0" smtClean="0"/>
              <a:t>астен тъжител</a:t>
            </a:r>
          </a:p>
          <a:p>
            <a:pPr algn="just">
              <a:buFontTx/>
              <a:buChar char="-"/>
            </a:pPr>
            <a:r>
              <a:rPr lang="bg-BG" dirty="0" smtClean="0"/>
              <a:t>частен обвинител</a:t>
            </a:r>
          </a:p>
          <a:p>
            <a:pPr algn="just">
              <a:buFontTx/>
              <a:buChar char="-"/>
            </a:pPr>
            <a:r>
              <a:rPr lang="bg-BG" dirty="0"/>
              <a:t>г</a:t>
            </a:r>
            <a:r>
              <a:rPr lang="bg-BG" dirty="0" smtClean="0"/>
              <a:t>раждански ищец</a:t>
            </a:r>
          </a:p>
          <a:p>
            <a:pPr algn="just">
              <a:buFontTx/>
              <a:buChar char="-"/>
            </a:pPr>
            <a:r>
              <a:rPr lang="bg-BG" dirty="0"/>
              <a:t>п</a:t>
            </a:r>
            <a:r>
              <a:rPr lang="bg-BG" dirty="0" smtClean="0"/>
              <a:t>овереник</a:t>
            </a:r>
          </a:p>
          <a:p>
            <a:pPr marL="0" indent="0" algn="just">
              <a:buNone/>
            </a:pPr>
            <a:r>
              <a:rPr lang="bg-BG" dirty="0" smtClean="0"/>
              <a:t>Р 125/2010 г. 1 НО, Р 103/2016 г. 5 членен състав</a:t>
            </a:r>
          </a:p>
          <a:p>
            <a:pPr marL="0" indent="0" algn="just">
              <a:buNone/>
            </a:pPr>
            <a:r>
              <a:rPr lang="bg-BG" dirty="0" smtClean="0"/>
              <a:t>- частният обвинител и граждански ищец не участват в производството по възобновяване.</a:t>
            </a:r>
          </a:p>
          <a:p>
            <a:pPr marL="0" indent="0" algn="just">
              <a:buNone/>
            </a:pPr>
            <a:r>
              <a:rPr lang="bg-BG" dirty="0" smtClean="0"/>
              <a:t>3.Компетентен съд</a:t>
            </a:r>
          </a:p>
          <a:p>
            <a:pPr algn="just">
              <a:buFontTx/>
              <a:buChar char="-"/>
            </a:pPr>
            <a:r>
              <a:rPr lang="bg-BG" dirty="0" smtClean="0"/>
              <a:t>апелативен съд- за искания с основание чл.422, ал.1, т.5 НПК (за актове постановени от районен или окръжен съд, като въззивна инстанция)</a:t>
            </a:r>
          </a:p>
          <a:p>
            <a:pPr algn="just">
              <a:buFontTx/>
              <a:buChar char="-"/>
            </a:pPr>
            <a:r>
              <a:rPr lang="bg-BG" dirty="0" smtClean="0"/>
              <a:t>върховен касационен съд- в останалите случаи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962740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Ред за разглеждане на искането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bg-BG" dirty="0" smtClean="0"/>
              <a:t>4. Състав на съда</a:t>
            </a:r>
          </a:p>
          <a:p>
            <a:pPr algn="just">
              <a:buFontTx/>
              <a:buChar char="-"/>
            </a:pPr>
            <a:r>
              <a:rPr lang="bg-BG" dirty="0" smtClean="0"/>
              <a:t>трима съдии</a:t>
            </a:r>
          </a:p>
          <a:p>
            <a:pPr algn="just">
              <a:buFontTx/>
              <a:buChar char="-"/>
            </a:pPr>
            <a:r>
              <a:rPr lang="bg-BG" dirty="0"/>
              <a:t>п</a:t>
            </a:r>
            <a:r>
              <a:rPr lang="bg-BG" dirty="0" smtClean="0"/>
              <a:t>етима съдии (при проверка на решения по чл.354, ал.2, т.2 НПК и по чл.354, ал.5 НПК)</a:t>
            </a:r>
          </a:p>
          <a:p>
            <a:pPr marL="0" indent="0" algn="just">
              <a:buNone/>
            </a:pPr>
            <a:r>
              <a:rPr lang="bg-BG" dirty="0" smtClean="0"/>
              <a:t>5. Съдебно заседание</a:t>
            </a:r>
          </a:p>
          <a:p>
            <a:pPr algn="just">
              <a:buFontTx/>
              <a:buChar char="-"/>
            </a:pPr>
            <a:r>
              <a:rPr lang="bg-BG" dirty="0" smtClean="0"/>
              <a:t>участието на прокурора е задължително</a:t>
            </a:r>
          </a:p>
          <a:p>
            <a:pPr algn="just">
              <a:buFontTx/>
              <a:buChar char="-"/>
            </a:pPr>
            <a:r>
              <a:rPr lang="bg-BG" dirty="0" smtClean="0"/>
              <a:t>неявяването на осъденото лице не е пречка за разглеждане на делото (неявяването на задочно осъден е основание за прекратяване на производството)</a:t>
            </a:r>
          </a:p>
          <a:p>
            <a:pPr algn="just">
              <a:buFontTx/>
              <a:buChar char="-"/>
            </a:pPr>
            <a:r>
              <a:rPr lang="bg-BG" dirty="0" smtClean="0"/>
              <a:t>участието на защитник не е задължително</a:t>
            </a:r>
          </a:p>
          <a:p>
            <a:pPr algn="just">
              <a:buFontTx/>
              <a:buChar char="-"/>
            </a:pPr>
            <a:r>
              <a:rPr lang="bg-BG" dirty="0" smtClean="0"/>
              <a:t>не се провежда съдебно следствие (не се </a:t>
            </a:r>
            <a:r>
              <a:rPr lang="bg-BG" dirty="0"/>
              <a:t>у</a:t>
            </a:r>
            <a:r>
              <a:rPr lang="bg-BG" dirty="0" smtClean="0"/>
              <a:t>становяват факти)</a:t>
            </a:r>
          </a:p>
          <a:p>
            <a:pPr marL="0" indent="0" algn="just">
              <a:buNone/>
            </a:pPr>
            <a:r>
              <a:rPr lang="bg-BG" dirty="0" smtClean="0"/>
              <a:t>6. Доказване</a:t>
            </a:r>
          </a:p>
          <a:p>
            <a:pPr marL="0" indent="0" algn="just">
              <a:buNone/>
            </a:pPr>
            <a:r>
              <a:rPr lang="bg-BG" dirty="0" smtClean="0"/>
              <a:t>- не се събират доказателства в производството по искания с основание чл.422, ал.1, т.5 НПК (има се предвид доказателства по смисъла на чл.102 НПК)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9128340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Правомощия на решаващия съд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 algn="just">
              <a:buAutoNum type="arabicPeriod"/>
            </a:pPr>
            <a:r>
              <a:rPr lang="bg-BG" dirty="0" smtClean="0"/>
              <a:t>оставя без уважение искането- когато искането е неоснователно </a:t>
            </a:r>
            <a:r>
              <a:rPr lang="bg-BG" b="1" dirty="0" smtClean="0"/>
              <a:t>Р 451/2008 г. 3 НО, Р 63/2009 г. 2 НО, Р 27/2010 г. 2 НО, Р 258/2010 г. 3 НО</a:t>
            </a:r>
          </a:p>
          <a:p>
            <a:pPr marL="514350" indent="-514350" algn="just">
              <a:buAutoNum type="arabicPeriod"/>
            </a:pPr>
            <a:r>
              <a:rPr lang="bg-BG" dirty="0" smtClean="0"/>
              <a:t>Отменя присъдата, решението, определението или разпореждането</a:t>
            </a:r>
          </a:p>
          <a:p>
            <a:pPr algn="just">
              <a:buFontTx/>
              <a:buChar char="-"/>
            </a:pPr>
            <a:r>
              <a:rPr lang="bg-BG" dirty="0" smtClean="0"/>
              <a:t>отменя и спира</a:t>
            </a:r>
          </a:p>
          <a:p>
            <a:pPr algn="just">
              <a:buFontTx/>
              <a:buChar char="-"/>
            </a:pPr>
            <a:r>
              <a:rPr lang="bg-BG" dirty="0" smtClean="0"/>
              <a:t>отменя и оправдава</a:t>
            </a:r>
          </a:p>
          <a:p>
            <a:pPr algn="just">
              <a:buFontTx/>
              <a:buChar char="-"/>
            </a:pPr>
            <a:r>
              <a:rPr lang="bg-BG" dirty="0" smtClean="0"/>
              <a:t>отменя и връща (посочва стадия, на който трябва да се разгледа делото)</a:t>
            </a:r>
          </a:p>
          <a:p>
            <a:pPr algn="just">
              <a:buFontTx/>
              <a:buChar char="-"/>
            </a:pPr>
            <a:r>
              <a:rPr lang="bg-BG" dirty="0" smtClean="0"/>
              <a:t>когато връща в производство по чл.422, ал.1, т.5 НПК и допуснатото нарушение е на досъдебното производство се връща там </a:t>
            </a:r>
            <a:r>
              <a:rPr lang="bg-BG" b="1" dirty="0" smtClean="0"/>
              <a:t>Р 521/2008 г. 1 НО, Р 609/2008 г. 1 НО, Р 397/2010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частична отмяна е невъзможна </a:t>
            </a:r>
            <a:r>
              <a:rPr lang="bg-BG" b="1" dirty="0" smtClean="0"/>
              <a:t>Р 387/2008 г. 1 НО, Р 28/2009 г. 3 НО, Р 57/2009 г.- 3 НО, Р 554/2009 г. 2 НО, Р 203/2010 г. 3 НО, Р 262/2010 г. 2 НО, Р 193/2011 г. 3 НО</a:t>
            </a:r>
          </a:p>
          <a:p>
            <a:pPr marL="514350" indent="-514350" algn="just">
              <a:buAutoNum type="arabicPeriod"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892503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Правомощия на решаващия съд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dirty="0"/>
              <a:t>3. Изменя присъдата, решението, </a:t>
            </a:r>
            <a:r>
              <a:rPr lang="bg-BG" dirty="0" smtClean="0"/>
              <a:t>определението</a:t>
            </a:r>
          </a:p>
          <a:p>
            <a:pPr algn="just">
              <a:buFontTx/>
              <a:buChar char="-"/>
            </a:pPr>
            <a:r>
              <a:rPr lang="bg-BG" dirty="0" smtClean="0"/>
              <a:t>може да бъдат изменени и определения, независимо от разпоредбата на чл.425, ал.3 НПК </a:t>
            </a:r>
            <a:r>
              <a:rPr lang="bg-BG" b="1" dirty="0" smtClean="0"/>
              <a:t>Р 427/2009 г. 3 НО, Р 502/2009 г. 1 НО, Р 27/2010 г. 3 НО, Р 41/2010 г. 1 НО, Р 117/2010, 2 НО, Р 397/2010 г. 2 НО, Р 197/2011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винаги се произнася по съществото на делото</a:t>
            </a:r>
          </a:p>
          <a:p>
            <a:pPr algn="just">
              <a:buFontTx/>
              <a:buChar char="-"/>
            </a:pPr>
            <a:r>
              <a:rPr lang="bg-BG" dirty="0" smtClean="0"/>
              <a:t>изменението може да бъде:</a:t>
            </a:r>
          </a:p>
          <a:p>
            <a:pPr marL="0" indent="0" algn="just">
              <a:buNone/>
            </a:pPr>
            <a:r>
              <a:rPr lang="bg-BG" dirty="0" smtClean="0"/>
              <a:t>1.      намаляване на наказанието</a:t>
            </a:r>
          </a:p>
          <a:p>
            <a:pPr marL="514350" indent="-514350" algn="just">
              <a:buAutoNum type="arabicPeriod" startAt="2"/>
            </a:pPr>
            <a:r>
              <a:rPr lang="bg-BG" dirty="0" smtClean="0"/>
              <a:t>прилагане на закон за еднакво или по- леко наказуемо престъпление</a:t>
            </a:r>
          </a:p>
          <a:p>
            <a:pPr marL="514350" indent="-514350" algn="just">
              <a:buAutoNum type="arabicPeriod" startAt="2"/>
            </a:pPr>
            <a:r>
              <a:rPr lang="bg-BG" dirty="0" smtClean="0"/>
              <a:t>прилага се чл.64 НК</a:t>
            </a:r>
          </a:p>
          <a:p>
            <a:pPr marL="514350" indent="-514350" algn="just">
              <a:buAutoNum type="arabicPeriod" startAt="2"/>
            </a:pPr>
            <a:r>
              <a:rPr lang="bg-BG" dirty="0" smtClean="0"/>
              <a:t>прилага се чл.66 НК</a:t>
            </a:r>
          </a:p>
          <a:p>
            <a:pPr marL="514350" indent="-514350" algn="just">
              <a:buAutoNum type="arabicPeriod" startAt="2"/>
            </a:pPr>
            <a:r>
              <a:rPr lang="bg-BG" dirty="0" smtClean="0"/>
              <a:t>прилага се закон за по-тежко наказуемо престъпление, ако не се налага увеличение на наказанието и е имало обвинение</a:t>
            </a:r>
          </a:p>
        </p:txBody>
      </p:sp>
    </p:spTree>
    <p:extLst>
      <p:ext uri="{BB962C8B-B14F-4D97-AF65-F5344CB8AC3E}">
        <p14:creationId xmlns:p14="http://schemas.microsoft.com/office/powerpoint/2010/main" val="2783266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Влезли в сила определения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dirty="0"/>
              <a:t>4. Определенията по чл.341, ал.1 НПК</a:t>
            </a:r>
          </a:p>
          <a:p>
            <a:pPr algn="just">
              <a:buFontTx/>
              <a:buChar char="-"/>
            </a:pPr>
            <a:r>
              <a:rPr lang="bg-BG" dirty="0"/>
              <a:t>винаги решават съществени за изхода на делото въпроси </a:t>
            </a:r>
          </a:p>
          <a:p>
            <a:pPr algn="just">
              <a:buFontTx/>
              <a:buChar char="-"/>
            </a:pPr>
            <a:r>
              <a:rPr lang="bg-BG" dirty="0"/>
              <a:t>м</a:t>
            </a:r>
            <a:r>
              <a:rPr lang="bg-BG" dirty="0" smtClean="0"/>
              <a:t>оже </a:t>
            </a:r>
            <a:r>
              <a:rPr lang="bg-BG" dirty="0"/>
              <a:t>да бъдат определения за прекратяване</a:t>
            </a:r>
          </a:p>
          <a:p>
            <a:pPr algn="just">
              <a:buFontTx/>
              <a:buChar char="-"/>
            </a:pPr>
            <a:r>
              <a:rPr lang="bg-BG" dirty="0"/>
              <a:t>м</a:t>
            </a:r>
            <a:r>
              <a:rPr lang="bg-BG" dirty="0" smtClean="0"/>
              <a:t>оже </a:t>
            </a:r>
            <a:r>
              <a:rPr lang="bg-BG" dirty="0"/>
              <a:t>да са определения, свързани с определянето на общо наказание, режима за изтърпяването му, налице ли са условията на чл.68, 69, 70, ал.7 НПК</a:t>
            </a:r>
          </a:p>
          <a:p>
            <a:pPr algn="just">
              <a:buFontTx/>
              <a:buChar char="-"/>
            </a:pPr>
            <a:r>
              <a:rPr lang="bg-BG" dirty="0"/>
              <a:t>м</a:t>
            </a:r>
            <a:r>
              <a:rPr lang="bg-BG" dirty="0" smtClean="0"/>
              <a:t>оже </a:t>
            </a:r>
            <a:r>
              <a:rPr lang="bg-BG" dirty="0"/>
              <a:t>да са </a:t>
            </a:r>
            <a:r>
              <a:rPr lang="bg-BG" dirty="0" smtClean="0"/>
              <a:t>за налагане на принудителни </a:t>
            </a:r>
            <a:r>
              <a:rPr lang="bg-BG" dirty="0"/>
              <a:t>медицински мерки</a:t>
            </a:r>
          </a:p>
          <a:p>
            <a:pPr algn="just">
              <a:buFontTx/>
              <a:buChar char="-"/>
            </a:pPr>
            <a:r>
              <a:rPr lang="bg-BG" dirty="0"/>
              <a:t>м</a:t>
            </a:r>
            <a:r>
              <a:rPr lang="bg-BG" dirty="0" smtClean="0"/>
              <a:t>оже </a:t>
            </a:r>
            <a:r>
              <a:rPr lang="bg-BG" dirty="0"/>
              <a:t>да </a:t>
            </a:r>
            <a:r>
              <a:rPr lang="bg-BG" dirty="0" smtClean="0"/>
              <a:t>са за замяна </a:t>
            </a:r>
            <a:r>
              <a:rPr lang="bg-BG" dirty="0"/>
              <a:t>на наказание пробация с лишаване от свобода</a:t>
            </a:r>
          </a:p>
          <a:p>
            <a:pPr algn="just">
              <a:buFontTx/>
              <a:buChar char="-"/>
            </a:pPr>
            <a:r>
              <a:rPr lang="bg-BG" dirty="0"/>
              <a:t>м</a:t>
            </a:r>
            <a:r>
              <a:rPr lang="bg-BG" dirty="0" smtClean="0"/>
              <a:t>оже </a:t>
            </a:r>
            <a:r>
              <a:rPr lang="bg-BG" dirty="0"/>
              <a:t>да </a:t>
            </a:r>
            <a:r>
              <a:rPr lang="bg-BG" dirty="0" smtClean="0"/>
              <a:t>са свързани </a:t>
            </a:r>
            <a:r>
              <a:rPr lang="bg-BG" dirty="0"/>
              <a:t>с трансфер на осъдено лице</a:t>
            </a:r>
          </a:p>
          <a:p>
            <a:pPr algn="just">
              <a:buFontTx/>
              <a:buChar char="-"/>
            </a:pPr>
            <a:r>
              <a:rPr lang="bg-BG" dirty="0" smtClean="0"/>
              <a:t>това са </a:t>
            </a:r>
            <a:r>
              <a:rPr lang="bg-BG" dirty="0"/>
              <a:t>определения, които по начало се проверяват по реда на </a:t>
            </a:r>
            <a:r>
              <a:rPr lang="bg-BG" dirty="0" err="1"/>
              <a:t>инстанционния</a:t>
            </a:r>
            <a:r>
              <a:rPr lang="bg-BG" dirty="0"/>
              <a:t> контрол по глава 21 НПК, но не са атакувани (ако са атакувани на възобновяване подлежи постановения </a:t>
            </a:r>
            <a:r>
              <a:rPr lang="bg-BG" dirty="0" err="1"/>
              <a:t>въззивен</a:t>
            </a:r>
            <a:r>
              <a:rPr lang="bg-BG" dirty="0"/>
              <a:t> съдебен акт- решение)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2900866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Съдържание на решението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 algn="just">
              <a:buAutoNum type="arabicPeriod"/>
            </a:pPr>
            <a:r>
              <a:rPr lang="bg-BG" dirty="0" smtClean="0"/>
              <a:t>Уводна част</a:t>
            </a:r>
          </a:p>
          <a:p>
            <a:pPr algn="just">
              <a:buFontTx/>
              <a:buChar char="-"/>
            </a:pPr>
            <a:r>
              <a:rPr lang="bg-BG" dirty="0" smtClean="0"/>
              <a:t>по чия инициатива е производството</a:t>
            </a:r>
          </a:p>
          <a:p>
            <a:pPr algn="just">
              <a:buFontTx/>
              <a:buChar char="-"/>
            </a:pPr>
            <a:r>
              <a:rPr lang="bg-BG" dirty="0" smtClean="0"/>
              <a:t>какви са оплакванията</a:t>
            </a:r>
          </a:p>
          <a:p>
            <a:pPr algn="just">
              <a:buFontTx/>
              <a:buChar char="-"/>
            </a:pPr>
            <a:r>
              <a:rPr lang="bg-BG" dirty="0" smtClean="0"/>
              <a:t>какво е искането</a:t>
            </a:r>
          </a:p>
          <a:p>
            <a:pPr marL="0" indent="0" algn="just">
              <a:buNone/>
            </a:pPr>
            <a:r>
              <a:rPr lang="bg-BG" dirty="0" smtClean="0"/>
              <a:t>2. Мотиви дали искането е допустимо</a:t>
            </a:r>
          </a:p>
          <a:p>
            <a:pPr algn="just">
              <a:buFontTx/>
              <a:buChar char="-"/>
            </a:pPr>
            <a:r>
              <a:rPr lang="bg-BG" dirty="0" smtClean="0"/>
              <a:t>по отношение на </a:t>
            </a:r>
            <a:r>
              <a:rPr lang="bg-BG" dirty="0" err="1" smtClean="0"/>
              <a:t>искателя</a:t>
            </a:r>
            <a:endParaRPr lang="bg-BG" dirty="0" smtClean="0"/>
          </a:p>
          <a:p>
            <a:pPr algn="just">
              <a:buFontTx/>
              <a:buChar char="-"/>
            </a:pPr>
            <a:r>
              <a:rPr lang="bg-BG" dirty="0" smtClean="0"/>
              <a:t>по отношение на срока</a:t>
            </a:r>
          </a:p>
          <a:p>
            <a:pPr marL="0" indent="0" algn="just">
              <a:buNone/>
            </a:pPr>
            <a:r>
              <a:rPr lang="bg-BG" dirty="0" smtClean="0"/>
              <a:t>3. Мотиви дали искането е основателно</a:t>
            </a:r>
          </a:p>
          <a:p>
            <a:pPr algn="just">
              <a:buFontTx/>
              <a:buChar char="-"/>
            </a:pPr>
            <a:r>
              <a:rPr lang="bg-BG" dirty="0" smtClean="0"/>
              <a:t>в зависимост от основанията на искането</a:t>
            </a:r>
          </a:p>
          <a:p>
            <a:pPr marL="0" indent="0" algn="just">
              <a:buNone/>
            </a:pPr>
            <a:r>
              <a:rPr lang="bg-BG" b="1" dirty="0" smtClean="0"/>
              <a:t>Р </a:t>
            </a:r>
            <a:r>
              <a:rPr lang="bg-BG" b="1" dirty="0"/>
              <a:t>5/2007 г. 1 НО</a:t>
            </a:r>
          </a:p>
          <a:p>
            <a:pPr marL="0" indent="0" algn="just">
              <a:buNone/>
            </a:pPr>
            <a:r>
              <a:rPr lang="bg-BG" dirty="0"/>
              <a:t>- при посочени повече от едно касационни основания се разглежда първо това по чл.348, ал.1, т.2 НПК, след което тези по т.1 и т.3 </a:t>
            </a:r>
            <a:endParaRPr lang="bg-BG" dirty="0" smtClean="0"/>
          </a:p>
          <a:p>
            <a:pPr marL="0" indent="0" algn="just">
              <a:buNone/>
            </a:pPr>
            <a:r>
              <a:rPr lang="bg-BG" dirty="0" smtClean="0"/>
              <a:t>4. </a:t>
            </a:r>
            <a:r>
              <a:rPr lang="bg-BG" dirty="0" err="1" smtClean="0"/>
              <a:t>Диспозитив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1929598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bg-BG" dirty="0" smtClean="0"/>
              <a:t>Благодаря за вниманието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bg-BG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shekerdjiev@gmail.com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63498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Кой може да прави искане за възобновяване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/>
              <a:t>Право да направят </a:t>
            </a:r>
            <a:r>
              <a:rPr lang="ru-RU" dirty="0" err="1"/>
              <a:t>искане</a:t>
            </a:r>
            <a:r>
              <a:rPr lang="ru-RU" dirty="0"/>
              <a:t> за </a:t>
            </a:r>
            <a:r>
              <a:rPr lang="ru-RU" dirty="0" err="1"/>
              <a:t>възобновяване</a:t>
            </a:r>
            <a:r>
              <a:rPr lang="ru-RU" dirty="0"/>
              <a:t> на </a:t>
            </a:r>
            <a:r>
              <a:rPr lang="ru-RU" dirty="0" err="1"/>
              <a:t>подлежащи</a:t>
            </a:r>
            <a:r>
              <a:rPr lang="ru-RU" dirty="0"/>
              <a:t> на </a:t>
            </a:r>
            <a:r>
              <a:rPr lang="ru-RU" dirty="0" err="1"/>
              <a:t>възобновяване</a:t>
            </a:r>
            <a:r>
              <a:rPr lang="ru-RU" dirty="0"/>
              <a:t> </a:t>
            </a:r>
            <a:r>
              <a:rPr lang="ru-RU" dirty="0" err="1"/>
              <a:t>съдебни</a:t>
            </a:r>
            <a:r>
              <a:rPr lang="ru-RU" dirty="0"/>
              <a:t> </a:t>
            </a:r>
            <a:r>
              <a:rPr lang="ru-RU" dirty="0" err="1"/>
              <a:t>актове</a:t>
            </a:r>
            <a:r>
              <a:rPr lang="ru-RU" dirty="0"/>
              <a:t> </a:t>
            </a:r>
            <a:r>
              <a:rPr lang="ru-RU" dirty="0" err="1"/>
              <a:t>имат</a:t>
            </a:r>
            <a:r>
              <a:rPr lang="ru-RU" dirty="0"/>
              <a:t>:</a:t>
            </a:r>
          </a:p>
          <a:p>
            <a:pPr algn="just">
              <a:buFontTx/>
              <a:buChar char="-"/>
            </a:pPr>
            <a:r>
              <a:rPr lang="ru-RU" dirty="0" err="1" smtClean="0"/>
              <a:t>окръжният</a:t>
            </a:r>
            <a:r>
              <a:rPr lang="ru-RU" dirty="0"/>
              <a:t>, </a:t>
            </a:r>
            <a:r>
              <a:rPr lang="ru-RU" dirty="0" err="1"/>
              <a:t>съответно</a:t>
            </a:r>
            <a:r>
              <a:rPr lang="ru-RU" dirty="0"/>
              <a:t> </a:t>
            </a:r>
            <a:r>
              <a:rPr lang="ru-RU" dirty="0" err="1"/>
              <a:t>военният</a:t>
            </a:r>
            <a:r>
              <a:rPr lang="ru-RU" dirty="0"/>
              <a:t> прокурор- по отношение на искания с предмет чл. 422, ал.1, т.1- 3 </a:t>
            </a:r>
            <a:r>
              <a:rPr lang="ru-RU" dirty="0" smtClean="0"/>
              <a:t>НПК</a:t>
            </a:r>
          </a:p>
          <a:p>
            <a:pPr algn="just">
              <a:buFontTx/>
              <a:buChar char="-"/>
            </a:pPr>
            <a:r>
              <a:rPr lang="ru-RU" dirty="0" err="1" smtClean="0"/>
              <a:t>главният</a:t>
            </a:r>
            <a:r>
              <a:rPr lang="ru-RU" dirty="0" smtClean="0"/>
              <a:t> </a:t>
            </a:r>
            <a:r>
              <a:rPr lang="ru-RU" dirty="0"/>
              <a:t>прокурор- по отношение на искания с предмет по чл.422, ал.1, т.4- 6 </a:t>
            </a:r>
            <a:r>
              <a:rPr lang="ru-RU" dirty="0" smtClean="0"/>
              <a:t>НПК</a:t>
            </a:r>
          </a:p>
          <a:p>
            <a:pPr algn="just">
              <a:buFontTx/>
              <a:buChar char="-"/>
            </a:pPr>
            <a:r>
              <a:rPr lang="ru-RU" dirty="0" smtClean="0"/>
              <a:t>прокурор </a:t>
            </a:r>
            <a:r>
              <a:rPr lang="ru-RU" dirty="0"/>
              <a:t>при </a:t>
            </a:r>
            <a:r>
              <a:rPr lang="ru-RU" dirty="0" err="1"/>
              <a:t>Европейската</a:t>
            </a:r>
            <a:r>
              <a:rPr lang="ru-RU" dirty="0"/>
              <a:t> прокуратура- по отношение на искания с предмет </a:t>
            </a:r>
            <a:r>
              <a:rPr lang="ru-RU" dirty="0" err="1"/>
              <a:t>възобновяване</a:t>
            </a:r>
            <a:r>
              <a:rPr lang="ru-RU" dirty="0"/>
              <a:t> по чл.422, ал.1 </a:t>
            </a:r>
            <a:r>
              <a:rPr lang="ru-RU" dirty="0" smtClean="0"/>
              <a:t>НПК</a:t>
            </a:r>
          </a:p>
          <a:p>
            <a:pPr algn="just">
              <a:buFontTx/>
              <a:buChar char="-"/>
            </a:pPr>
            <a:r>
              <a:rPr lang="ru-RU" dirty="0" err="1" smtClean="0"/>
              <a:t>осъденият</a:t>
            </a:r>
            <a:r>
              <a:rPr lang="ru-RU" dirty="0" smtClean="0"/>
              <a:t>- </a:t>
            </a:r>
            <a:r>
              <a:rPr lang="ru-RU" dirty="0"/>
              <a:t>по отношение на искания с предмет </a:t>
            </a:r>
            <a:r>
              <a:rPr lang="ru-RU" dirty="0" err="1"/>
              <a:t>възобновяване</a:t>
            </a:r>
            <a:r>
              <a:rPr lang="ru-RU" dirty="0"/>
              <a:t> по чл.422, ал.1, т.4- 6 НПК</a:t>
            </a:r>
          </a:p>
          <a:p>
            <a:pPr marL="0" indent="0" algn="just">
              <a:buNone/>
            </a:pPr>
            <a:r>
              <a:rPr lang="ru-RU" b="1" dirty="0"/>
              <a:t>Р 654/2009 г. по НД 691/2008 г. 1 </a:t>
            </a:r>
            <a:r>
              <a:rPr lang="ru-RU" b="1" dirty="0" smtClean="0"/>
              <a:t>НО</a:t>
            </a:r>
          </a:p>
          <a:p>
            <a:pPr marL="0" indent="0" algn="just">
              <a:buNone/>
            </a:pPr>
            <a:r>
              <a:rPr lang="ru-RU" dirty="0" err="1" smtClean="0"/>
              <a:t>Когато</a:t>
            </a:r>
            <a:r>
              <a:rPr lang="ru-RU" dirty="0" smtClean="0"/>
              <a:t> </a:t>
            </a:r>
            <a:r>
              <a:rPr lang="ru-RU" dirty="0"/>
              <a:t>предмет на </a:t>
            </a:r>
            <a:r>
              <a:rPr lang="ru-RU" dirty="0" err="1"/>
              <a:t>касационното</a:t>
            </a:r>
            <a:r>
              <a:rPr lang="ru-RU" dirty="0"/>
              <a:t> производство </a:t>
            </a:r>
            <a:r>
              <a:rPr lang="ru-RU" dirty="0" err="1"/>
              <a:t>са</a:t>
            </a:r>
            <a:r>
              <a:rPr lang="ru-RU" dirty="0"/>
              <a:t> били </a:t>
            </a:r>
            <a:r>
              <a:rPr lang="ru-RU" dirty="0" err="1"/>
              <a:t>оплаквания</a:t>
            </a:r>
            <a:r>
              <a:rPr lang="ru-RU" dirty="0"/>
              <a:t> за </a:t>
            </a:r>
            <a:r>
              <a:rPr lang="ru-RU" dirty="0" err="1"/>
              <a:t>допуснати</a:t>
            </a:r>
            <a:r>
              <a:rPr lang="ru-RU" dirty="0"/>
              <a:t> </a:t>
            </a:r>
            <a:r>
              <a:rPr lang="ru-RU" dirty="0" err="1"/>
              <a:t>съществени</a:t>
            </a:r>
            <a:r>
              <a:rPr lang="ru-RU" dirty="0"/>
              <a:t> нарушения на </a:t>
            </a:r>
            <a:r>
              <a:rPr lang="ru-RU" dirty="0" err="1"/>
              <a:t>процесуални</a:t>
            </a:r>
            <a:r>
              <a:rPr lang="ru-RU" dirty="0"/>
              <a:t> правила, нарушение на закона и явна </a:t>
            </a:r>
            <a:r>
              <a:rPr lang="ru-RU" dirty="0" err="1"/>
              <a:t>несправедливост</a:t>
            </a:r>
            <a:r>
              <a:rPr lang="ru-RU" dirty="0"/>
              <a:t> на </a:t>
            </a:r>
            <a:r>
              <a:rPr lang="ru-RU" dirty="0" err="1"/>
              <a:t>наложеното</a:t>
            </a:r>
            <a:r>
              <a:rPr lang="ru-RU" dirty="0"/>
              <a:t> наказание на един от </a:t>
            </a:r>
            <a:r>
              <a:rPr lang="ru-RU" dirty="0" err="1"/>
              <a:t>извършителите</a:t>
            </a:r>
            <a:r>
              <a:rPr lang="ru-RU" dirty="0"/>
              <a:t> на </a:t>
            </a:r>
            <a:r>
              <a:rPr lang="ru-RU" dirty="0" err="1"/>
              <a:t>престъпление</a:t>
            </a:r>
            <a:r>
              <a:rPr lang="ru-RU" dirty="0"/>
              <a:t>, но </a:t>
            </a:r>
            <a:r>
              <a:rPr lang="ru-RU" dirty="0" err="1"/>
              <a:t>касационният</a:t>
            </a:r>
            <a:r>
              <a:rPr lang="ru-RU" dirty="0"/>
              <a:t> </a:t>
            </a:r>
            <a:r>
              <a:rPr lang="ru-RU" dirty="0" err="1"/>
              <a:t>съд</a:t>
            </a:r>
            <a:r>
              <a:rPr lang="ru-RU" dirty="0"/>
              <a:t> не е </a:t>
            </a:r>
            <a:r>
              <a:rPr lang="ru-RU" dirty="0" err="1"/>
              <a:t>упражнил</a:t>
            </a:r>
            <a:r>
              <a:rPr lang="ru-RU" dirty="0"/>
              <a:t> в </a:t>
            </a:r>
            <a:r>
              <a:rPr lang="ru-RU" dirty="0" err="1"/>
              <a:t>пълен</a:t>
            </a:r>
            <a:r>
              <a:rPr lang="ru-RU" dirty="0"/>
              <a:t> </a:t>
            </a:r>
            <a:r>
              <a:rPr lang="ru-RU" dirty="0" err="1"/>
              <a:t>обем</a:t>
            </a:r>
            <a:r>
              <a:rPr lang="ru-RU" dirty="0"/>
              <a:t> </a:t>
            </a:r>
            <a:r>
              <a:rPr lang="ru-RU" dirty="0" err="1"/>
              <a:t>правомощията</a:t>
            </a:r>
            <a:r>
              <a:rPr lang="ru-RU" dirty="0"/>
              <a:t> си при оценка на </a:t>
            </a:r>
            <a:r>
              <a:rPr lang="ru-RU" dirty="0" err="1"/>
              <a:t>съучастническата</a:t>
            </a:r>
            <a:r>
              <a:rPr lang="ru-RU" dirty="0"/>
              <a:t> </a:t>
            </a:r>
            <a:r>
              <a:rPr lang="ru-RU" dirty="0" err="1"/>
              <a:t>дейност</a:t>
            </a:r>
            <a:r>
              <a:rPr lang="ru-RU" dirty="0"/>
              <a:t> </a:t>
            </a:r>
            <a:r>
              <a:rPr lang="ru-RU" dirty="0" err="1"/>
              <a:t>другият</a:t>
            </a:r>
            <a:r>
              <a:rPr lang="ru-RU" dirty="0"/>
              <a:t> </a:t>
            </a:r>
            <a:r>
              <a:rPr lang="ru-RU" dirty="0" err="1"/>
              <a:t>осъден</a:t>
            </a:r>
            <a:r>
              <a:rPr lang="ru-RU" dirty="0"/>
              <a:t> </a:t>
            </a:r>
            <a:r>
              <a:rPr lang="ru-RU" dirty="0" err="1"/>
              <a:t>има</a:t>
            </a:r>
            <a:r>
              <a:rPr lang="ru-RU" dirty="0"/>
              <a:t> право да </a:t>
            </a:r>
            <a:r>
              <a:rPr lang="ru-RU" dirty="0" err="1"/>
              <a:t>инициира</a:t>
            </a:r>
            <a:r>
              <a:rPr lang="ru-RU" dirty="0"/>
              <a:t> производство по </a:t>
            </a:r>
            <a:r>
              <a:rPr lang="ru-RU" dirty="0" err="1"/>
              <a:t>възобновяване</a:t>
            </a:r>
            <a:r>
              <a:rPr lang="ru-RU" dirty="0"/>
              <a:t> </a:t>
            </a:r>
            <a:r>
              <a:rPr lang="ru-RU" dirty="0" err="1"/>
              <a:t>защото</a:t>
            </a:r>
            <a:r>
              <a:rPr lang="ru-RU" dirty="0"/>
              <a:t> е </a:t>
            </a:r>
            <a:r>
              <a:rPr lang="ru-RU" dirty="0" err="1"/>
              <a:t>самостоятелна</a:t>
            </a:r>
            <a:r>
              <a:rPr lang="ru-RU" dirty="0"/>
              <a:t> страна в </a:t>
            </a:r>
            <a:r>
              <a:rPr lang="ru-RU" dirty="0" err="1"/>
              <a:t>съдебното</a:t>
            </a:r>
            <a:r>
              <a:rPr lang="ru-RU" dirty="0"/>
              <a:t> производство. </a:t>
            </a:r>
          </a:p>
        </p:txBody>
      </p:sp>
    </p:spTree>
    <p:extLst>
      <p:ext uri="{BB962C8B-B14F-4D97-AF65-F5344CB8AC3E}">
        <p14:creationId xmlns:p14="http://schemas.microsoft.com/office/powerpoint/2010/main" val="2707652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Кой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прави</a:t>
            </a:r>
            <a:r>
              <a:rPr lang="ru-RU" dirty="0"/>
              <a:t> </a:t>
            </a:r>
            <a:r>
              <a:rPr lang="ru-RU" dirty="0" err="1"/>
              <a:t>искане</a:t>
            </a:r>
            <a:r>
              <a:rPr lang="ru-RU" dirty="0"/>
              <a:t> за </a:t>
            </a:r>
            <a:r>
              <a:rPr lang="ru-RU" dirty="0" err="1"/>
              <a:t>възобновяване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229/2009 г. по НД 220/2009 г. 3 НО</a:t>
            </a:r>
          </a:p>
          <a:p>
            <a:pPr marL="0" indent="0" algn="just">
              <a:buNone/>
            </a:pPr>
            <a:r>
              <a:rPr lang="ru-RU" dirty="0" err="1" smtClean="0"/>
              <a:t>когато</a:t>
            </a:r>
            <a:r>
              <a:rPr lang="ru-RU" dirty="0" smtClean="0"/>
              <a:t> е </a:t>
            </a:r>
            <a:r>
              <a:rPr lang="ru-RU" dirty="0" err="1" smtClean="0"/>
              <a:t>депозиран</a:t>
            </a:r>
            <a:r>
              <a:rPr lang="ru-RU" dirty="0" smtClean="0"/>
              <a:t> </a:t>
            </a:r>
            <a:r>
              <a:rPr lang="ru-RU" dirty="0" err="1" smtClean="0"/>
              <a:t>касационен</a:t>
            </a:r>
            <a:r>
              <a:rPr lang="ru-RU" dirty="0" smtClean="0"/>
              <a:t> протест </a:t>
            </a:r>
            <a:r>
              <a:rPr lang="ru-RU" dirty="0" err="1" smtClean="0"/>
              <a:t>срещу</a:t>
            </a:r>
            <a:r>
              <a:rPr lang="ru-RU" dirty="0" smtClean="0"/>
              <a:t> </a:t>
            </a:r>
            <a:r>
              <a:rPr lang="ru-RU" dirty="0" err="1" smtClean="0"/>
              <a:t>въззивна</a:t>
            </a:r>
            <a:r>
              <a:rPr lang="ru-RU" dirty="0" smtClean="0"/>
              <a:t> </a:t>
            </a:r>
            <a:r>
              <a:rPr lang="ru-RU" dirty="0" err="1" smtClean="0"/>
              <a:t>оправдателна</a:t>
            </a:r>
            <a:r>
              <a:rPr lang="ru-RU" dirty="0" smtClean="0"/>
              <a:t> </a:t>
            </a:r>
            <a:r>
              <a:rPr lang="ru-RU" dirty="0" err="1" smtClean="0"/>
              <a:t>присъда</a:t>
            </a:r>
            <a:r>
              <a:rPr lang="ru-RU" dirty="0" smtClean="0"/>
              <a:t>, но той е бил </a:t>
            </a:r>
            <a:r>
              <a:rPr lang="ru-RU" dirty="0" err="1" smtClean="0"/>
              <a:t>впоследствие</a:t>
            </a:r>
            <a:r>
              <a:rPr lang="ru-RU" dirty="0" smtClean="0"/>
              <a:t> </a:t>
            </a:r>
            <a:r>
              <a:rPr lang="ru-RU" dirty="0" err="1" smtClean="0"/>
              <a:t>оттеглен</a:t>
            </a:r>
            <a:r>
              <a:rPr lang="ru-RU" dirty="0" smtClean="0"/>
              <a:t> и </a:t>
            </a:r>
            <a:r>
              <a:rPr lang="ru-RU" dirty="0" err="1" smtClean="0"/>
              <a:t>делото</a:t>
            </a:r>
            <a:r>
              <a:rPr lang="ru-RU" dirty="0" smtClean="0"/>
              <a:t> се развило само по </a:t>
            </a:r>
            <a:r>
              <a:rPr lang="ru-RU" dirty="0" err="1" smtClean="0"/>
              <a:t>касационна</a:t>
            </a:r>
            <a:r>
              <a:rPr lang="ru-RU" dirty="0" smtClean="0"/>
              <a:t> </a:t>
            </a:r>
            <a:r>
              <a:rPr lang="ru-RU" dirty="0" err="1" smtClean="0"/>
              <a:t>жалба</a:t>
            </a:r>
            <a:r>
              <a:rPr lang="ru-RU" dirty="0" smtClean="0"/>
              <a:t> на граждански </a:t>
            </a:r>
            <a:r>
              <a:rPr lang="ru-RU" dirty="0" err="1" smtClean="0"/>
              <a:t>ищец</a:t>
            </a:r>
            <a:r>
              <a:rPr lang="ru-RU" dirty="0" smtClean="0"/>
              <a:t> </a:t>
            </a:r>
            <a:r>
              <a:rPr lang="ru-RU" dirty="0" err="1" smtClean="0"/>
              <a:t>искането</a:t>
            </a:r>
            <a:r>
              <a:rPr lang="ru-RU" dirty="0" smtClean="0"/>
              <a:t> за </a:t>
            </a:r>
            <a:r>
              <a:rPr lang="ru-RU" dirty="0" err="1" smtClean="0"/>
              <a:t>възобновяване</a:t>
            </a:r>
            <a:r>
              <a:rPr lang="ru-RU" dirty="0" smtClean="0"/>
              <a:t>, </a:t>
            </a:r>
            <a:r>
              <a:rPr lang="ru-RU" dirty="0" err="1" smtClean="0"/>
              <a:t>направено</a:t>
            </a:r>
            <a:r>
              <a:rPr lang="ru-RU" dirty="0" smtClean="0"/>
              <a:t> от </a:t>
            </a:r>
            <a:r>
              <a:rPr lang="ru-RU" dirty="0" err="1" smtClean="0"/>
              <a:t>главния</a:t>
            </a:r>
            <a:r>
              <a:rPr lang="ru-RU" dirty="0" smtClean="0"/>
              <a:t> прокурор не е допустимо, </a:t>
            </a:r>
            <a:r>
              <a:rPr lang="ru-RU" dirty="0" err="1" smtClean="0"/>
              <a:t>тъй</a:t>
            </a:r>
            <a:r>
              <a:rPr lang="ru-RU" dirty="0" smtClean="0"/>
              <a:t> </a:t>
            </a:r>
            <a:r>
              <a:rPr lang="ru-RU" dirty="0" err="1" smtClean="0"/>
              <a:t>като</a:t>
            </a:r>
            <a:r>
              <a:rPr lang="ru-RU" dirty="0" smtClean="0"/>
              <a:t> в </a:t>
            </a:r>
            <a:r>
              <a:rPr lang="ru-RU" dirty="0" err="1" smtClean="0"/>
              <a:t>решението</a:t>
            </a:r>
            <a:r>
              <a:rPr lang="ru-RU" dirty="0" smtClean="0"/>
              <a:t> си </a:t>
            </a:r>
            <a:r>
              <a:rPr lang="ru-RU" dirty="0" err="1" smtClean="0"/>
              <a:t>касационният</a:t>
            </a:r>
            <a:r>
              <a:rPr lang="ru-RU" dirty="0" smtClean="0"/>
              <a:t> </a:t>
            </a:r>
            <a:r>
              <a:rPr lang="ru-RU" dirty="0" err="1" smtClean="0"/>
              <a:t>съд</a:t>
            </a:r>
            <a:r>
              <a:rPr lang="ru-RU" dirty="0" smtClean="0"/>
              <a:t> се е </a:t>
            </a:r>
            <a:r>
              <a:rPr lang="ru-RU" dirty="0" err="1" smtClean="0"/>
              <a:t>произнесъл</a:t>
            </a:r>
            <a:r>
              <a:rPr lang="ru-RU" dirty="0" smtClean="0"/>
              <a:t> по </a:t>
            </a:r>
            <a:r>
              <a:rPr lang="ru-RU" dirty="0" err="1" smtClean="0"/>
              <a:t>съществото</a:t>
            </a:r>
            <a:r>
              <a:rPr lang="ru-RU" dirty="0" smtClean="0"/>
              <a:t> на </a:t>
            </a:r>
            <a:r>
              <a:rPr lang="ru-RU" dirty="0" err="1" smtClean="0"/>
              <a:t>делото</a:t>
            </a:r>
            <a:r>
              <a:rPr lang="ru-RU" dirty="0" smtClean="0"/>
              <a:t> и то не </a:t>
            </a:r>
            <a:r>
              <a:rPr lang="ru-RU" dirty="0" err="1" smtClean="0"/>
              <a:t>може</a:t>
            </a:r>
            <a:r>
              <a:rPr lang="ru-RU" dirty="0" smtClean="0"/>
              <a:t> да </a:t>
            </a:r>
            <a:r>
              <a:rPr lang="ru-RU" dirty="0" err="1" smtClean="0"/>
              <a:t>бъде</a:t>
            </a:r>
            <a:r>
              <a:rPr lang="ru-RU" dirty="0" smtClean="0"/>
              <a:t> </a:t>
            </a:r>
            <a:r>
              <a:rPr lang="ru-RU" dirty="0" err="1" smtClean="0"/>
              <a:t>ревизирано</a:t>
            </a:r>
            <a:r>
              <a:rPr lang="ru-RU" dirty="0" smtClean="0"/>
              <a:t> по </a:t>
            </a:r>
            <a:r>
              <a:rPr lang="ru-RU" dirty="0" err="1" smtClean="0"/>
              <a:t>реда</a:t>
            </a:r>
            <a:r>
              <a:rPr lang="ru-RU" dirty="0" smtClean="0"/>
              <a:t> на </a:t>
            </a:r>
            <a:r>
              <a:rPr lang="ru-RU" dirty="0" err="1" smtClean="0"/>
              <a:t>възобновяването</a:t>
            </a: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Р 27/2010 г. по НД 647/2009 г. 2 НО</a:t>
            </a:r>
          </a:p>
          <a:p>
            <a:pPr marL="0" indent="0" algn="just">
              <a:buNone/>
            </a:pPr>
            <a:r>
              <a:rPr lang="ru-RU" dirty="0" err="1" smtClean="0"/>
              <a:t>когато</a:t>
            </a:r>
            <a:r>
              <a:rPr lang="ru-RU" dirty="0" smtClean="0"/>
              <a:t> </a:t>
            </a:r>
            <a:r>
              <a:rPr lang="ru-RU" dirty="0" err="1" smtClean="0"/>
              <a:t>делото</a:t>
            </a:r>
            <a:r>
              <a:rPr lang="ru-RU" dirty="0" smtClean="0"/>
              <a:t> е </a:t>
            </a:r>
            <a:r>
              <a:rPr lang="ru-RU" dirty="0" err="1" smtClean="0"/>
              <a:t>разгледано</a:t>
            </a:r>
            <a:r>
              <a:rPr lang="ru-RU" dirty="0" smtClean="0"/>
              <a:t> в </a:t>
            </a:r>
            <a:r>
              <a:rPr lang="ru-RU" dirty="0" err="1" smtClean="0"/>
              <a:t>касационната</a:t>
            </a:r>
            <a:r>
              <a:rPr lang="ru-RU" dirty="0" smtClean="0"/>
              <a:t> инстанция по </a:t>
            </a:r>
            <a:r>
              <a:rPr lang="ru-RU" dirty="0" err="1" smtClean="0"/>
              <a:t>касационна</a:t>
            </a:r>
            <a:r>
              <a:rPr lang="ru-RU" dirty="0" smtClean="0"/>
              <a:t> </a:t>
            </a:r>
            <a:r>
              <a:rPr lang="ru-RU" dirty="0" err="1" smtClean="0"/>
              <a:t>жалба</a:t>
            </a:r>
            <a:r>
              <a:rPr lang="ru-RU" dirty="0" smtClean="0"/>
              <a:t>, в </a:t>
            </a:r>
            <a:r>
              <a:rPr lang="ru-RU" dirty="0" err="1" smtClean="0"/>
              <a:t>която</a:t>
            </a:r>
            <a:r>
              <a:rPr lang="ru-RU" dirty="0" smtClean="0"/>
              <a:t>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 err="1" smtClean="0"/>
              <a:t>направени</a:t>
            </a:r>
            <a:r>
              <a:rPr lang="ru-RU" dirty="0" smtClean="0"/>
              <a:t> </a:t>
            </a:r>
            <a:r>
              <a:rPr lang="ru-RU" dirty="0" err="1" smtClean="0"/>
              <a:t>оплаквания</a:t>
            </a:r>
            <a:r>
              <a:rPr lang="ru-RU" dirty="0" smtClean="0"/>
              <a:t> за </a:t>
            </a:r>
            <a:r>
              <a:rPr lang="ru-RU" dirty="0" err="1" smtClean="0"/>
              <a:t>допуснати</a:t>
            </a:r>
            <a:r>
              <a:rPr lang="ru-RU" dirty="0" smtClean="0"/>
              <a:t> </a:t>
            </a:r>
            <a:r>
              <a:rPr lang="ru-RU" dirty="0" err="1" smtClean="0"/>
              <a:t>съществени</a:t>
            </a:r>
            <a:r>
              <a:rPr lang="ru-RU" dirty="0" smtClean="0"/>
              <a:t> нарушения на </a:t>
            </a:r>
            <a:r>
              <a:rPr lang="ru-RU" dirty="0" err="1" smtClean="0"/>
              <a:t>процесуални</a:t>
            </a:r>
            <a:r>
              <a:rPr lang="ru-RU" dirty="0" smtClean="0"/>
              <a:t> правила (</a:t>
            </a:r>
            <a:r>
              <a:rPr lang="ru-RU" dirty="0" err="1" smtClean="0"/>
              <a:t>относими</a:t>
            </a:r>
            <a:r>
              <a:rPr lang="ru-RU" dirty="0" smtClean="0"/>
              <a:t> </a:t>
            </a:r>
            <a:r>
              <a:rPr lang="ru-RU" dirty="0" err="1" smtClean="0"/>
              <a:t>към</a:t>
            </a:r>
            <a:r>
              <a:rPr lang="ru-RU" dirty="0" smtClean="0"/>
              <a:t> </a:t>
            </a:r>
            <a:r>
              <a:rPr lang="ru-RU" dirty="0" err="1" smtClean="0"/>
              <a:t>касационното</a:t>
            </a:r>
            <a:r>
              <a:rPr lang="ru-RU" dirty="0" smtClean="0"/>
              <a:t> основание по чл.348, ал.1, т.2 НПК) не е допустимо </a:t>
            </a:r>
            <a:r>
              <a:rPr lang="ru-RU" dirty="0" err="1" smtClean="0"/>
              <a:t>впоследствие</a:t>
            </a:r>
            <a:r>
              <a:rPr lang="ru-RU" dirty="0" smtClean="0"/>
              <a:t> да </a:t>
            </a:r>
            <a:r>
              <a:rPr lang="ru-RU" dirty="0" err="1" smtClean="0"/>
              <a:t>бъде</a:t>
            </a:r>
            <a:r>
              <a:rPr lang="ru-RU" dirty="0" smtClean="0"/>
              <a:t> </a:t>
            </a:r>
            <a:r>
              <a:rPr lang="ru-RU" dirty="0" err="1" smtClean="0"/>
              <a:t>правено</a:t>
            </a:r>
            <a:r>
              <a:rPr lang="ru-RU" dirty="0" smtClean="0"/>
              <a:t> </a:t>
            </a:r>
            <a:r>
              <a:rPr lang="ru-RU" dirty="0" err="1" smtClean="0"/>
              <a:t>искане</a:t>
            </a:r>
            <a:r>
              <a:rPr lang="ru-RU" dirty="0" smtClean="0"/>
              <a:t> от </a:t>
            </a:r>
            <a:r>
              <a:rPr lang="ru-RU" dirty="0" err="1" smtClean="0"/>
              <a:t>главния</a:t>
            </a:r>
            <a:r>
              <a:rPr lang="ru-RU" dirty="0" smtClean="0"/>
              <a:t> прокурор по </a:t>
            </a:r>
            <a:r>
              <a:rPr lang="ru-RU" dirty="0" err="1" smtClean="0"/>
              <a:t>реда</a:t>
            </a:r>
            <a:r>
              <a:rPr lang="ru-RU" dirty="0" smtClean="0"/>
              <a:t> на чл.422, ал.1, т.5 НПК с </a:t>
            </a:r>
            <a:r>
              <a:rPr lang="ru-RU" dirty="0" err="1" smtClean="0"/>
              <a:t>оплаквания</a:t>
            </a:r>
            <a:r>
              <a:rPr lang="ru-RU" dirty="0" smtClean="0"/>
              <a:t> </a:t>
            </a:r>
            <a:r>
              <a:rPr lang="ru-RU" dirty="0" err="1" smtClean="0"/>
              <a:t>отново</a:t>
            </a:r>
            <a:r>
              <a:rPr lang="ru-RU" dirty="0" smtClean="0"/>
              <a:t> по чл.348, ал.1, т.2 НПК независимо, че </a:t>
            </a:r>
            <a:r>
              <a:rPr lang="ru-RU" dirty="0" err="1" smtClean="0"/>
              <a:t>сочените</a:t>
            </a:r>
            <a:r>
              <a:rPr lang="ru-RU" dirty="0" smtClean="0"/>
              <a:t> </a:t>
            </a:r>
            <a:r>
              <a:rPr lang="ru-RU" dirty="0" err="1" smtClean="0"/>
              <a:t>съществени</a:t>
            </a:r>
            <a:r>
              <a:rPr lang="ru-RU" dirty="0" smtClean="0"/>
              <a:t> </a:t>
            </a:r>
            <a:r>
              <a:rPr lang="ru-RU" dirty="0" err="1" smtClean="0"/>
              <a:t>процесуални</a:t>
            </a:r>
            <a:r>
              <a:rPr lang="ru-RU" dirty="0" smtClean="0"/>
              <a:t> нарушения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 err="1" smtClean="0"/>
              <a:t>различни</a:t>
            </a:r>
            <a:r>
              <a:rPr lang="ru-RU" dirty="0" smtClean="0"/>
              <a:t> от </a:t>
            </a:r>
            <a:r>
              <a:rPr lang="ru-RU" dirty="0" err="1" smtClean="0"/>
              <a:t>тези</a:t>
            </a:r>
            <a:r>
              <a:rPr lang="ru-RU" dirty="0" smtClean="0"/>
              <a:t> в </a:t>
            </a:r>
            <a:r>
              <a:rPr lang="ru-RU" dirty="0" err="1" smtClean="0"/>
              <a:t>касационната</a:t>
            </a:r>
            <a:r>
              <a:rPr lang="ru-RU" dirty="0" smtClean="0"/>
              <a:t> </a:t>
            </a:r>
            <a:r>
              <a:rPr lang="ru-RU" dirty="0" err="1" smtClean="0"/>
              <a:t>жалба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b="1" dirty="0" smtClean="0"/>
              <a:t>Р 256/2010 г. по НД 174/2010 г. </a:t>
            </a:r>
            <a:r>
              <a:rPr lang="ru-RU" b="1" dirty="0"/>
              <a:t>3 </a:t>
            </a:r>
            <a:r>
              <a:rPr lang="ru-RU" b="1" dirty="0" smtClean="0"/>
              <a:t>НО</a:t>
            </a:r>
          </a:p>
          <a:p>
            <a:pPr marL="0" indent="0" algn="just">
              <a:buNone/>
            </a:pPr>
            <a:r>
              <a:rPr lang="ru-RU" dirty="0" err="1" smtClean="0"/>
              <a:t>когато</a:t>
            </a:r>
            <a:r>
              <a:rPr lang="ru-RU" dirty="0" smtClean="0"/>
              <a:t> </a:t>
            </a:r>
            <a:r>
              <a:rPr lang="ru-RU" dirty="0" err="1"/>
              <a:t>делото</a:t>
            </a:r>
            <a:r>
              <a:rPr lang="ru-RU" dirty="0"/>
              <a:t> е </a:t>
            </a:r>
            <a:r>
              <a:rPr lang="ru-RU" dirty="0" err="1"/>
              <a:t>разгледано</a:t>
            </a:r>
            <a:r>
              <a:rPr lang="ru-RU" dirty="0"/>
              <a:t> от </a:t>
            </a:r>
            <a:r>
              <a:rPr lang="ru-RU" dirty="0" err="1"/>
              <a:t>касационната</a:t>
            </a:r>
            <a:r>
              <a:rPr lang="ru-RU" dirty="0"/>
              <a:t> инстанция по </a:t>
            </a:r>
            <a:r>
              <a:rPr lang="ru-RU" dirty="0" err="1"/>
              <a:t>жалба</a:t>
            </a:r>
            <a:r>
              <a:rPr lang="ru-RU" dirty="0"/>
              <a:t> на </a:t>
            </a:r>
            <a:r>
              <a:rPr lang="ru-RU" dirty="0" err="1"/>
              <a:t>подсъдимия</a:t>
            </a:r>
            <a:r>
              <a:rPr lang="ru-RU" dirty="0"/>
              <a:t> и </a:t>
            </a:r>
            <a:r>
              <a:rPr lang="ru-RU" dirty="0" err="1"/>
              <a:t>касационният</a:t>
            </a:r>
            <a:r>
              <a:rPr lang="ru-RU" dirty="0"/>
              <a:t> </a:t>
            </a:r>
            <a:r>
              <a:rPr lang="ru-RU" dirty="0" err="1"/>
              <a:t>съд</a:t>
            </a:r>
            <a:r>
              <a:rPr lang="ru-RU" dirty="0"/>
              <a:t> се е </a:t>
            </a:r>
            <a:r>
              <a:rPr lang="ru-RU" dirty="0" err="1"/>
              <a:t>произнесъл</a:t>
            </a:r>
            <a:r>
              <a:rPr lang="ru-RU" dirty="0"/>
              <a:t> по </a:t>
            </a:r>
            <a:r>
              <a:rPr lang="ru-RU" dirty="0" err="1"/>
              <a:t>наказанието</a:t>
            </a:r>
            <a:r>
              <a:rPr lang="ru-RU" dirty="0"/>
              <a:t>, </a:t>
            </a:r>
            <a:r>
              <a:rPr lang="ru-RU" dirty="0" err="1"/>
              <a:t>включително</a:t>
            </a:r>
            <a:r>
              <a:rPr lang="ru-RU" dirty="0"/>
              <a:t> по </a:t>
            </a:r>
            <a:r>
              <a:rPr lang="ru-RU" dirty="0" err="1"/>
              <a:t>законосъобразността</a:t>
            </a:r>
            <a:r>
              <a:rPr lang="ru-RU" dirty="0"/>
              <a:t> на </a:t>
            </a:r>
            <a:r>
              <a:rPr lang="ru-RU" dirty="0" err="1"/>
              <a:t>определянето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по </a:t>
            </a:r>
            <a:r>
              <a:rPr lang="ru-RU" dirty="0" err="1"/>
              <a:t>реда</a:t>
            </a:r>
            <a:r>
              <a:rPr lang="ru-RU" dirty="0"/>
              <a:t> на чл.55 НК е недопустимо </a:t>
            </a:r>
            <a:r>
              <a:rPr lang="ru-RU" dirty="0" err="1"/>
              <a:t>искане</a:t>
            </a:r>
            <a:r>
              <a:rPr lang="ru-RU" dirty="0"/>
              <a:t> от </a:t>
            </a:r>
            <a:r>
              <a:rPr lang="ru-RU" dirty="0" err="1"/>
              <a:t>главния</a:t>
            </a:r>
            <a:r>
              <a:rPr lang="ru-RU" dirty="0"/>
              <a:t> прокурор с </a:t>
            </a:r>
            <a:r>
              <a:rPr lang="ru-RU" dirty="0" err="1"/>
              <a:t>оплакване</a:t>
            </a:r>
            <a:r>
              <a:rPr lang="ru-RU" dirty="0"/>
              <a:t> за явна </a:t>
            </a:r>
            <a:r>
              <a:rPr lang="ru-RU" dirty="0" err="1"/>
              <a:t>несправедливост</a:t>
            </a:r>
            <a:r>
              <a:rPr lang="ru-RU" dirty="0"/>
              <a:t> на </a:t>
            </a:r>
            <a:r>
              <a:rPr lang="ru-RU" dirty="0" err="1"/>
              <a:t>наложеното</a:t>
            </a:r>
            <a:r>
              <a:rPr lang="ru-RU" dirty="0"/>
              <a:t> наказание, независимо, че не е бил </a:t>
            </a:r>
            <a:r>
              <a:rPr lang="ru-RU" dirty="0" err="1"/>
              <a:t>подаван</a:t>
            </a:r>
            <a:r>
              <a:rPr lang="ru-RU" dirty="0"/>
              <a:t> протест пред </a:t>
            </a:r>
            <a:r>
              <a:rPr lang="ru-RU" dirty="0" err="1"/>
              <a:t>редовната</a:t>
            </a:r>
            <a:r>
              <a:rPr lang="ru-RU" dirty="0"/>
              <a:t> </a:t>
            </a:r>
            <a:r>
              <a:rPr lang="ru-RU" dirty="0" err="1"/>
              <a:t>касационна</a:t>
            </a:r>
            <a:r>
              <a:rPr lang="ru-RU" dirty="0"/>
              <a:t> инстанция с такова </a:t>
            </a:r>
            <a:r>
              <a:rPr lang="ru-RU" dirty="0" err="1"/>
              <a:t>оплакване</a:t>
            </a:r>
            <a:r>
              <a:rPr lang="ru-RU" dirty="0"/>
              <a:t>. </a:t>
            </a:r>
            <a:r>
              <a:rPr lang="ru-RU" dirty="0" err="1"/>
              <a:t>Това</a:t>
            </a:r>
            <a:r>
              <a:rPr lang="ru-RU" dirty="0"/>
              <a:t> е </a:t>
            </a:r>
            <a:r>
              <a:rPr lang="ru-RU" dirty="0" err="1"/>
              <a:t>така</a:t>
            </a:r>
            <a:r>
              <a:rPr lang="ru-RU" dirty="0"/>
              <a:t> </a:t>
            </a:r>
            <a:r>
              <a:rPr lang="ru-RU" dirty="0" err="1"/>
              <a:t>защото</a:t>
            </a:r>
            <a:r>
              <a:rPr lang="ru-RU" dirty="0"/>
              <a:t> </a:t>
            </a:r>
            <a:r>
              <a:rPr lang="ru-RU" dirty="0" err="1"/>
              <a:t>този</a:t>
            </a:r>
            <a:r>
              <a:rPr lang="ru-RU" dirty="0"/>
              <a:t> </a:t>
            </a:r>
            <a:r>
              <a:rPr lang="ru-RU" dirty="0" err="1"/>
              <a:t>въпрос</a:t>
            </a:r>
            <a:r>
              <a:rPr lang="ru-RU" dirty="0"/>
              <a:t> вече е бил проверен от </a:t>
            </a:r>
            <a:r>
              <a:rPr lang="ru-RU" dirty="0" err="1"/>
              <a:t>касационния</a:t>
            </a:r>
            <a:r>
              <a:rPr lang="ru-RU" dirty="0"/>
              <a:t> </a:t>
            </a:r>
            <a:r>
              <a:rPr lang="ru-RU" dirty="0" err="1"/>
              <a:t>съд</a:t>
            </a:r>
            <a:r>
              <a:rPr lang="ru-RU" dirty="0"/>
              <a:t> и </a:t>
            </a:r>
            <a:r>
              <a:rPr lang="ru-RU" dirty="0" err="1"/>
              <a:t>няма</a:t>
            </a:r>
            <a:r>
              <a:rPr lang="ru-RU" dirty="0"/>
              <a:t> как </a:t>
            </a:r>
            <a:r>
              <a:rPr lang="ru-RU" dirty="0" err="1"/>
              <a:t>решението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 </a:t>
            </a:r>
            <a:r>
              <a:rPr lang="ru-RU" dirty="0" err="1"/>
              <a:t>ревизирано</a:t>
            </a:r>
            <a:r>
              <a:rPr lang="ru-RU" dirty="0"/>
              <a:t> по </a:t>
            </a:r>
            <a:r>
              <a:rPr lang="ru-RU" dirty="0" err="1"/>
              <a:t>реда</a:t>
            </a:r>
            <a:r>
              <a:rPr lang="ru-RU" dirty="0"/>
              <a:t> на </a:t>
            </a:r>
            <a:r>
              <a:rPr lang="ru-RU" dirty="0" err="1"/>
              <a:t>възобновяването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39080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Кой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прави</a:t>
            </a:r>
            <a:r>
              <a:rPr lang="ru-RU" dirty="0"/>
              <a:t> </a:t>
            </a:r>
            <a:r>
              <a:rPr lang="ru-RU" dirty="0" err="1"/>
              <a:t>искане</a:t>
            </a:r>
            <a:r>
              <a:rPr lang="ru-RU" dirty="0"/>
              <a:t> за </a:t>
            </a:r>
            <a:r>
              <a:rPr lang="ru-RU" dirty="0" err="1"/>
              <a:t>възобновяване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err="1"/>
              <a:t>Субектите</a:t>
            </a:r>
            <a:r>
              <a:rPr lang="ru-RU" dirty="0"/>
              <a:t>,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имат</a:t>
            </a:r>
            <a:r>
              <a:rPr lang="ru-RU" dirty="0"/>
              <a:t> </a:t>
            </a:r>
            <a:r>
              <a:rPr lang="ru-RU" dirty="0" err="1"/>
              <a:t>възможност</a:t>
            </a:r>
            <a:r>
              <a:rPr lang="ru-RU" dirty="0"/>
              <a:t> да </a:t>
            </a:r>
            <a:r>
              <a:rPr lang="ru-RU" dirty="0" err="1"/>
              <a:t>сезират</a:t>
            </a:r>
            <a:r>
              <a:rPr lang="ru-RU" dirty="0"/>
              <a:t> </a:t>
            </a:r>
            <a:r>
              <a:rPr lang="ru-RU" dirty="0" err="1"/>
              <a:t>компетентния</a:t>
            </a:r>
            <a:r>
              <a:rPr lang="ru-RU" dirty="0"/>
              <a:t> </a:t>
            </a:r>
            <a:r>
              <a:rPr lang="ru-RU" dirty="0" err="1"/>
              <a:t>съд</a:t>
            </a:r>
            <a:r>
              <a:rPr lang="ru-RU" dirty="0"/>
              <a:t> с </a:t>
            </a:r>
            <a:r>
              <a:rPr lang="ru-RU" dirty="0" err="1"/>
              <a:t>искане</a:t>
            </a:r>
            <a:r>
              <a:rPr lang="ru-RU" dirty="0"/>
              <a:t> за </a:t>
            </a:r>
            <a:r>
              <a:rPr lang="ru-RU" dirty="0" err="1"/>
              <a:t>възобновяване</a:t>
            </a:r>
            <a:r>
              <a:rPr lang="ru-RU" dirty="0"/>
              <a:t> по </a:t>
            </a:r>
            <a:r>
              <a:rPr lang="ru-RU" dirty="0" err="1"/>
              <a:t>реда</a:t>
            </a:r>
            <a:r>
              <a:rPr lang="ru-RU" dirty="0"/>
              <a:t> на гл. ХХХІІІ НПК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посочени</a:t>
            </a:r>
            <a:r>
              <a:rPr lang="ru-RU" dirty="0"/>
              <a:t> в </a:t>
            </a:r>
            <a:r>
              <a:rPr lang="ru-RU" dirty="0" err="1"/>
              <a:t>разпоредбата</a:t>
            </a:r>
            <a:r>
              <a:rPr lang="ru-RU" dirty="0"/>
              <a:t> на чл.420 НПК. </a:t>
            </a:r>
            <a:r>
              <a:rPr lang="ru-RU" dirty="0" err="1"/>
              <a:t>Кръгът</a:t>
            </a:r>
            <a:r>
              <a:rPr lang="ru-RU" dirty="0"/>
              <a:t> им не </a:t>
            </a:r>
            <a:r>
              <a:rPr lang="ru-RU" dirty="0" err="1"/>
              <a:t>съвпада</a:t>
            </a:r>
            <a:r>
              <a:rPr lang="ru-RU" dirty="0"/>
              <a:t> с </a:t>
            </a:r>
            <a:r>
              <a:rPr lang="ru-RU" dirty="0" err="1"/>
              <a:t>този</a:t>
            </a:r>
            <a:r>
              <a:rPr lang="ru-RU" dirty="0"/>
              <a:t> на </a:t>
            </a:r>
            <a:r>
              <a:rPr lang="ru-RU" dirty="0" err="1"/>
              <a:t>участниците</a:t>
            </a:r>
            <a:r>
              <a:rPr lang="ru-RU" dirty="0"/>
              <a:t> в </a:t>
            </a:r>
            <a:r>
              <a:rPr lang="ru-RU" dirty="0" err="1"/>
              <a:t>приключилото</a:t>
            </a:r>
            <a:r>
              <a:rPr lang="ru-RU" dirty="0"/>
              <a:t> </a:t>
            </a:r>
            <a:r>
              <a:rPr lang="ru-RU" dirty="0" err="1"/>
              <a:t>наказателно</a:t>
            </a:r>
            <a:r>
              <a:rPr lang="ru-RU" dirty="0"/>
              <a:t> производство и условно </a:t>
            </a:r>
            <a:r>
              <a:rPr lang="ru-RU" dirty="0" err="1"/>
              <a:t>могат</a:t>
            </a:r>
            <a:r>
              <a:rPr lang="ru-RU" dirty="0"/>
              <a:t> да </a:t>
            </a:r>
            <a:r>
              <a:rPr lang="ru-RU" dirty="0" err="1"/>
              <a:t>бъдат</a:t>
            </a:r>
            <a:r>
              <a:rPr lang="ru-RU" dirty="0"/>
              <a:t> </a:t>
            </a:r>
            <a:r>
              <a:rPr lang="ru-RU" dirty="0" err="1"/>
              <a:t>разделени</a:t>
            </a:r>
            <a:r>
              <a:rPr lang="ru-RU" dirty="0"/>
              <a:t> на две </a:t>
            </a:r>
            <a:r>
              <a:rPr lang="ru-RU" dirty="0" err="1"/>
              <a:t>групи</a:t>
            </a:r>
            <a:r>
              <a:rPr lang="ru-RU" dirty="0"/>
              <a:t>- </a:t>
            </a:r>
            <a:r>
              <a:rPr lang="ru-RU" dirty="0" err="1"/>
              <a:t>представителите</a:t>
            </a:r>
            <a:r>
              <a:rPr lang="ru-RU" dirty="0"/>
              <a:t> на </a:t>
            </a:r>
            <a:r>
              <a:rPr lang="ru-RU" dirty="0" err="1"/>
              <a:t>държавното</a:t>
            </a:r>
            <a:r>
              <a:rPr lang="ru-RU" dirty="0"/>
              <a:t> обвинение,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имат</a:t>
            </a:r>
            <a:r>
              <a:rPr lang="ru-RU" dirty="0"/>
              <a:t> </a:t>
            </a:r>
            <a:r>
              <a:rPr lang="ru-RU" dirty="0" err="1"/>
              <a:t>задължение</a:t>
            </a:r>
            <a:r>
              <a:rPr lang="ru-RU" dirty="0"/>
              <a:t> да </a:t>
            </a:r>
            <a:r>
              <a:rPr lang="ru-RU" dirty="0" err="1"/>
              <a:t>инициират</a:t>
            </a:r>
            <a:r>
              <a:rPr lang="ru-RU" dirty="0"/>
              <a:t> </a:t>
            </a:r>
            <a:r>
              <a:rPr lang="ru-RU" dirty="0" err="1"/>
              <a:t>отстраняване</a:t>
            </a:r>
            <a:r>
              <a:rPr lang="ru-RU" dirty="0"/>
              <a:t> на нарушение при </a:t>
            </a:r>
            <a:r>
              <a:rPr lang="ru-RU" dirty="0" err="1"/>
              <a:t>постановяването</a:t>
            </a:r>
            <a:r>
              <a:rPr lang="ru-RU" dirty="0"/>
              <a:t> на </a:t>
            </a:r>
            <a:r>
              <a:rPr lang="ru-RU" dirty="0" err="1"/>
              <a:t>подлежащ</a:t>
            </a:r>
            <a:r>
              <a:rPr lang="ru-RU" dirty="0"/>
              <a:t> на </a:t>
            </a:r>
            <a:r>
              <a:rPr lang="ru-RU" dirty="0" err="1"/>
              <a:t>възобновяване</a:t>
            </a:r>
            <a:r>
              <a:rPr lang="ru-RU" dirty="0"/>
              <a:t> окончателен </a:t>
            </a:r>
            <a:r>
              <a:rPr lang="ru-RU" dirty="0" err="1"/>
              <a:t>съдебен</a:t>
            </a:r>
            <a:r>
              <a:rPr lang="ru-RU" dirty="0"/>
              <a:t> акт и </a:t>
            </a:r>
            <a:r>
              <a:rPr lang="ru-RU" dirty="0" err="1"/>
              <a:t>осъденото</a:t>
            </a:r>
            <a:r>
              <a:rPr lang="ru-RU" dirty="0"/>
              <a:t> лице, в </a:t>
            </a:r>
            <a:r>
              <a:rPr lang="ru-RU" dirty="0" err="1"/>
              <a:t>случаите</a:t>
            </a:r>
            <a:r>
              <a:rPr lang="ru-RU" dirty="0"/>
              <a:t> </a:t>
            </a:r>
            <a:r>
              <a:rPr lang="ru-RU" dirty="0" err="1"/>
              <a:t>когато</a:t>
            </a:r>
            <a:r>
              <a:rPr lang="ru-RU" dirty="0"/>
              <a:t> с акта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засегнати</a:t>
            </a:r>
            <a:r>
              <a:rPr lang="ru-RU" dirty="0"/>
              <a:t> </a:t>
            </a:r>
            <a:r>
              <a:rPr lang="ru-RU" dirty="0" err="1"/>
              <a:t>негови</a:t>
            </a:r>
            <a:r>
              <a:rPr lang="ru-RU" dirty="0"/>
              <a:t> права и </a:t>
            </a:r>
            <a:r>
              <a:rPr lang="ru-RU" dirty="0" err="1"/>
              <a:t>интереси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err="1"/>
              <a:t>Разликата</a:t>
            </a:r>
            <a:r>
              <a:rPr lang="ru-RU" dirty="0"/>
              <a:t> между </a:t>
            </a:r>
            <a:r>
              <a:rPr lang="ru-RU" dirty="0" err="1"/>
              <a:t>двете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е </a:t>
            </a:r>
            <a:r>
              <a:rPr lang="ru-RU" dirty="0" err="1"/>
              <a:t>свързана</a:t>
            </a:r>
            <a:r>
              <a:rPr lang="ru-RU" dirty="0"/>
              <a:t> с </a:t>
            </a:r>
            <a:r>
              <a:rPr lang="ru-RU" dirty="0" err="1"/>
              <a:t>това</a:t>
            </a:r>
            <a:r>
              <a:rPr lang="ru-RU" dirty="0"/>
              <a:t>, че </a:t>
            </a:r>
            <a:r>
              <a:rPr lang="ru-RU" dirty="0" err="1"/>
              <a:t>прокурорът</a:t>
            </a:r>
            <a:r>
              <a:rPr lang="ru-RU" dirty="0"/>
              <a:t> е компетентен да поиска </a:t>
            </a:r>
            <a:r>
              <a:rPr lang="ru-RU" dirty="0" err="1"/>
              <a:t>възобновяване</a:t>
            </a:r>
            <a:r>
              <a:rPr lang="ru-RU" dirty="0"/>
              <a:t> </a:t>
            </a:r>
            <a:r>
              <a:rPr lang="ru-RU" dirty="0" err="1"/>
              <a:t>във</a:t>
            </a:r>
            <a:r>
              <a:rPr lang="ru-RU" dirty="0"/>
              <a:t> </a:t>
            </a:r>
            <a:r>
              <a:rPr lang="ru-RU" dirty="0" err="1"/>
              <a:t>всички</a:t>
            </a:r>
            <a:r>
              <a:rPr lang="ru-RU" dirty="0"/>
              <a:t> случаи на </a:t>
            </a:r>
            <a:r>
              <a:rPr lang="ru-RU" dirty="0" err="1"/>
              <a:t>констатиран</a:t>
            </a:r>
            <a:r>
              <a:rPr lang="ru-RU" dirty="0"/>
              <a:t> порок на </a:t>
            </a:r>
            <a:r>
              <a:rPr lang="ru-RU" dirty="0" err="1"/>
              <a:t>съдебния</a:t>
            </a:r>
            <a:r>
              <a:rPr lang="ru-RU" dirty="0"/>
              <a:t> акт, (</a:t>
            </a:r>
            <a:r>
              <a:rPr lang="ru-RU" dirty="0" err="1"/>
              <a:t>включително</a:t>
            </a:r>
            <a:r>
              <a:rPr lang="ru-RU" dirty="0"/>
              <a:t> и в интерес на </a:t>
            </a:r>
            <a:r>
              <a:rPr lang="ru-RU" dirty="0" err="1"/>
              <a:t>осъденото</a:t>
            </a:r>
            <a:r>
              <a:rPr lang="ru-RU" dirty="0"/>
              <a:t> лице),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няма</a:t>
            </a:r>
            <a:r>
              <a:rPr lang="ru-RU" dirty="0"/>
              <a:t> значение чии права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засегнати</a:t>
            </a:r>
            <a:r>
              <a:rPr lang="ru-RU" dirty="0"/>
              <a:t> с </a:t>
            </a:r>
            <a:r>
              <a:rPr lang="ru-RU" dirty="0" err="1"/>
              <a:t>нарушението</a:t>
            </a:r>
            <a:r>
              <a:rPr lang="ru-RU" dirty="0"/>
              <a:t>, </a:t>
            </a:r>
            <a:r>
              <a:rPr lang="ru-RU" dirty="0" err="1"/>
              <a:t>докато</a:t>
            </a:r>
            <a:r>
              <a:rPr lang="ru-RU" dirty="0"/>
              <a:t> </a:t>
            </a:r>
            <a:r>
              <a:rPr lang="ru-RU" dirty="0" err="1"/>
              <a:t>осъдения</a:t>
            </a:r>
            <a:r>
              <a:rPr lang="ru-RU" dirty="0"/>
              <a:t> </a:t>
            </a:r>
            <a:r>
              <a:rPr lang="ru-RU" dirty="0" err="1"/>
              <a:t>има</a:t>
            </a:r>
            <a:r>
              <a:rPr lang="ru-RU" dirty="0"/>
              <a:t> </a:t>
            </a:r>
            <a:r>
              <a:rPr lang="ru-RU" dirty="0" err="1"/>
              <a:t>възможност</a:t>
            </a:r>
            <a:r>
              <a:rPr lang="ru-RU" dirty="0"/>
              <a:t> да </a:t>
            </a:r>
            <a:r>
              <a:rPr lang="ru-RU" dirty="0" err="1"/>
              <a:t>инициира</a:t>
            </a:r>
            <a:r>
              <a:rPr lang="ru-RU" dirty="0"/>
              <a:t> производство по </a:t>
            </a:r>
            <a:r>
              <a:rPr lang="ru-RU" dirty="0" err="1"/>
              <a:t>възобновяване</a:t>
            </a:r>
            <a:r>
              <a:rPr lang="ru-RU" dirty="0"/>
              <a:t> само </a:t>
            </a:r>
            <a:r>
              <a:rPr lang="ru-RU" dirty="0" err="1"/>
              <a:t>ако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засегнати</a:t>
            </a:r>
            <a:r>
              <a:rPr lang="ru-RU" dirty="0"/>
              <a:t> </a:t>
            </a:r>
            <a:r>
              <a:rPr lang="ru-RU" dirty="0" err="1"/>
              <a:t>негови</a:t>
            </a:r>
            <a:r>
              <a:rPr lang="ru-RU" dirty="0"/>
              <a:t> права и </a:t>
            </a:r>
            <a:r>
              <a:rPr lang="ru-RU" dirty="0" err="1"/>
              <a:t>законни</a:t>
            </a:r>
            <a:r>
              <a:rPr lang="ru-RU" dirty="0"/>
              <a:t> </a:t>
            </a:r>
            <a:r>
              <a:rPr lang="ru-RU" dirty="0" err="1"/>
              <a:t>интереси</a:t>
            </a:r>
            <a:r>
              <a:rPr lang="ru-RU" dirty="0"/>
              <a:t>. Той не е компетентен да </a:t>
            </a:r>
            <a:r>
              <a:rPr lang="ru-RU" dirty="0" err="1"/>
              <a:t>инициира</a:t>
            </a:r>
            <a:r>
              <a:rPr lang="ru-RU" dirty="0"/>
              <a:t> </a:t>
            </a:r>
            <a:r>
              <a:rPr lang="ru-RU" dirty="0" err="1"/>
              <a:t>производството</a:t>
            </a:r>
            <a:r>
              <a:rPr lang="ru-RU" dirty="0"/>
              <a:t> по повод на </a:t>
            </a:r>
            <a:r>
              <a:rPr lang="ru-RU" dirty="0" err="1"/>
              <a:t>съществени</a:t>
            </a:r>
            <a:r>
              <a:rPr lang="ru-RU" dirty="0"/>
              <a:t> нарушения,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засегнали</a:t>
            </a:r>
            <a:r>
              <a:rPr lang="ru-RU" dirty="0"/>
              <a:t> </a:t>
            </a:r>
            <a:r>
              <a:rPr lang="ru-RU" dirty="0" err="1"/>
              <a:t>чужди</a:t>
            </a:r>
            <a:r>
              <a:rPr lang="ru-RU" dirty="0"/>
              <a:t> права, </a:t>
            </a:r>
            <a:r>
              <a:rPr lang="ru-RU" dirty="0" err="1"/>
              <a:t>тъй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възможността</a:t>
            </a:r>
            <a:r>
              <a:rPr lang="ru-RU" dirty="0"/>
              <a:t> да се иска </a:t>
            </a:r>
            <a:r>
              <a:rPr lang="ru-RU" dirty="0" err="1"/>
              <a:t>възобновяване</a:t>
            </a:r>
            <a:r>
              <a:rPr lang="ru-RU" dirty="0"/>
              <a:t>, </a:t>
            </a:r>
            <a:r>
              <a:rPr lang="ru-RU" dirty="0" err="1"/>
              <a:t>респективно</a:t>
            </a:r>
            <a:r>
              <a:rPr lang="ru-RU" dirty="0"/>
              <a:t> да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възстанови</a:t>
            </a:r>
            <a:r>
              <a:rPr lang="ru-RU" dirty="0"/>
              <a:t> висящността на вече </a:t>
            </a:r>
            <a:r>
              <a:rPr lang="ru-RU" dirty="0" err="1"/>
              <a:t>приключилото</a:t>
            </a:r>
            <a:r>
              <a:rPr lang="ru-RU" dirty="0"/>
              <a:t> </a:t>
            </a:r>
            <a:r>
              <a:rPr lang="ru-RU" dirty="0" err="1"/>
              <a:t>наказателно</a:t>
            </a:r>
            <a:r>
              <a:rPr lang="ru-RU" dirty="0"/>
              <a:t> производство е от </a:t>
            </a:r>
            <a:r>
              <a:rPr lang="ru-RU" dirty="0" err="1"/>
              <a:t>компетентността</a:t>
            </a:r>
            <a:r>
              <a:rPr lang="ru-RU" dirty="0"/>
              <a:t> на </a:t>
            </a:r>
            <a:r>
              <a:rPr lang="ru-RU" dirty="0" err="1"/>
              <a:t>лицето</a:t>
            </a:r>
            <a:r>
              <a:rPr lang="ru-RU" dirty="0"/>
              <a:t>, </a:t>
            </a:r>
            <a:r>
              <a:rPr lang="ru-RU" dirty="0" err="1"/>
              <a:t>чийто</a:t>
            </a:r>
            <a:r>
              <a:rPr lang="ru-RU" dirty="0"/>
              <a:t> права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нарушени</a:t>
            </a:r>
            <a:r>
              <a:rPr lang="ru-RU" dirty="0" smtClean="0"/>
              <a:t>. В </a:t>
            </a:r>
            <a:r>
              <a:rPr lang="ru-RU" dirty="0" err="1" smtClean="0"/>
              <a:t>този</a:t>
            </a:r>
            <a:r>
              <a:rPr lang="ru-RU" dirty="0" smtClean="0"/>
              <a:t> </a:t>
            </a:r>
            <a:r>
              <a:rPr lang="ru-RU" dirty="0" err="1" smtClean="0"/>
              <a:t>смисъл</a:t>
            </a:r>
            <a:r>
              <a:rPr lang="ru-RU" dirty="0"/>
              <a:t> </a:t>
            </a:r>
            <a:r>
              <a:rPr lang="ru-RU" b="1" dirty="0"/>
              <a:t>Р 183/2011 г. по НД 58/2011 г. 3 НО</a:t>
            </a:r>
          </a:p>
          <a:p>
            <a:pPr marL="0" indent="0" algn="just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74817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9399</TotalTime>
  <Words>8113</Words>
  <Application>Microsoft Office PowerPoint</Application>
  <PresentationFormat>Презентация на цял екран (4:3)</PresentationFormat>
  <Paragraphs>1309</Paragraphs>
  <Slides>61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61</vt:i4>
      </vt:variant>
    </vt:vector>
  </HeadingPairs>
  <TitlesOfParts>
    <vt:vector size="62" baseType="lpstr">
      <vt:lpstr>Office Theme</vt:lpstr>
      <vt:lpstr>Възобновяване на наказателни дела</vt:lpstr>
      <vt:lpstr>Актове, които подлежат на възобновяване</vt:lpstr>
      <vt:lpstr>Влезли в сила присъди и решения</vt:lpstr>
      <vt:lpstr>Влезли в сила присъди и решения</vt:lpstr>
      <vt:lpstr>Влезли в сила определения</vt:lpstr>
      <vt:lpstr>Влезли в сила определения</vt:lpstr>
      <vt:lpstr>Кой може да прави искане за възобновяване</vt:lpstr>
      <vt:lpstr>Кой може да прави искане за възобновяване</vt:lpstr>
      <vt:lpstr>Кой може да прави искане за възобновяване</vt:lpstr>
      <vt:lpstr>Срок за искането</vt:lpstr>
      <vt:lpstr>Срок за искането</vt:lpstr>
      <vt:lpstr>Срок за искането</vt:lpstr>
      <vt:lpstr>От кога текат сроковете?</vt:lpstr>
      <vt:lpstr>От кога текат сроковете?</vt:lpstr>
      <vt:lpstr>Различия на основанията за възобновяване и касационните основания в касационното производство</vt:lpstr>
      <vt:lpstr>Основание за възобновяване по чл.422, ал.1, т.1 НПК</vt:lpstr>
      <vt:lpstr>Основание за възобновяване по чл.422, ал.1, т.1 НПК</vt:lpstr>
      <vt:lpstr>Основание за възобновяване по чл.422, ал.1, т.1 НПК</vt:lpstr>
      <vt:lpstr>Основание за възобновяване по чл.422, ал.1, т.1 НПК</vt:lpstr>
      <vt:lpstr>Основание за възобновяване по чл.422, ал.1, т.1 НПК</vt:lpstr>
      <vt:lpstr>Основание за възобновяване по чл.422, ал.1, т.1 НПК</vt:lpstr>
      <vt:lpstr>Основание за възобновяване по чл.422, ал.1, т.2 НПК</vt:lpstr>
      <vt:lpstr>Основание за възобновяване по чл.422, ал.1, т.2 НПК</vt:lpstr>
      <vt:lpstr>Основание за възобновяване по чл.422, ал.1, т.3 НПК</vt:lpstr>
      <vt:lpstr>Основание за възобновяване по чл.422, ал.1, т.3 НПК</vt:lpstr>
      <vt:lpstr>Основание за възобновяване по чл.422, ал.1, т.3 НПК</vt:lpstr>
      <vt:lpstr>Основание за възобновяване по чл.422, ал.1, т.3 НПК</vt:lpstr>
      <vt:lpstr>Основание за възобновяване по чл.422, ал.1, т.3 НПК</vt:lpstr>
      <vt:lpstr>Основание за възобновяване по чл.422, ал.1, т.4 НПК</vt:lpstr>
      <vt:lpstr>Практика, във връзка с възобновяване във връзка с постановено решение на ЕСПЧ</vt:lpstr>
      <vt:lpstr>Практика, във връзка с възобновяване във връзка с постановено решение на ЕСПЧ</vt:lpstr>
      <vt:lpstr>Практика, във връзка с възобновяване във връзка с постановено решение на ЕСПЧ</vt:lpstr>
      <vt:lpstr>Практика, във връзка с възобновяване във връзка с постановено решение на ЕСПЧ</vt:lpstr>
      <vt:lpstr>Основание за възобновяване по чл.422, ал.1, т.5 НПК</vt:lpstr>
      <vt:lpstr>Основание за възобновяване по чл.422, ал.1, т.5 НПК</vt:lpstr>
      <vt:lpstr>Основание- нарушение на материалния закон</vt:lpstr>
      <vt:lpstr>Практика, свързана с допуснато нарушение на материалния закон</vt:lpstr>
      <vt:lpstr>Практика, свързана с допуснато нарушение на материалния закон</vt:lpstr>
      <vt:lpstr>Практика, свързана с допуснато нарушение на материалния закон</vt:lpstr>
      <vt:lpstr>Практика, свързана с допуснато нарушение на материалния закон</vt:lpstr>
      <vt:lpstr>Практика, свързана с допуснато нарушение на материалния закон</vt:lpstr>
      <vt:lpstr>Основание- допуснато съществено нарушение на процесуални правила</vt:lpstr>
      <vt:lpstr>Практика, свързана с допуснати съществени нарушения на процесуални правила</vt:lpstr>
      <vt:lpstr>Практика, свързана с допуснати съществени нарушения на процесуални правила</vt:lpstr>
      <vt:lpstr>Практика, свързана с допуснати съществени нарушения на процесуални правила</vt:lpstr>
      <vt:lpstr>Основание- явна несправедливост на наложеното наказание</vt:lpstr>
      <vt:lpstr>Основание за възобновяване по чл.422, ал.1, т.6 НПК</vt:lpstr>
      <vt:lpstr>Възобновяване на задочно осъден- чл.423 НПК</vt:lpstr>
      <vt:lpstr>Възобновяване на задочно осъден- чл.423 НПК</vt:lpstr>
      <vt:lpstr>Възобновяване на задочно осъден- чл.423 НПК</vt:lpstr>
      <vt:lpstr>Практика, свързана с възобновяване на задочно осъден </vt:lpstr>
      <vt:lpstr>Практика, свързана с възобновяване на задочно осъден </vt:lpstr>
      <vt:lpstr>Искане за възобновяване</vt:lpstr>
      <vt:lpstr>Искане за възобновяване</vt:lpstr>
      <vt:lpstr>Спиране на изпълнението на присъдата</vt:lpstr>
      <vt:lpstr>Ред за разглеждане на искането</vt:lpstr>
      <vt:lpstr>Ред за разглеждане на искането</vt:lpstr>
      <vt:lpstr>Правомощия на решаващия съд</vt:lpstr>
      <vt:lpstr>Правомощия на решаващия съд</vt:lpstr>
      <vt:lpstr>Съдържание на решението</vt:lpstr>
      <vt:lpstr>  Благодаря за вниманието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Възобновяване н наказателния процес</dc:title>
  <dc:creator>Красимир Шекерджиев</dc:creator>
  <cp:lastModifiedBy>Красимир Шекерджиев</cp:lastModifiedBy>
  <cp:revision>80</cp:revision>
  <dcterms:created xsi:type="dcterms:W3CDTF">2017-03-12T12:32:20Z</dcterms:created>
  <dcterms:modified xsi:type="dcterms:W3CDTF">2024-02-14T16:32:40Z</dcterms:modified>
</cp:coreProperties>
</file>