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78" r:id="rId4"/>
    <p:sldId id="274" r:id="rId5"/>
    <p:sldId id="275" r:id="rId6"/>
    <p:sldId id="277" r:id="rId7"/>
    <p:sldId id="279" r:id="rId8"/>
    <p:sldId id="281" r:id="rId9"/>
    <p:sldId id="282" r:id="rId10"/>
    <p:sldId id="283" r:id="rId11"/>
    <p:sldId id="285" r:id="rId12"/>
    <p:sldId id="314" r:id="rId13"/>
    <p:sldId id="287" r:id="rId14"/>
    <p:sldId id="313" r:id="rId15"/>
    <p:sldId id="286" r:id="rId16"/>
    <p:sldId id="315" r:id="rId17"/>
    <p:sldId id="289" r:id="rId18"/>
    <p:sldId id="291" r:id="rId19"/>
    <p:sldId id="293" r:id="rId20"/>
    <p:sldId id="295" r:id="rId21"/>
    <p:sldId id="296" r:id="rId22"/>
    <p:sldId id="299" r:id="rId23"/>
    <p:sldId id="300" r:id="rId24"/>
    <p:sldId id="301" r:id="rId25"/>
    <p:sldId id="302" r:id="rId26"/>
    <p:sldId id="304" r:id="rId27"/>
    <p:sldId id="305" r:id="rId28"/>
    <p:sldId id="306" r:id="rId29"/>
    <p:sldId id="310" r:id="rId30"/>
    <p:sldId id="311" r:id="rId31"/>
    <p:sldId id="312" r:id="rId32"/>
    <p:sldId id="267" r:id="rId33"/>
  </p:sldIdLst>
  <p:sldSz cx="9144000" cy="6858000" type="screen4x3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F4BA2-8336-4094-B002-1A101F3DE59A}" type="datetimeFigureOut">
              <a:rPr lang="bg-BG" smtClean="0"/>
              <a:t>26.9.2023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9AB95-EE96-4707-911D-5C98BB26B87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7488359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F4BA2-8336-4094-B002-1A101F3DE59A}" type="datetimeFigureOut">
              <a:rPr lang="bg-BG" smtClean="0"/>
              <a:t>26.9.2023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9AB95-EE96-4707-911D-5C98BB26B87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7307883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F4BA2-8336-4094-B002-1A101F3DE59A}" type="datetimeFigureOut">
              <a:rPr lang="bg-BG" smtClean="0"/>
              <a:t>26.9.2023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9AB95-EE96-4707-911D-5C98BB26B87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272163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F4BA2-8336-4094-B002-1A101F3DE59A}" type="datetimeFigureOut">
              <a:rPr lang="bg-BG" smtClean="0"/>
              <a:t>26.9.2023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9AB95-EE96-4707-911D-5C98BB26B87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685491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F4BA2-8336-4094-B002-1A101F3DE59A}" type="datetimeFigureOut">
              <a:rPr lang="bg-BG" smtClean="0"/>
              <a:t>26.9.2023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9AB95-EE96-4707-911D-5C98BB26B87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589569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F4BA2-8336-4094-B002-1A101F3DE59A}" type="datetimeFigureOut">
              <a:rPr lang="bg-BG" smtClean="0"/>
              <a:t>26.9.2023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9AB95-EE96-4707-911D-5C98BB26B87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838818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F4BA2-8336-4094-B002-1A101F3DE59A}" type="datetimeFigureOut">
              <a:rPr lang="bg-BG" smtClean="0"/>
              <a:t>26.9.2023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9AB95-EE96-4707-911D-5C98BB26B87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692601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F4BA2-8336-4094-B002-1A101F3DE59A}" type="datetimeFigureOut">
              <a:rPr lang="bg-BG" smtClean="0"/>
              <a:t>26.9.2023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9AB95-EE96-4707-911D-5C98BB26B87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1168146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F4BA2-8336-4094-B002-1A101F3DE59A}" type="datetimeFigureOut">
              <a:rPr lang="bg-BG" smtClean="0"/>
              <a:t>26.9.2023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9AB95-EE96-4707-911D-5C98BB26B87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2289107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F4BA2-8336-4094-B002-1A101F3DE59A}" type="datetimeFigureOut">
              <a:rPr lang="bg-BG" smtClean="0"/>
              <a:t>26.9.2023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9AB95-EE96-4707-911D-5C98BB26B87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963396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F4BA2-8336-4094-B002-1A101F3DE59A}" type="datetimeFigureOut">
              <a:rPr lang="bg-BG" smtClean="0"/>
              <a:t>26.9.2023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9AB95-EE96-4707-911D-5C98BB26B87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9275621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EF4BA2-8336-4094-B002-1A101F3DE59A}" type="datetimeFigureOut">
              <a:rPr lang="bg-BG" smtClean="0"/>
              <a:t>26.9.2023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19AB95-EE96-4707-911D-5C98BB26B87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672037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mailto:shekerdjiev@gmail.com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bg-BG" dirty="0" smtClean="0"/>
              <a:t>Престъпления по чл.343б НК</a:t>
            </a:r>
            <a:endParaRPr lang="bg-B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bg-BG" dirty="0" smtClean="0"/>
              <a:t>Красимир </a:t>
            </a:r>
            <a:r>
              <a:rPr lang="bg-BG" dirty="0" err="1" smtClean="0"/>
              <a:t>Шекерджиев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41571673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3200" dirty="0" smtClean="0"/>
              <a:t>Какво се отчита при отказ за кръвно изследване</a:t>
            </a:r>
            <a:endParaRPr lang="bg-BG" sz="3200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 algn="just">
              <a:buNone/>
            </a:pPr>
            <a:r>
              <a:rPr lang="ru-RU" b="1" dirty="0"/>
              <a:t>Решение № 515 от 8.12.2009 г. на ВКС по н. д. № 562/2009 г., III н. о., НК. </a:t>
            </a:r>
            <a:endParaRPr lang="ru-RU" dirty="0"/>
          </a:p>
          <a:p>
            <a:pPr marL="0" indent="0" algn="just">
              <a:buNone/>
            </a:pPr>
            <a:r>
              <a:rPr lang="ru-RU" dirty="0" err="1" smtClean="0"/>
              <a:t>Редът</a:t>
            </a:r>
            <a:r>
              <a:rPr lang="ru-RU" dirty="0" smtClean="0"/>
              <a:t> </a:t>
            </a:r>
            <a:r>
              <a:rPr lang="ru-RU" dirty="0"/>
              <a:t>за проверка </a:t>
            </a:r>
            <a:r>
              <a:rPr lang="ru-RU" dirty="0" err="1"/>
              <a:t>валидността</a:t>
            </a:r>
            <a:r>
              <a:rPr lang="ru-RU" dirty="0"/>
              <a:t> на </a:t>
            </a:r>
            <a:r>
              <a:rPr lang="ru-RU" dirty="0" err="1"/>
              <a:t>отчетената</a:t>
            </a:r>
            <a:r>
              <a:rPr lang="ru-RU" dirty="0"/>
              <a:t> концентрация на </a:t>
            </a:r>
            <a:r>
              <a:rPr lang="ru-RU" dirty="0" err="1"/>
              <a:t>алкохол</a:t>
            </a:r>
            <a:r>
              <a:rPr lang="ru-RU" dirty="0"/>
              <a:t> в </a:t>
            </a:r>
            <a:r>
              <a:rPr lang="ru-RU" dirty="0" err="1"/>
              <a:t>кръвта</a:t>
            </a:r>
            <a:r>
              <a:rPr lang="ru-RU" dirty="0"/>
              <a:t> с </a:t>
            </a:r>
            <a:r>
              <a:rPr lang="ru-RU" dirty="0" err="1"/>
              <a:t>техническо</a:t>
            </a:r>
            <a:r>
              <a:rPr lang="ru-RU" dirty="0"/>
              <a:t> средства, е по </a:t>
            </a:r>
            <a:r>
              <a:rPr lang="ru-RU" dirty="0" err="1"/>
              <a:t>реда</a:t>
            </a:r>
            <a:r>
              <a:rPr lang="ru-RU" dirty="0"/>
              <a:t> на чл. 144 </a:t>
            </a:r>
            <a:r>
              <a:rPr lang="ru-RU" dirty="0" smtClean="0"/>
              <a:t>НПК </a:t>
            </a:r>
            <a:r>
              <a:rPr lang="ru-RU" dirty="0"/>
              <a:t>чрез </a:t>
            </a:r>
            <a:r>
              <a:rPr lang="ru-RU" dirty="0" err="1"/>
              <a:t>експертиза</a:t>
            </a:r>
            <a:r>
              <a:rPr lang="ru-RU" dirty="0"/>
              <a:t>. </a:t>
            </a:r>
            <a:r>
              <a:rPr lang="ru-RU" dirty="0" err="1" smtClean="0"/>
              <a:t>Отказът</a:t>
            </a:r>
            <a:r>
              <a:rPr lang="ru-RU" dirty="0" smtClean="0"/>
              <a:t> </a:t>
            </a:r>
            <a:r>
              <a:rPr lang="ru-RU" dirty="0"/>
              <a:t>на </a:t>
            </a:r>
            <a:r>
              <a:rPr lang="ru-RU" dirty="0" err="1"/>
              <a:t>подсъдимия</a:t>
            </a:r>
            <a:r>
              <a:rPr lang="ru-RU" dirty="0"/>
              <a:t> да </a:t>
            </a:r>
            <a:r>
              <a:rPr lang="ru-RU" dirty="0" err="1"/>
              <a:t>предостави</a:t>
            </a:r>
            <a:r>
              <a:rPr lang="ru-RU" dirty="0"/>
              <a:t> </a:t>
            </a:r>
            <a:r>
              <a:rPr lang="ru-RU" dirty="0" err="1"/>
              <a:t>кръвна</a:t>
            </a:r>
            <a:r>
              <a:rPr lang="ru-RU" dirty="0"/>
              <a:t> проба за </a:t>
            </a:r>
            <a:r>
              <a:rPr lang="ru-RU" dirty="0" err="1"/>
              <a:t>изследване</a:t>
            </a:r>
            <a:r>
              <a:rPr lang="ru-RU" dirty="0"/>
              <a:t>, е предопределил </a:t>
            </a:r>
            <a:r>
              <a:rPr lang="ru-RU" dirty="0" err="1"/>
              <a:t>невъзможността</a:t>
            </a:r>
            <a:r>
              <a:rPr lang="ru-RU" dirty="0"/>
              <a:t> </a:t>
            </a:r>
            <a:r>
              <a:rPr lang="ru-RU" dirty="0" err="1"/>
              <a:t>това</a:t>
            </a:r>
            <a:r>
              <a:rPr lang="ru-RU" dirty="0"/>
              <a:t> </a:t>
            </a:r>
            <a:r>
              <a:rPr lang="ru-RU" dirty="0" err="1"/>
              <a:t>доказателствено</a:t>
            </a:r>
            <a:r>
              <a:rPr lang="ru-RU" dirty="0"/>
              <a:t> средство да се </a:t>
            </a:r>
            <a:r>
              <a:rPr lang="ru-RU" dirty="0" err="1"/>
              <a:t>използва</a:t>
            </a:r>
            <a:r>
              <a:rPr lang="ru-RU" dirty="0"/>
              <a:t>, за да се </a:t>
            </a:r>
            <a:r>
              <a:rPr lang="ru-RU" dirty="0" err="1"/>
              <a:t>разкрие</a:t>
            </a:r>
            <a:r>
              <a:rPr lang="ru-RU" dirty="0"/>
              <a:t> </a:t>
            </a:r>
            <a:r>
              <a:rPr lang="ru-RU" dirty="0" err="1"/>
              <a:t>обективната</a:t>
            </a:r>
            <a:r>
              <a:rPr lang="ru-RU" dirty="0"/>
              <a:t> истина. </a:t>
            </a:r>
            <a:r>
              <a:rPr lang="ru-RU" dirty="0" err="1"/>
              <a:t>Съдът</a:t>
            </a:r>
            <a:r>
              <a:rPr lang="ru-RU" dirty="0"/>
              <a:t> е </a:t>
            </a:r>
            <a:r>
              <a:rPr lang="ru-RU" dirty="0" err="1"/>
              <a:t>обвързан</a:t>
            </a:r>
            <a:r>
              <a:rPr lang="ru-RU" dirty="0"/>
              <a:t> от </a:t>
            </a:r>
            <a:r>
              <a:rPr lang="ru-RU" dirty="0" err="1"/>
              <a:t>задължението</a:t>
            </a:r>
            <a:r>
              <a:rPr lang="ru-RU" dirty="0"/>
              <a:t> за </a:t>
            </a:r>
            <a:r>
              <a:rPr lang="ru-RU" dirty="0" err="1"/>
              <a:t>служебно</a:t>
            </a:r>
            <a:r>
              <a:rPr lang="ru-RU" dirty="0"/>
              <a:t> </a:t>
            </a:r>
            <a:r>
              <a:rPr lang="ru-RU" dirty="0" err="1"/>
              <a:t>събиране</a:t>
            </a:r>
            <a:r>
              <a:rPr lang="ru-RU" dirty="0"/>
              <a:t> на </a:t>
            </a:r>
            <a:r>
              <a:rPr lang="ru-RU" dirty="0" err="1"/>
              <a:t>доказателства</a:t>
            </a:r>
            <a:r>
              <a:rPr lang="ru-RU" dirty="0"/>
              <a:t> само </a:t>
            </a:r>
            <a:r>
              <a:rPr lang="ru-RU" dirty="0" err="1"/>
              <a:t>тогава</a:t>
            </a:r>
            <a:r>
              <a:rPr lang="ru-RU" dirty="0"/>
              <a:t>, </a:t>
            </a:r>
            <a:r>
              <a:rPr lang="ru-RU" dirty="0" err="1"/>
              <a:t>когато</a:t>
            </a:r>
            <a:r>
              <a:rPr lang="ru-RU" dirty="0"/>
              <a:t> </a:t>
            </a:r>
            <a:r>
              <a:rPr lang="ru-RU" dirty="0" err="1"/>
              <a:t>извършването</a:t>
            </a:r>
            <a:r>
              <a:rPr lang="ru-RU" dirty="0"/>
              <a:t> на </a:t>
            </a:r>
            <a:r>
              <a:rPr lang="ru-RU" dirty="0" err="1"/>
              <a:t>процесуално-следствените</a:t>
            </a:r>
            <a:r>
              <a:rPr lang="ru-RU" dirty="0"/>
              <a:t> действия е </a:t>
            </a:r>
            <a:r>
              <a:rPr lang="ru-RU" dirty="0" err="1"/>
              <a:t>възможно</a:t>
            </a:r>
            <a:r>
              <a:rPr lang="ru-RU" dirty="0"/>
              <a:t>. </a:t>
            </a:r>
            <a:r>
              <a:rPr lang="ru-RU" dirty="0" err="1" smtClean="0"/>
              <a:t>Във</a:t>
            </a:r>
            <a:r>
              <a:rPr lang="ru-RU" dirty="0" smtClean="0"/>
              <a:t> </a:t>
            </a:r>
            <a:r>
              <a:rPr lang="ru-RU" dirty="0" err="1"/>
              <a:t>връзка</a:t>
            </a:r>
            <a:r>
              <a:rPr lang="ru-RU" dirty="0"/>
              <a:t> с отказа на </a:t>
            </a:r>
            <a:r>
              <a:rPr lang="ru-RU" dirty="0" err="1" smtClean="0"/>
              <a:t>подсъдимия</a:t>
            </a:r>
            <a:r>
              <a:rPr lang="ru-RU" dirty="0" smtClean="0"/>
              <a:t>, </a:t>
            </a:r>
            <a:r>
              <a:rPr lang="ru-RU" dirty="0"/>
              <a:t>да се </a:t>
            </a:r>
            <a:r>
              <a:rPr lang="ru-RU" dirty="0" err="1"/>
              <a:t>изследват</a:t>
            </a:r>
            <a:r>
              <a:rPr lang="ru-RU" dirty="0"/>
              <a:t> за </a:t>
            </a:r>
            <a:r>
              <a:rPr lang="ru-RU" dirty="0" err="1"/>
              <a:t>точната</a:t>
            </a:r>
            <a:r>
              <a:rPr lang="ru-RU" dirty="0"/>
              <a:t> концентрация на </a:t>
            </a:r>
            <a:r>
              <a:rPr lang="ru-RU" dirty="0" err="1"/>
              <a:t>алкохол</a:t>
            </a:r>
            <a:r>
              <a:rPr lang="ru-RU" dirty="0"/>
              <a:t> в </a:t>
            </a:r>
            <a:r>
              <a:rPr lang="ru-RU" dirty="0" err="1"/>
              <a:t>кръвта</a:t>
            </a:r>
            <a:r>
              <a:rPr lang="ru-RU" dirty="0"/>
              <a:t> им, чл. 6 от </a:t>
            </a:r>
            <a:r>
              <a:rPr lang="ru-RU" dirty="0" err="1"/>
              <a:t>Наредба</a:t>
            </a:r>
            <a:r>
              <a:rPr lang="ru-RU" dirty="0"/>
              <a:t> № </a:t>
            </a:r>
            <a:r>
              <a:rPr lang="ru-RU" dirty="0" smtClean="0"/>
              <a:t>30/2001 </a:t>
            </a:r>
            <a:r>
              <a:rPr lang="ru-RU" dirty="0"/>
              <a:t>г., </a:t>
            </a:r>
            <a:r>
              <a:rPr lang="ru-RU" dirty="0" err="1"/>
              <a:t>урежда</a:t>
            </a:r>
            <a:r>
              <a:rPr lang="ru-RU" dirty="0"/>
              <a:t> </a:t>
            </a:r>
            <a:r>
              <a:rPr lang="ru-RU" dirty="0" err="1"/>
              <a:t>тази</a:t>
            </a:r>
            <a:r>
              <a:rPr lang="ru-RU" dirty="0"/>
              <a:t> </a:t>
            </a:r>
            <a:r>
              <a:rPr lang="ru-RU" dirty="0" err="1"/>
              <a:t>хипотеза</a:t>
            </a:r>
            <a:r>
              <a:rPr lang="ru-RU" dirty="0"/>
              <a:t>, </a:t>
            </a:r>
            <a:r>
              <a:rPr lang="ru-RU" dirty="0" err="1"/>
              <a:t>като</a:t>
            </a:r>
            <a:r>
              <a:rPr lang="ru-RU" dirty="0"/>
              <a:t> я </a:t>
            </a:r>
            <a:r>
              <a:rPr lang="ru-RU" dirty="0" err="1"/>
              <a:t>изравнява</a:t>
            </a:r>
            <a:r>
              <a:rPr lang="ru-RU" dirty="0"/>
              <a:t> с </a:t>
            </a:r>
            <a:r>
              <a:rPr lang="ru-RU" dirty="0" err="1"/>
              <a:t>тези</a:t>
            </a:r>
            <a:r>
              <a:rPr lang="ru-RU" dirty="0"/>
              <a:t> за отказ да се получи талон за </a:t>
            </a:r>
            <a:r>
              <a:rPr lang="ru-RU" dirty="0" err="1"/>
              <a:t>изследване</a:t>
            </a:r>
            <a:r>
              <a:rPr lang="ru-RU" dirty="0"/>
              <a:t> и </a:t>
            </a:r>
            <a:r>
              <a:rPr lang="ru-RU" dirty="0" err="1"/>
              <a:t>неявяване</a:t>
            </a:r>
            <a:r>
              <a:rPr lang="ru-RU" dirty="0"/>
              <a:t> в </a:t>
            </a:r>
            <a:r>
              <a:rPr lang="ru-RU" dirty="0" err="1"/>
              <a:t>лечебно</a:t>
            </a:r>
            <a:r>
              <a:rPr lang="ru-RU" dirty="0"/>
              <a:t> </a:t>
            </a:r>
            <a:r>
              <a:rPr lang="ru-RU" dirty="0" smtClean="0"/>
              <a:t>заведение.</a:t>
            </a:r>
          </a:p>
          <a:p>
            <a:pPr marL="0" indent="0" algn="just">
              <a:buNone/>
            </a:pPr>
            <a:r>
              <a:rPr lang="ru-RU" dirty="0" smtClean="0"/>
              <a:t>В </a:t>
            </a:r>
            <a:r>
              <a:rPr lang="ru-RU" dirty="0" err="1"/>
              <a:t>тази</a:t>
            </a:r>
            <a:r>
              <a:rPr lang="ru-RU" dirty="0"/>
              <a:t> </a:t>
            </a:r>
            <a:r>
              <a:rPr lang="ru-RU" dirty="0" err="1"/>
              <a:t>разпоредба</a:t>
            </a:r>
            <a:r>
              <a:rPr lang="ru-RU" dirty="0"/>
              <a:t> се </a:t>
            </a:r>
            <a:r>
              <a:rPr lang="ru-RU" dirty="0" err="1"/>
              <a:t>предвижда</a:t>
            </a:r>
            <a:r>
              <a:rPr lang="ru-RU" dirty="0"/>
              <a:t>, в </a:t>
            </a:r>
            <a:r>
              <a:rPr lang="ru-RU" dirty="0" err="1"/>
              <a:t>някои</a:t>
            </a:r>
            <a:r>
              <a:rPr lang="ru-RU" dirty="0"/>
              <a:t> от </a:t>
            </a:r>
            <a:r>
              <a:rPr lang="ru-RU" dirty="0" err="1"/>
              <a:t>тези</a:t>
            </a:r>
            <a:r>
              <a:rPr lang="ru-RU" dirty="0"/>
              <a:t> </a:t>
            </a:r>
            <a:r>
              <a:rPr lang="ru-RU" dirty="0" err="1"/>
              <a:t>хипотези</a:t>
            </a:r>
            <a:r>
              <a:rPr lang="ru-RU" dirty="0"/>
              <a:t>, </a:t>
            </a:r>
            <a:r>
              <a:rPr lang="ru-RU" dirty="0" err="1"/>
              <a:t>установяването</a:t>
            </a:r>
            <a:r>
              <a:rPr lang="ru-RU" dirty="0"/>
              <a:t> на </a:t>
            </a:r>
            <a:r>
              <a:rPr lang="ru-RU" dirty="0" err="1"/>
              <a:t>наличието</a:t>
            </a:r>
            <a:r>
              <a:rPr lang="ru-RU" dirty="0"/>
              <a:t> на </a:t>
            </a:r>
            <a:r>
              <a:rPr lang="ru-RU" dirty="0" err="1"/>
              <a:t>алкохол</a:t>
            </a:r>
            <a:r>
              <a:rPr lang="ru-RU" dirty="0"/>
              <a:t> да става с </a:t>
            </a:r>
            <a:r>
              <a:rPr lang="ru-RU" dirty="0" err="1"/>
              <a:t>техническо</a:t>
            </a:r>
            <a:r>
              <a:rPr lang="ru-RU" dirty="0"/>
              <a:t> средство, </a:t>
            </a:r>
            <a:r>
              <a:rPr lang="ru-RU" dirty="0" err="1"/>
              <a:t>както</a:t>
            </a:r>
            <a:r>
              <a:rPr lang="ru-RU" dirty="0"/>
              <a:t> </a:t>
            </a:r>
            <a:r>
              <a:rPr lang="ru-RU" dirty="0" err="1"/>
              <a:t>правилно</a:t>
            </a:r>
            <a:r>
              <a:rPr lang="ru-RU" dirty="0"/>
              <a:t> е </a:t>
            </a:r>
            <a:r>
              <a:rPr lang="ru-RU" dirty="0" err="1"/>
              <a:t>приел</a:t>
            </a:r>
            <a:r>
              <a:rPr lang="ru-RU" dirty="0"/>
              <a:t> и </a:t>
            </a:r>
            <a:r>
              <a:rPr lang="ru-RU" dirty="0" err="1"/>
              <a:t>проверяваният</a:t>
            </a:r>
            <a:r>
              <a:rPr lang="ru-RU" dirty="0"/>
              <a:t> </a:t>
            </a:r>
            <a:r>
              <a:rPr lang="ru-RU" dirty="0" err="1"/>
              <a:t>съд</a:t>
            </a:r>
            <a:r>
              <a:rPr lang="ru-RU" dirty="0"/>
              <a:t>. </a:t>
            </a:r>
          </a:p>
          <a:p>
            <a:pPr marL="0" indent="0" algn="just">
              <a:buNone/>
            </a:pPr>
            <a:r>
              <a:rPr lang="ru-RU" b="1" dirty="0" smtClean="0"/>
              <a:t>Р 130/2018 </a:t>
            </a:r>
            <a:r>
              <a:rPr lang="ru-RU" b="1" dirty="0"/>
              <a:t>г. на ВКС по </a:t>
            </a:r>
            <a:r>
              <a:rPr lang="ru-RU" b="1" dirty="0" smtClean="0"/>
              <a:t>НД </a:t>
            </a:r>
            <a:r>
              <a:rPr lang="ru-RU" b="1" dirty="0"/>
              <a:t>424/2018 г., </a:t>
            </a:r>
            <a:r>
              <a:rPr lang="ru-RU" b="1" dirty="0" smtClean="0"/>
              <a:t>1 НО, Р 204/2018 </a:t>
            </a:r>
            <a:r>
              <a:rPr lang="ru-RU" b="1" dirty="0"/>
              <a:t>г. на ВКС по </a:t>
            </a:r>
            <a:r>
              <a:rPr lang="ru-RU" b="1" dirty="0" smtClean="0"/>
              <a:t>НД </a:t>
            </a:r>
            <a:r>
              <a:rPr lang="ru-RU" b="1" dirty="0"/>
              <a:t>916/2018 г., </a:t>
            </a:r>
            <a:r>
              <a:rPr lang="ru-RU" b="1" dirty="0" smtClean="0"/>
              <a:t>3 НО</a:t>
            </a:r>
          </a:p>
          <a:p>
            <a:pPr marL="0" indent="0" algn="just">
              <a:buNone/>
            </a:pPr>
            <a:r>
              <a:rPr lang="ru-RU" dirty="0" err="1" smtClean="0"/>
              <a:t>Законосъобразно</a:t>
            </a:r>
            <a:r>
              <a:rPr lang="ru-RU" dirty="0" smtClean="0"/>
              <a:t> е </a:t>
            </a:r>
            <a:r>
              <a:rPr lang="ru-RU" dirty="0" err="1" smtClean="0"/>
              <a:t>преценено</a:t>
            </a:r>
            <a:r>
              <a:rPr lang="ru-RU" dirty="0" smtClean="0"/>
              <a:t>, че </a:t>
            </a:r>
            <a:r>
              <a:rPr lang="ru-RU" dirty="0"/>
              <a:t>в случая </a:t>
            </a:r>
            <a:r>
              <a:rPr lang="ru-RU" dirty="0" err="1"/>
              <a:t>следва</a:t>
            </a:r>
            <a:r>
              <a:rPr lang="ru-RU" dirty="0"/>
              <a:t> да се приеме </a:t>
            </a:r>
            <a:r>
              <a:rPr lang="ru-RU" dirty="0" err="1"/>
              <a:t>резултата</a:t>
            </a:r>
            <a:r>
              <a:rPr lang="ru-RU" dirty="0"/>
              <a:t> от </a:t>
            </a:r>
            <a:r>
              <a:rPr lang="ru-RU" dirty="0" err="1"/>
              <a:t>изследването</a:t>
            </a:r>
            <a:r>
              <a:rPr lang="ru-RU" dirty="0"/>
              <a:t> с </a:t>
            </a:r>
            <a:r>
              <a:rPr lang="ru-RU" dirty="0" err="1"/>
              <a:t>техническото</a:t>
            </a:r>
            <a:r>
              <a:rPr lang="ru-RU" dirty="0"/>
              <a:t> средство, без да се </a:t>
            </a:r>
            <a:r>
              <a:rPr lang="ru-RU" dirty="0" err="1"/>
              <a:t>отчита</a:t>
            </a:r>
            <a:r>
              <a:rPr lang="ru-RU" dirty="0"/>
              <a:t> </a:t>
            </a:r>
            <a:r>
              <a:rPr lang="ru-RU" dirty="0" err="1"/>
              <a:t>допустимата</a:t>
            </a:r>
            <a:r>
              <a:rPr lang="ru-RU" dirty="0"/>
              <a:t> </a:t>
            </a:r>
            <a:r>
              <a:rPr lang="ru-RU" dirty="0" err="1"/>
              <a:t>техническа</a:t>
            </a:r>
            <a:r>
              <a:rPr lang="ru-RU" dirty="0"/>
              <a:t> грешка. </a:t>
            </a:r>
            <a:r>
              <a:rPr lang="ru-RU" dirty="0" err="1" smtClean="0"/>
              <a:t>Изпълнено</a:t>
            </a:r>
            <a:r>
              <a:rPr lang="ru-RU" dirty="0" smtClean="0"/>
              <a:t> е </a:t>
            </a:r>
            <a:r>
              <a:rPr lang="ru-RU" dirty="0" err="1"/>
              <a:t>императивното</a:t>
            </a:r>
            <a:r>
              <a:rPr lang="ru-RU" dirty="0"/>
              <a:t> предписание на </a:t>
            </a:r>
            <a:r>
              <a:rPr lang="ru-RU" dirty="0" err="1"/>
              <a:t>разпоредбата</a:t>
            </a:r>
            <a:r>
              <a:rPr lang="ru-RU" dirty="0"/>
              <a:t> на чл. 6 от </a:t>
            </a:r>
            <a:r>
              <a:rPr lang="ru-RU" dirty="0" err="1"/>
              <a:t>Наредба</a:t>
            </a:r>
            <a:r>
              <a:rPr lang="ru-RU" dirty="0"/>
              <a:t> № 30/27.06.2001 г., </a:t>
            </a:r>
            <a:r>
              <a:rPr lang="ru-RU" dirty="0" err="1"/>
              <a:t>според</a:t>
            </a:r>
            <a:r>
              <a:rPr lang="ru-RU" dirty="0"/>
              <a:t> </a:t>
            </a:r>
            <a:r>
              <a:rPr lang="ru-RU" dirty="0" err="1"/>
              <a:t>което</a:t>
            </a:r>
            <a:r>
              <a:rPr lang="ru-RU" dirty="0"/>
              <a:t> в </a:t>
            </a:r>
            <a:r>
              <a:rPr lang="ru-RU" dirty="0" err="1"/>
              <a:t>случаите</a:t>
            </a:r>
            <a:r>
              <a:rPr lang="ru-RU" dirty="0"/>
              <a:t>, </a:t>
            </a:r>
            <a:r>
              <a:rPr lang="ru-RU" dirty="0" err="1"/>
              <a:t>когато</a:t>
            </a:r>
            <a:r>
              <a:rPr lang="ru-RU" dirty="0"/>
              <a:t> е </a:t>
            </a:r>
            <a:r>
              <a:rPr lang="ru-RU" dirty="0" err="1"/>
              <a:t>налице</a:t>
            </a:r>
            <a:r>
              <a:rPr lang="ru-RU" dirty="0"/>
              <a:t> отказ на </a:t>
            </a:r>
            <a:r>
              <a:rPr lang="ru-RU" dirty="0" err="1"/>
              <a:t>лицето</a:t>
            </a:r>
            <a:r>
              <a:rPr lang="ru-RU" dirty="0"/>
              <a:t> да получи талон за </a:t>
            </a:r>
            <a:r>
              <a:rPr lang="ru-RU" dirty="0" err="1"/>
              <a:t>медицинско</a:t>
            </a:r>
            <a:r>
              <a:rPr lang="ru-RU" dirty="0"/>
              <a:t> </a:t>
            </a:r>
            <a:r>
              <a:rPr lang="ru-RU" dirty="0" err="1"/>
              <a:t>изследване</a:t>
            </a:r>
            <a:r>
              <a:rPr lang="ru-RU" dirty="0"/>
              <a:t> на </a:t>
            </a:r>
            <a:r>
              <a:rPr lang="ru-RU" dirty="0" err="1"/>
              <a:t>кръвта</a:t>
            </a:r>
            <a:r>
              <a:rPr lang="ru-RU" dirty="0"/>
              <a:t>, не се яви в </a:t>
            </a:r>
            <a:r>
              <a:rPr lang="ru-RU" dirty="0" err="1"/>
              <a:t>съответното</a:t>
            </a:r>
            <a:r>
              <a:rPr lang="ru-RU" dirty="0"/>
              <a:t> </a:t>
            </a:r>
            <a:r>
              <a:rPr lang="ru-RU" dirty="0" err="1"/>
              <a:t>медицинско</a:t>
            </a:r>
            <a:r>
              <a:rPr lang="ru-RU" dirty="0"/>
              <a:t> заведение, за да </a:t>
            </a:r>
            <a:r>
              <a:rPr lang="ru-RU" dirty="0" err="1"/>
              <a:t>даде</a:t>
            </a:r>
            <a:r>
              <a:rPr lang="ru-RU" dirty="0"/>
              <a:t> </a:t>
            </a:r>
            <a:r>
              <a:rPr lang="ru-RU" dirty="0" err="1"/>
              <a:t>кръв</a:t>
            </a:r>
            <a:r>
              <a:rPr lang="ru-RU" dirty="0"/>
              <a:t> за </a:t>
            </a:r>
            <a:r>
              <a:rPr lang="ru-RU" dirty="0" err="1"/>
              <a:t>изследване</a:t>
            </a:r>
            <a:r>
              <a:rPr lang="ru-RU" dirty="0"/>
              <a:t> или </a:t>
            </a:r>
            <a:r>
              <a:rPr lang="ru-RU" dirty="0" err="1"/>
              <a:t>откаже</a:t>
            </a:r>
            <a:r>
              <a:rPr lang="ru-RU" dirty="0"/>
              <a:t> да </a:t>
            </a:r>
            <a:r>
              <a:rPr lang="ru-RU" dirty="0" err="1"/>
              <a:t>даде</a:t>
            </a:r>
            <a:r>
              <a:rPr lang="ru-RU" dirty="0"/>
              <a:t> </a:t>
            </a:r>
            <a:r>
              <a:rPr lang="ru-RU" dirty="0" err="1"/>
              <a:t>такава</a:t>
            </a:r>
            <a:r>
              <a:rPr lang="ru-RU" dirty="0"/>
              <a:t>, за да </a:t>
            </a:r>
            <a:r>
              <a:rPr lang="ru-RU" dirty="0" err="1"/>
              <a:t>бъде</a:t>
            </a:r>
            <a:r>
              <a:rPr lang="ru-RU" dirty="0"/>
              <a:t> </a:t>
            </a:r>
            <a:r>
              <a:rPr lang="ru-RU" dirty="0" err="1"/>
              <a:t>изследвана</a:t>
            </a:r>
            <a:r>
              <a:rPr lang="ru-RU" dirty="0"/>
              <a:t>, се </a:t>
            </a:r>
            <a:r>
              <a:rPr lang="ru-RU" dirty="0" err="1"/>
              <a:t>възприемат</a:t>
            </a:r>
            <a:r>
              <a:rPr lang="ru-RU" dirty="0"/>
              <a:t> </a:t>
            </a:r>
            <a:r>
              <a:rPr lang="ru-RU" dirty="0" err="1"/>
              <a:t>показанията</a:t>
            </a:r>
            <a:r>
              <a:rPr lang="ru-RU" dirty="0"/>
              <a:t> на </a:t>
            </a:r>
            <a:r>
              <a:rPr lang="ru-RU" dirty="0" err="1"/>
              <a:t>техническото</a:t>
            </a:r>
            <a:r>
              <a:rPr lang="ru-RU" dirty="0"/>
              <a:t> </a:t>
            </a:r>
            <a:r>
              <a:rPr lang="ru-RU" dirty="0" smtClean="0"/>
              <a:t>средство.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55260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 smtClean="0"/>
              <a:t>Какво се отчита при неизвършено кръвно изследване</a:t>
            </a: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b="1" dirty="0" smtClean="0"/>
              <a:t>Р 17 </a:t>
            </a:r>
            <a:r>
              <a:rPr lang="ru-RU" b="1" dirty="0"/>
              <a:t>от 23.02.2022 г. по </a:t>
            </a:r>
            <a:r>
              <a:rPr lang="ru-RU" b="1" dirty="0" smtClean="0"/>
              <a:t>ВНОХД </a:t>
            </a:r>
            <a:r>
              <a:rPr lang="ru-RU" b="1" dirty="0"/>
              <a:t>№ 321/2021 г. на </a:t>
            </a:r>
            <a:r>
              <a:rPr lang="ru-RU" b="1" dirty="0" smtClean="0"/>
              <a:t>ОС– </a:t>
            </a:r>
            <a:r>
              <a:rPr lang="ru-RU" b="1" dirty="0" err="1"/>
              <a:t>Перник</a:t>
            </a:r>
            <a:r>
              <a:rPr lang="ru-RU" b="1" dirty="0" smtClean="0"/>
              <a:t>.</a:t>
            </a:r>
          </a:p>
          <a:p>
            <a:pPr marL="0" indent="0" algn="just">
              <a:buNone/>
            </a:pPr>
            <a:r>
              <a:rPr lang="ru-RU" dirty="0" err="1" smtClean="0"/>
              <a:t>Когато</a:t>
            </a:r>
            <a:r>
              <a:rPr lang="ru-RU" dirty="0" smtClean="0"/>
              <a:t> </a:t>
            </a:r>
            <a:r>
              <a:rPr lang="ru-RU" dirty="0" err="1" smtClean="0"/>
              <a:t>подсъдимият</a:t>
            </a:r>
            <a:r>
              <a:rPr lang="ru-RU" dirty="0" smtClean="0"/>
              <a:t> се е явил в </a:t>
            </a:r>
            <a:r>
              <a:rPr lang="ru-RU" dirty="0" err="1" smtClean="0"/>
              <a:t>рамките</a:t>
            </a:r>
            <a:r>
              <a:rPr lang="ru-RU" dirty="0" smtClean="0"/>
              <a:t> на определения </a:t>
            </a:r>
            <a:r>
              <a:rPr lang="ru-RU" dirty="0" err="1" smtClean="0"/>
              <a:t>му</a:t>
            </a:r>
            <a:r>
              <a:rPr lang="ru-RU" dirty="0" smtClean="0"/>
              <a:t> </a:t>
            </a:r>
            <a:r>
              <a:rPr lang="ru-RU" dirty="0" err="1" smtClean="0"/>
              <a:t>времеви</a:t>
            </a:r>
            <a:r>
              <a:rPr lang="ru-RU" dirty="0" smtClean="0"/>
              <a:t> период и е </a:t>
            </a:r>
            <a:r>
              <a:rPr lang="ru-RU" dirty="0" err="1" smtClean="0"/>
              <a:t>демонстрирал</a:t>
            </a:r>
            <a:r>
              <a:rPr lang="ru-RU" dirty="0" smtClean="0"/>
              <a:t> желание да </a:t>
            </a:r>
            <a:r>
              <a:rPr lang="ru-RU" dirty="0" err="1" smtClean="0"/>
              <a:t>даде</a:t>
            </a:r>
            <a:r>
              <a:rPr lang="ru-RU" dirty="0" smtClean="0"/>
              <a:t> </a:t>
            </a:r>
            <a:r>
              <a:rPr lang="ru-RU" dirty="0" err="1" smtClean="0"/>
              <a:t>кръвна</a:t>
            </a:r>
            <a:r>
              <a:rPr lang="ru-RU" dirty="0" smtClean="0"/>
              <a:t> проба, но </a:t>
            </a:r>
            <a:r>
              <a:rPr lang="ru-RU" dirty="0" err="1" smtClean="0"/>
              <a:t>такава</a:t>
            </a:r>
            <a:r>
              <a:rPr lang="ru-RU" dirty="0" smtClean="0"/>
              <a:t> не е била </a:t>
            </a:r>
            <a:r>
              <a:rPr lang="ru-RU" dirty="0" err="1" smtClean="0"/>
              <a:t>взета</a:t>
            </a:r>
            <a:r>
              <a:rPr lang="ru-RU" dirty="0" smtClean="0"/>
              <a:t>, с аргумент, че </a:t>
            </a:r>
            <a:r>
              <a:rPr lang="ru-RU" dirty="0" err="1" smtClean="0"/>
              <a:t>издалите</a:t>
            </a:r>
            <a:r>
              <a:rPr lang="ru-RU" dirty="0" smtClean="0"/>
              <a:t> талона за </a:t>
            </a:r>
            <a:r>
              <a:rPr lang="ru-RU" dirty="0" err="1" smtClean="0"/>
              <a:t>кръвно</a:t>
            </a:r>
            <a:r>
              <a:rPr lang="ru-RU" dirty="0" smtClean="0"/>
              <a:t> </a:t>
            </a:r>
            <a:r>
              <a:rPr lang="ru-RU" dirty="0" err="1" smtClean="0"/>
              <a:t>изследване</a:t>
            </a:r>
            <a:r>
              <a:rPr lang="ru-RU" dirty="0" smtClean="0"/>
              <a:t> </a:t>
            </a:r>
            <a:r>
              <a:rPr lang="ru-RU" dirty="0" err="1" smtClean="0"/>
              <a:t>полицейски</a:t>
            </a:r>
            <a:r>
              <a:rPr lang="ru-RU" dirty="0" smtClean="0"/>
              <a:t> служители не </a:t>
            </a:r>
            <a:r>
              <a:rPr lang="ru-RU" dirty="0" err="1" smtClean="0"/>
              <a:t>са</a:t>
            </a:r>
            <a:r>
              <a:rPr lang="ru-RU" dirty="0" smtClean="0"/>
              <a:t> били </a:t>
            </a:r>
            <a:r>
              <a:rPr lang="ru-RU" dirty="0" err="1" smtClean="0"/>
              <a:t>пристигнали</a:t>
            </a:r>
            <a:r>
              <a:rPr lang="ru-RU" dirty="0" smtClean="0"/>
              <a:t> и не </a:t>
            </a:r>
            <a:r>
              <a:rPr lang="ru-RU" dirty="0" err="1" smtClean="0"/>
              <a:t>са</a:t>
            </a:r>
            <a:r>
              <a:rPr lang="ru-RU" dirty="0" smtClean="0"/>
              <a:t> уведомили </a:t>
            </a:r>
            <a:r>
              <a:rPr lang="ru-RU" dirty="0" err="1" smtClean="0"/>
              <a:t>медицинското</a:t>
            </a:r>
            <a:r>
              <a:rPr lang="ru-RU" dirty="0" smtClean="0"/>
              <a:t> заведение за </a:t>
            </a:r>
            <a:r>
              <a:rPr lang="ru-RU" dirty="0" err="1" smtClean="0"/>
              <a:t>необходимостта</a:t>
            </a:r>
            <a:r>
              <a:rPr lang="ru-RU" dirty="0" smtClean="0"/>
              <a:t> да се </a:t>
            </a:r>
            <a:r>
              <a:rPr lang="ru-RU" dirty="0" err="1" smtClean="0"/>
              <a:t>извърши</a:t>
            </a:r>
            <a:r>
              <a:rPr lang="ru-RU" dirty="0" smtClean="0"/>
              <a:t> </a:t>
            </a:r>
            <a:r>
              <a:rPr lang="ru-RU" dirty="0" err="1" smtClean="0"/>
              <a:t>изследване</a:t>
            </a:r>
            <a:r>
              <a:rPr lang="ru-RU" dirty="0" smtClean="0"/>
              <a:t> и след </a:t>
            </a:r>
            <a:r>
              <a:rPr lang="ru-RU" dirty="0" err="1" smtClean="0"/>
              <a:t>това</a:t>
            </a:r>
            <a:r>
              <a:rPr lang="ru-RU" dirty="0" smtClean="0"/>
              <a:t> </a:t>
            </a:r>
            <a:r>
              <a:rPr lang="ru-RU" dirty="0" err="1" smtClean="0"/>
              <a:t>такава</a:t>
            </a:r>
            <a:r>
              <a:rPr lang="ru-RU" dirty="0" smtClean="0"/>
              <a:t> проба е </a:t>
            </a:r>
            <a:r>
              <a:rPr lang="ru-RU" dirty="0" err="1" smtClean="0"/>
              <a:t>взета</a:t>
            </a:r>
            <a:r>
              <a:rPr lang="ru-RU" dirty="0" smtClean="0"/>
              <a:t>- независимо от  </a:t>
            </a:r>
            <a:r>
              <a:rPr lang="ru-RU" dirty="0" err="1" smtClean="0"/>
              <a:t>неспазването</a:t>
            </a:r>
            <a:r>
              <a:rPr lang="ru-RU" dirty="0" smtClean="0"/>
              <a:t> на определения срок </a:t>
            </a:r>
            <a:r>
              <a:rPr lang="ru-RU" dirty="0" err="1" smtClean="0"/>
              <a:t>резултатите</a:t>
            </a:r>
            <a:r>
              <a:rPr lang="ru-RU" dirty="0" smtClean="0"/>
              <a:t> от </a:t>
            </a:r>
            <a:r>
              <a:rPr lang="ru-RU" dirty="0" err="1" smtClean="0"/>
              <a:t>кръвното</a:t>
            </a:r>
            <a:r>
              <a:rPr lang="ru-RU" dirty="0" smtClean="0"/>
              <a:t> </a:t>
            </a:r>
            <a:r>
              <a:rPr lang="ru-RU" dirty="0" err="1" smtClean="0"/>
              <a:t>изследване</a:t>
            </a:r>
            <a:r>
              <a:rPr lang="ru-RU" dirty="0" smtClean="0"/>
              <a:t> </a:t>
            </a:r>
            <a:r>
              <a:rPr lang="ru-RU" dirty="0" err="1" smtClean="0"/>
              <a:t>следва</a:t>
            </a:r>
            <a:r>
              <a:rPr lang="ru-RU" dirty="0" smtClean="0"/>
              <a:t> да </a:t>
            </a:r>
            <a:r>
              <a:rPr lang="ru-RU" dirty="0" err="1" smtClean="0"/>
              <a:t>бъдат</a:t>
            </a:r>
            <a:r>
              <a:rPr lang="ru-RU" dirty="0" smtClean="0"/>
              <a:t> </a:t>
            </a:r>
            <a:r>
              <a:rPr lang="ru-RU" dirty="0" err="1" smtClean="0"/>
              <a:t>ценени</a:t>
            </a:r>
            <a:r>
              <a:rPr lang="ru-RU" dirty="0" smtClean="0"/>
              <a:t>, </a:t>
            </a:r>
            <a:r>
              <a:rPr lang="ru-RU" dirty="0" err="1" smtClean="0"/>
              <a:t>защото</a:t>
            </a:r>
            <a:r>
              <a:rPr lang="ru-RU" dirty="0" smtClean="0"/>
              <a:t> </a:t>
            </a:r>
            <a:r>
              <a:rPr lang="ru-RU" dirty="0" err="1" smtClean="0"/>
              <a:t>забавянето</a:t>
            </a:r>
            <a:r>
              <a:rPr lang="ru-RU" dirty="0" smtClean="0"/>
              <a:t> не се </a:t>
            </a:r>
            <a:r>
              <a:rPr lang="ru-RU" dirty="0" err="1" smtClean="0"/>
              <a:t>дължи</a:t>
            </a:r>
            <a:r>
              <a:rPr lang="ru-RU" dirty="0" smtClean="0"/>
              <a:t> на </a:t>
            </a:r>
            <a:r>
              <a:rPr lang="ru-RU" dirty="0" err="1" smtClean="0"/>
              <a:t>поведението</a:t>
            </a:r>
            <a:r>
              <a:rPr lang="ru-RU" dirty="0" smtClean="0"/>
              <a:t> на </a:t>
            </a:r>
            <a:r>
              <a:rPr lang="ru-RU" dirty="0" err="1" smtClean="0"/>
              <a:t>подсъдимия</a:t>
            </a:r>
            <a:r>
              <a:rPr lang="ru-RU" dirty="0" smtClean="0"/>
              <a:t>.</a:t>
            </a:r>
          </a:p>
          <a:p>
            <a:pPr marL="0" indent="0" algn="just">
              <a:buNone/>
            </a:pPr>
            <a:r>
              <a:rPr lang="ru-RU" b="1" dirty="0" smtClean="0"/>
              <a:t>Р 327/2008 </a:t>
            </a:r>
            <a:r>
              <a:rPr lang="ru-RU" b="1" dirty="0"/>
              <a:t>г</a:t>
            </a:r>
            <a:r>
              <a:rPr lang="ru-RU" b="1" dirty="0" smtClean="0"/>
              <a:t>. </a:t>
            </a:r>
            <a:r>
              <a:rPr lang="ru-RU" b="1" dirty="0"/>
              <a:t>по </a:t>
            </a:r>
            <a:r>
              <a:rPr lang="ru-RU" b="1" dirty="0" smtClean="0"/>
              <a:t>НД </a:t>
            </a:r>
            <a:r>
              <a:rPr lang="ru-RU" b="1" dirty="0"/>
              <a:t>325/2008 г., </a:t>
            </a:r>
            <a:r>
              <a:rPr lang="ru-RU" b="1" dirty="0" smtClean="0"/>
              <a:t>3 НО</a:t>
            </a:r>
          </a:p>
          <a:p>
            <a:pPr marL="0" indent="0" algn="just">
              <a:buNone/>
            </a:pPr>
            <a:r>
              <a:rPr lang="ru-RU" dirty="0" err="1" smtClean="0"/>
              <a:t>Пропускът</a:t>
            </a:r>
            <a:r>
              <a:rPr lang="ru-RU" dirty="0" smtClean="0"/>
              <a:t> да се </a:t>
            </a:r>
            <a:r>
              <a:rPr lang="ru-RU" dirty="0" err="1" smtClean="0"/>
              <a:t>осъществи</a:t>
            </a:r>
            <a:r>
              <a:rPr lang="ru-RU" dirty="0" smtClean="0"/>
              <a:t> </a:t>
            </a:r>
            <a:r>
              <a:rPr lang="ru-RU" dirty="0" err="1" smtClean="0"/>
              <a:t>медицинско</a:t>
            </a:r>
            <a:r>
              <a:rPr lang="ru-RU" dirty="0" smtClean="0"/>
              <a:t> </a:t>
            </a:r>
            <a:r>
              <a:rPr lang="ru-RU" dirty="0" err="1" smtClean="0"/>
              <a:t>изследване</a:t>
            </a:r>
            <a:r>
              <a:rPr lang="ru-RU" dirty="0" smtClean="0"/>
              <a:t> и да се </a:t>
            </a:r>
            <a:r>
              <a:rPr lang="ru-RU" dirty="0" err="1" smtClean="0"/>
              <a:t>издаде</a:t>
            </a:r>
            <a:r>
              <a:rPr lang="ru-RU" dirty="0" smtClean="0"/>
              <a:t> талон за такова, в </a:t>
            </a:r>
            <a:r>
              <a:rPr lang="ru-RU" dirty="0" err="1" smtClean="0"/>
              <a:t>който</a:t>
            </a:r>
            <a:r>
              <a:rPr lang="ru-RU" dirty="0" smtClean="0"/>
              <a:t> да </a:t>
            </a:r>
            <a:r>
              <a:rPr lang="ru-RU" dirty="0" err="1" smtClean="0"/>
              <a:t>бъде</a:t>
            </a:r>
            <a:r>
              <a:rPr lang="ru-RU" dirty="0" smtClean="0"/>
              <a:t> </a:t>
            </a:r>
            <a:r>
              <a:rPr lang="ru-RU" dirty="0" err="1" smtClean="0"/>
              <a:t>отразено</a:t>
            </a:r>
            <a:r>
              <a:rPr lang="ru-RU" dirty="0" smtClean="0"/>
              <a:t> </a:t>
            </a:r>
            <a:r>
              <a:rPr lang="ru-RU" dirty="0" err="1" smtClean="0"/>
              <a:t>констатираното</a:t>
            </a:r>
            <a:r>
              <a:rPr lang="ru-RU" dirty="0" smtClean="0"/>
              <a:t> </a:t>
            </a:r>
            <a:r>
              <a:rPr lang="ru-RU" dirty="0" err="1" smtClean="0"/>
              <a:t>състояние</a:t>
            </a:r>
            <a:r>
              <a:rPr lang="ru-RU" dirty="0" smtClean="0"/>
              <a:t> на </a:t>
            </a:r>
            <a:r>
              <a:rPr lang="ru-RU" dirty="0" err="1" smtClean="0"/>
              <a:t>подсъдимия</a:t>
            </a:r>
            <a:r>
              <a:rPr lang="ru-RU" dirty="0" smtClean="0"/>
              <a:t> е основание да не се </a:t>
            </a:r>
            <a:r>
              <a:rPr lang="ru-RU" dirty="0" err="1" smtClean="0"/>
              <a:t>кредитира</a:t>
            </a:r>
            <a:r>
              <a:rPr lang="ru-RU" dirty="0" smtClean="0"/>
              <a:t> </a:t>
            </a:r>
            <a:r>
              <a:rPr lang="ru-RU" dirty="0" err="1" smtClean="0"/>
              <a:t>кръвното</a:t>
            </a:r>
            <a:r>
              <a:rPr lang="ru-RU" dirty="0" smtClean="0"/>
              <a:t> </a:t>
            </a:r>
            <a:r>
              <a:rPr lang="ru-RU" dirty="0" err="1" smtClean="0"/>
              <a:t>изследване</a:t>
            </a:r>
            <a:r>
              <a:rPr lang="ru-RU" dirty="0" smtClean="0"/>
              <a:t> и да се </a:t>
            </a:r>
            <a:r>
              <a:rPr lang="ru-RU" dirty="0" err="1" smtClean="0"/>
              <a:t>оправдае</a:t>
            </a:r>
            <a:r>
              <a:rPr lang="ru-RU" dirty="0" smtClean="0"/>
              <a:t> </a:t>
            </a:r>
            <a:r>
              <a:rPr lang="ru-RU" dirty="0" err="1" smtClean="0"/>
              <a:t>подсъдимия</a:t>
            </a:r>
            <a:r>
              <a:rPr lang="ru-RU" dirty="0" smtClean="0"/>
              <a:t>.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5190138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 smtClean="0"/>
              <a:t>Невзимане на кръвна проба</a:t>
            </a: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 algn="just">
              <a:buNone/>
            </a:pPr>
            <a:r>
              <a:rPr lang="ru-RU" b="1" dirty="0" smtClean="0"/>
              <a:t>Р 531/2009 </a:t>
            </a:r>
            <a:r>
              <a:rPr lang="ru-RU" b="1" dirty="0"/>
              <a:t>г. п</a:t>
            </a:r>
            <a:r>
              <a:rPr lang="ru-RU" b="1" dirty="0" smtClean="0"/>
              <a:t>о НД 582/2008 </a:t>
            </a:r>
            <a:r>
              <a:rPr lang="ru-RU" b="1" dirty="0"/>
              <a:t>г., </a:t>
            </a:r>
            <a:r>
              <a:rPr lang="ru-RU" b="1" dirty="0" smtClean="0"/>
              <a:t>3 НО</a:t>
            </a:r>
            <a:endParaRPr lang="bg-BG" dirty="0"/>
          </a:p>
          <a:p>
            <a:pPr marL="0" indent="0" algn="just">
              <a:buNone/>
            </a:pPr>
            <a:r>
              <a:rPr lang="ru-RU" dirty="0" err="1" smtClean="0"/>
              <a:t>Отказът</a:t>
            </a:r>
            <a:r>
              <a:rPr lang="ru-RU" dirty="0" smtClean="0"/>
              <a:t> на </a:t>
            </a:r>
            <a:r>
              <a:rPr lang="ru-RU" dirty="0" err="1" smtClean="0"/>
              <a:t>лекар</a:t>
            </a:r>
            <a:r>
              <a:rPr lang="ru-RU" dirty="0" smtClean="0"/>
              <a:t> да </a:t>
            </a:r>
            <a:r>
              <a:rPr lang="ru-RU" dirty="0" err="1" smtClean="0"/>
              <a:t>вземе</a:t>
            </a:r>
            <a:r>
              <a:rPr lang="ru-RU" dirty="0" smtClean="0"/>
              <a:t> </a:t>
            </a:r>
            <a:r>
              <a:rPr lang="ru-RU" dirty="0" err="1" smtClean="0"/>
              <a:t>кръв</a:t>
            </a:r>
            <a:r>
              <a:rPr lang="ru-RU" dirty="0" smtClean="0"/>
              <a:t> на </a:t>
            </a:r>
            <a:r>
              <a:rPr lang="ru-RU" dirty="0" err="1" smtClean="0"/>
              <a:t>подсъдимия</a:t>
            </a:r>
            <a:r>
              <a:rPr lang="ru-RU" dirty="0" smtClean="0"/>
              <a:t> (</a:t>
            </a:r>
            <a:r>
              <a:rPr lang="ru-RU" dirty="0" err="1" smtClean="0"/>
              <a:t>поради</a:t>
            </a:r>
            <a:r>
              <a:rPr lang="ru-RU" dirty="0" smtClean="0"/>
              <a:t> </a:t>
            </a:r>
            <a:r>
              <a:rPr lang="ru-RU" dirty="0" err="1" smtClean="0"/>
              <a:t>просрочие</a:t>
            </a:r>
            <a:r>
              <a:rPr lang="ru-RU" dirty="0"/>
              <a:t>)</a:t>
            </a:r>
            <a:r>
              <a:rPr lang="ru-RU" dirty="0" smtClean="0"/>
              <a:t>, след </a:t>
            </a:r>
            <a:r>
              <a:rPr lang="ru-RU" dirty="0" err="1" smtClean="0"/>
              <a:t>като</a:t>
            </a:r>
            <a:r>
              <a:rPr lang="ru-RU" dirty="0" smtClean="0"/>
              <a:t> той е </a:t>
            </a:r>
            <a:r>
              <a:rPr lang="ru-RU" dirty="0" err="1" smtClean="0"/>
              <a:t>имал</a:t>
            </a:r>
            <a:r>
              <a:rPr lang="ru-RU" dirty="0" smtClean="0"/>
              <a:t> желание да </a:t>
            </a:r>
            <a:r>
              <a:rPr lang="ru-RU" dirty="0" err="1" smtClean="0"/>
              <a:t>даде</a:t>
            </a:r>
            <a:r>
              <a:rPr lang="ru-RU" dirty="0" smtClean="0"/>
              <a:t> </a:t>
            </a:r>
            <a:r>
              <a:rPr lang="ru-RU" dirty="0" err="1" smtClean="0"/>
              <a:t>кръвна</a:t>
            </a:r>
            <a:r>
              <a:rPr lang="ru-RU" dirty="0" smtClean="0"/>
              <a:t> проба, </a:t>
            </a:r>
            <a:r>
              <a:rPr lang="ru-RU" dirty="0" err="1" smtClean="0"/>
              <a:t>следва</a:t>
            </a:r>
            <a:r>
              <a:rPr lang="ru-RU" dirty="0" smtClean="0"/>
              <a:t> да </a:t>
            </a:r>
            <a:r>
              <a:rPr lang="ru-RU" dirty="0" err="1" smtClean="0"/>
              <a:t>бъде</a:t>
            </a:r>
            <a:r>
              <a:rPr lang="ru-RU" dirty="0" smtClean="0"/>
              <a:t> </a:t>
            </a:r>
            <a:r>
              <a:rPr lang="ru-RU" dirty="0" err="1" smtClean="0"/>
              <a:t>установен</a:t>
            </a:r>
            <a:r>
              <a:rPr lang="ru-RU" dirty="0" smtClean="0"/>
              <a:t> чрез </a:t>
            </a:r>
            <a:r>
              <a:rPr lang="ru-RU" dirty="0" err="1" smtClean="0"/>
              <a:t>събиране</a:t>
            </a:r>
            <a:r>
              <a:rPr lang="ru-RU" dirty="0" smtClean="0"/>
              <a:t> на </a:t>
            </a:r>
            <a:r>
              <a:rPr lang="ru-RU" dirty="0" err="1" smtClean="0"/>
              <a:t>доказателства</a:t>
            </a:r>
            <a:r>
              <a:rPr lang="ru-RU" dirty="0" smtClean="0"/>
              <a:t>. Само </a:t>
            </a:r>
            <a:r>
              <a:rPr lang="ru-RU" dirty="0" err="1" smtClean="0"/>
              <a:t>ако</a:t>
            </a:r>
            <a:r>
              <a:rPr lang="ru-RU" dirty="0" smtClean="0"/>
              <a:t> </a:t>
            </a:r>
            <a:r>
              <a:rPr lang="ru-RU" dirty="0" err="1" smtClean="0"/>
              <a:t>такъв</a:t>
            </a:r>
            <a:r>
              <a:rPr lang="ru-RU" dirty="0" smtClean="0"/>
              <a:t> отказ е </a:t>
            </a:r>
            <a:r>
              <a:rPr lang="ru-RU" dirty="0" err="1" smtClean="0"/>
              <a:t>действително</a:t>
            </a:r>
            <a:r>
              <a:rPr lang="ru-RU" dirty="0" smtClean="0"/>
              <a:t> </a:t>
            </a:r>
            <a:r>
              <a:rPr lang="ru-RU" dirty="0" err="1" smtClean="0"/>
              <a:t>налице</a:t>
            </a:r>
            <a:r>
              <a:rPr lang="ru-RU" dirty="0" smtClean="0"/>
              <a:t> е </a:t>
            </a:r>
            <a:r>
              <a:rPr lang="ru-RU" dirty="0" err="1" smtClean="0"/>
              <a:t>възможно</a:t>
            </a:r>
            <a:r>
              <a:rPr lang="ru-RU" dirty="0" smtClean="0"/>
              <a:t> да се приеме, че </a:t>
            </a:r>
            <a:r>
              <a:rPr lang="ru-RU" dirty="0" err="1" smtClean="0"/>
              <a:t>правилно</a:t>
            </a:r>
            <a:r>
              <a:rPr lang="ru-RU" dirty="0" smtClean="0"/>
              <a:t> </a:t>
            </a:r>
            <a:r>
              <a:rPr lang="ru-RU" dirty="0" err="1" smtClean="0"/>
              <a:t>въззивният</a:t>
            </a:r>
            <a:r>
              <a:rPr lang="ru-RU" dirty="0" smtClean="0"/>
              <a:t> </a:t>
            </a:r>
            <a:r>
              <a:rPr lang="ru-RU" dirty="0" err="1" smtClean="0"/>
              <a:t>съд</a:t>
            </a:r>
            <a:r>
              <a:rPr lang="ru-RU" dirty="0" smtClean="0"/>
              <a:t> е отменил </a:t>
            </a:r>
            <a:r>
              <a:rPr lang="ru-RU" dirty="0" err="1" smtClean="0"/>
              <a:t>осъждането</a:t>
            </a:r>
            <a:r>
              <a:rPr lang="ru-RU" dirty="0" smtClean="0"/>
              <a:t> </a:t>
            </a:r>
            <a:r>
              <a:rPr lang="ru-RU" dirty="0" err="1" smtClean="0"/>
              <a:t>му</a:t>
            </a:r>
            <a:r>
              <a:rPr lang="ru-RU" dirty="0" smtClean="0"/>
              <a:t>.</a:t>
            </a:r>
          </a:p>
          <a:p>
            <a:pPr marL="0" indent="0" algn="just">
              <a:buNone/>
            </a:pPr>
            <a:r>
              <a:rPr lang="ru-RU" b="1" dirty="0" smtClean="0"/>
              <a:t>Р 168/2023 </a:t>
            </a:r>
            <a:r>
              <a:rPr lang="ru-RU" b="1" dirty="0"/>
              <a:t>г. п</a:t>
            </a:r>
            <a:r>
              <a:rPr lang="ru-RU" b="1" dirty="0" smtClean="0"/>
              <a:t>о НД </a:t>
            </a:r>
            <a:r>
              <a:rPr lang="ru-RU" b="1" dirty="0"/>
              <a:t>281/2023 г. </a:t>
            </a:r>
            <a:r>
              <a:rPr lang="ru-RU" dirty="0" smtClean="0"/>
              <a:t> </a:t>
            </a:r>
            <a:endParaRPr lang="ru-RU" dirty="0"/>
          </a:p>
          <a:p>
            <a:pPr marL="0" indent="0" algn="just">
              <a:buNone/>
            </a:pPr>
            <a:r>
              <a:rPr lang="ru-RU" dirty="0"/>
              <a:t>От </a:t>
            </a:r>
            <a:r>
              <a:rPr lang="ru-RU" dirty="0" err="1"/>
              <a:t>самото</a:t>
            </a:r>
            <a:r>
              <a:rPr lang="ru-RU" dirty="0"/>
              <a:t> начало на </a:t>
            </a:r>
            <a:r>
              <a:rPr lang="ru-RU" dirty="0" err="1"/>
              <a:t>полицейската</a:t>
            </a:r>
            <a:r>
              <a:rPr lang="ru-RU" dirty="0"/>
              <a:t> проверка </a:t>
            </a:r>
            <a:r>
              <a:rPr lang="ru-RU" dirty="0" err="1"/>
              <a:t>позицията</a:t>
            </a:r>
            <a:r>
              <a:rPr lang="ru-RU" dirty="0"/>
              <a:t> на </a:t>
            </a:r>
            <a:r>
              <a:rPr lang="ru-RU" dirty="0" err="1"/>
              <a:t>подсъдимия</a:t>
            </a:r>
            <a:r>
              <a:rPr lang="ru-RU" dirty="0"/>
              <a:t> е била </a:t>
            </a:r>
            <a:r>
              <a:rPr lang="ru-RU" dirty="0" err="1"/>
              <a:t>последователна</a:t>
            </a:r>
            <a:r>
              <a:rPr lang="ru-RU" dirty="0"/>
              <a:t> и неизменчива и той е </a:t>
            </a:r>
            <a:r>
              <a:rPr lang="ru-RU" dirty="0" err="1"/>
              <a:t>отричал</a:t>
            </a:r>
            <a:r>
              <a:rPr lang="ru-RU" dirty="0"/>
              <a:t> да е </a:t>
            </a:r>
            <a:r>
              <a:rPr lang="ru-RU" dirty="0" err="1"/>
              <a:t>употребявал</a:t>
            </a:r>
            <a:r>
              <a:rPr lang="ru-RU" dirty="0"/>
              <a:t> </a:t>
            </a:r>
            <a:r>
              <a:rPr lang="ru-RU" dirty="0" err="1"/>
              <a:t>наркотици</a:t>
            </a:r>
            <a:r>
              <a:rPr lang="ru-RU" dirty="0"/>
              <a:t>. </a:t>
            </a:r>
            <a:r>
              <a:rPr lang="ru-RU" dirty="0" err="1"/>
              <a:t>Съществен</a:t>
            </a:r>
            <a:r>
              <a:rPr lang="ru-RU" dirty="0"/>
              <a:t> </a:t>
            </a:r>
            <a:r>
              <a:rPr lang="ru-RU" dirty="0" err="1"/>
              <a:t>елемент</a:t>
            </a:r>
            <a:r>
              <a:rPr lang="ru-RU" dirty="0"/>
              <a:t> от </a:t>
            </a:r>
            <a:r>
              <a:rPr lang="ru-RU" dirty="0" err="1"/>
              <a:t>тази</a:t>
            </a:r>
            <a:r>
              <a:rPr lang="ru-RU" dirty="0"/>
              <a:t> позиция </a:t>
            </a:r>
            <a:r>
              <a:rPr lang="ru-RU" dirty="0" err="1"/>
              <a:t>са</a:t>
            </a:r>
            <a:r>
              <a:rPr lang="ru-RU" dirty="0"/>
              <a:t> били </a:t>
            </a:r>
            <a:r>
              <a:rPr lang="ru-RU" dirty="0" err="1"/>
              <a:t>оспорването</a:t>
            </a:r>
            <a:r>
              <a:rPr lang="ru-RU" dirty="0"/>
              <a:t> на </a:t>
            </a:r>
            <a:r>
              <a:rPr lang="ru-RU" dirty="0" err="1"/>
              <a:t>резултатите</a:t>
            </a:r>
            <a:r>
              <a:rPr lang="ru-RU" dirty="0"/>
              <a:t> от теста по чл. 3, ал. 1 от </a:t>
            </a:r>
            <a:r>
              <a:rPr lang="ru-RU" dirty="0" err="1"/>
              <a:t>Наредбата</a:t>
            </a:r>
            <a:r>
              <a:rPr lang="ru-RU" dirty="0"/>
              <a:t> и </a:t>
            </a:r>
            <a:r>
              <a:rPr lang="ru-RU" dirty="0" err="1"/>
              <a:t>настояването</a:t>
            </a:r>
            <a:r>
              <a:rPr lang="ru-RU" dirty="0"/>
              <a:t> да </a:t>
            </a:r>
            <a:r>
              <a:rPr lang="ru-RU" dirty="0" err="1"/>
              <a:t>бъдат</a:t>
            </a:r>
            <a:r>
              <a:rPr lang="ru-RU" dirty="0"/>
              <a:t> </a:t>
            </a:r>
            <a:r>
              <a:rPr lang="ru-RU" dirty="0" err="1"/>
              <a:t>извършени</a:t>
            </a:r>
            <a:r>
              <a:rPr lang="ru-RU" dirty="0"/>
              <a:t> </a:t>
            </a:r>
            <a:r>
              <a:rPr lang="ru-RU" dirty="0" err="1"/>
              <a:t>съответните</a:t>
            </a:r>
            <a:r>
              <a:rPr lang="ru-RU" dirty="0"/>
              <a:t> </a:t>
            </a:r>
            <a:r>
              <a:rPr lang="ru-RU" dirty="0" err="1"/>
              <a:t>медицински</a:t>
            </a:r>
            <a:r>
              <a:rPr lang="ru-RU" dirty="0"/>
              <a:t> и химико-</a:t>
            </a:r>
            <a:r>
              <a:rPr lang="ru-RU" dirty="0" err="1"/>
              <a:t>токсикологични</a:t>
            </a:r>
            <a:r>
              <a:rPr lang="ru-RU" dirty="0"/>
              <a:t> </a:t>
            </a:r>
            <a:r>
              <a:rPr lang="ru-RU" dirty="0" err="1"/>
              <a:t>лабораторни</a:t>
            </a:r>
            <a:r>
              <a:rPr lang="ru-RU" dirty="0"/>
              <a:t> </a:t>
            </a:r>
            <a:r>
              <a:rPr lang="ru-RU" dirty="0" err="1"/>
              <a:t>изследвания</a:t>
            </a:r>
            <a:r>
              <a:rPr lang="ru-RU" dirty="0"/>
              <a:t>. </a:t>
            </a:r>
            <a:r>
              <a:rPr lang="ru-RU" dirty="0" err="1"/>
              <a:t>Същите</a:t>
            </a:r>
            <a:r>
              <a:rPr lang="ru-RU" dirty="0"/>
              <a:t> </a:t>
            </a:r>
            <a:r>
              <a:rPr lang="ru-RU" dirty="0" err="1" smtClean="0"/>
              <a:t>са</a:t>
            </a:r>
            <a:r>
              <a:rPr lang="ru-RU" dirty="0" smtClean="0"/>
              <a:t> </a:t>
            </a:r>
            <a:r>
              <a:rPr lang="ru-RU" dirty="0" err="1"/>
              <a:t>му</a:t>
            </a:r>
            <a:r>
              <a:rPr lang="ru-RU" dirty="0"/>
              <a:t> били </a:t>
            </a:r>
            <a:r>
              <a:rPr lang="ru-RU" dirty="0" err="1"/>
              <a:t>отказани</a:t>
            </a:r>
            <a:r>
              <a:rPr lang="ru-RU" dirty="0"/>
              <a:t> от </a:t>
            </a:r>
            <a:r>
              <a:rPr lang="ru-RU" dirty="0" err="1"/>
              <a:t>дежурния</a:t>
            </a:r>
            <a:r>
              <a:rPr lang="ru-RU" dirty="0"/>
              <a:t> </a:t>
            </a:r>
            <a:r>
              <a:rPr lang="ru-RU" dirty="0" err="1"/>
              <a:t>лекар</a:t>
            </a:r>
            <a:r>
              <a:rPr lang="ru-RU" dirty="0"/>
              <a:t> под предлог, че </a:t>
            </a:r>
            <a:r>
              <a:rPr lang="ru-RU" dirty="0" err="1"/>
              <a:t>липсата</a:t>
            </a:r>
            <a:r>
              <a:rPr lang="ru-RU" dirty="0"/>
              <a:t> на </a:t>
            </a:r>
            <a:r>
              <a:rPr lang="ru-RU" dirty="0" err="1"/>
              <a:t>парични</a:t>
            </a:r>
            <a:r>
              <a:rPr lang="ru-RU" dirty="0"/>
              <a:t> средства за </a:t>
            </a:r>
            <a:r>
              <a:rPr lang="ru-RU" dirty="0" err="1"/>
              <a:t>незабавно</a:t>
            </a:r>
            <a:r>
              <a:rPr lang="ru-RU" dirty="0"/>
              <a:t> </a:t>
            </a:r>
            <a:r>
              <a:rPr lang="ru-RU" dirty="0" err="1"/>
              <a:t>заплащане</a:t>
            </a:r>
            <a:r>
              <a:rPr lang="ru-RU" dirty="0"/>
              <a:t> на </a:t>
            </a:r>
            <a:r>
              <a:rPr lang="ru-RU" dirty="0" err="1"/>
              <a:t>кръвната</a:t>
            </a:r>
            <a:r>
              <a:rPr lang="ru-RU" dirty="0"/>
              <a:t> проба </a:t>
            </a:r>
            <a:r>
              <a:rPr lang="ru-RU" dirty="0" err="1"/>
              <a:t>съставлява</a:t>
            </a:r>
            <a:r>
              <a:rPr lang="ru-RU" dirty="0"/>
              <a:t> непреодолимо препятствие за </a:t>
            </a:r>
            <a:r>
              <a:rPr lang="ru-RU" dirty="0" err="1"/>
              <a:t>предприемане</a:t>
            </a:r>
            <a:r>
              <a:rPr lang="ru-RU" dirty="0"/>
              <a:t> на </a:t>
            </a:r>
            <a:r>
              <a:rPr lang="ru-RU" dirty="0" err="1"/>
              <a:t>съответните</a:t>
            </a:r>
            <a:r>
              <a:rPr lang="ru-RU" dirty="0"/>
              <a:t> </a:t>
            </a:r>
            <a:r>
              <a:rPr lang="ru-RU" dirty="0" err="1"/>
              <a:t>медицински</a:t>
            </a:r>
            <a:r>
              <a:rPr lang="ru-RU" dirty="0"/>
              <a:t> действия. </a:t>
            </a:r>
            <a:r>
              <a:rPr lang="ru-RU" dirty="0" err="1"/>
              <a:t>Ирелевантно</a:t>
            </a:r>
            <a:r>
              <a:rPr lang="ru-RU" dirty="0"/>
              <a:t> е дали </a:t>
            </a:r>
            <a:r>
              <a:rPr lang="ru-RU" dirty="0" err="1"/>
              <a:t>свидетелката</a:t>
            </a:r>
            <a:r>
              <a:rPr lang="ru-RU" dirty="0"/>
              <a:t> е </a:t>
            </a:r>
            <a:r>
              <a:rPr lang="ru-RU" dirty="0" err="1"/>
              <a:t>сторила</a:t>
            </a:r>
            <a:r>
              <a:rPr lang="ru-RU" dirty="0"/>
              <a:t> </a:t>
            </a:r>
            <a:r>
              <a:rPr lang="ru-RU" dirty="0" err="1"/>
              <a:t>това</a:t>
            </a:r>
            <a:r>
              <a:rPr lang="ru-RU" dirty="0"/>
              <a:t> </a:t>
            </a:r>
            <a:r>
              <a:rPr lang="ru-RU" dirty="0" err="1"/>
              <a:t>съзнателно</a:t>
            </a:r>
            <a:r>
              <a:rPr lang="ru-RU" dirty="0"/>
              <a:t>, </a:t>
            </a:r>
            <a:r>
              <a:rPr lang="ru-RU" dirty="0" err="1"/>
              <a:t>пренебрегвайки</a:t>
            </a:r>
            <a:r>
              <a:rPr lang="ru-RU" dirty="0"/>
              <a:t> </a:t>
            </a:r>
            <a:r>
              <a:rPr lang="ru-RU" dirty="0" err="1"/>
              <a:t>заповедите</a:t>
            </a:r>
            <a:r>
              <a:rPr lang="ru-RU" dirty="0"/>
              <a:t> на директора на МБАЛ или </a:t>
            </a:r>
            <a:r>
              <a:rPr lang="ru-RU" dirty="0" err="1"/>
              <a:t>действията</a:t>
            </a:r>
            <a:r>
              <a:rPr lang="ru-RU" dirty="0"/>
              <a:t> </a:t>
            </a:r>
            <a:r>
              <a:rPr lang="ru-RU" dirty="0" err="1"/>
              <a:t>са</a:t>
            </a:r>
            <a:r>
              <a:rPr lang="ru-RU" dirty="0"/>
              <a:t> </a:t>
            </a:r>
            <a:r>
              <a:rPr lang="ru-RU" dirty="0" err="1"/>
              <a:t>резултат</a:t>
            </a:r>
            <a:r>
              <a:rPr lang="ru-RU" dirty="0"/>
              <a:t> от </a:t>
            </a:r>
            <a:r>
              <a:rPr lang="ru-RU" dirty="0" err="1"/>
              <a:t>непознаване</a:t>
            </a:r>
            <a:r>
              <a:rPr lang="ru-RU" dirty="0"/>
              <a:t> на </a:t>
            </a:r>
            <a:r>
              <a:rPr lang="ru-RU" dirty="0" err="1"/>
              <a:t>съответните</a:t>
            </a:r>
            <a:r>
              <a:rPr lang="ru-RU" dirty="0"/>
              <a:t> </a:t>
            </a:r>
            <a:r>
              <a:rPr lang="ru-RU" dirty="0" err="1"/>
              <a:t>вътрешни</a:t>
            </a:r>
            <a:r>
              <a:rPr lang="ru-RU" dirty="0"/>
              <a:t> </a:t>
            </a:r>
            <a:r>
              <a:rPr lang="ru-RU" dirty="0" err="1"/>
              <a:t>актове</a:t>
            </a:r>
            <a:r>
              <a:rPr lang="ru-RU" dirty="0"/>
              <a:t>, </a:t>
            </a:r>
            <a:r>
              <a:rPr lang="ru-RU" dirty="0" err="1"/>
              <a:t>уреждащи</a:t>
            </a:r>
            <a:r>
              <a:rPr lang="ru-RU" dirty="0"/>
              <a:t> </a:t>
            </a:r>
            <a:r>
              <a:rPr lang="ru-RU" dirty="0" err="1"/>
              <a:t>реда</a:t>
            </a:r>
            <a:r>
              <a:rPr lang="ru-RU" dirty="0"/>
              <a:t> за </a:t>
            </a:r>
            <a:r>
              <a:rPr lang="ru-RU" dirty="0" err="1"/>
              <a:t>извършване</a:t>
            </a:r>
            <a:r>
              <a:rPr lang="ru-RU" dirty="0"/>
              <a:t> на </a:t>
            </a:r>
            <a:r>
              <a:rPr lang="ru-RU" dirty="0" err="1"/>
              <a:t>изследвания</a:t>
            </a:r>
            <a:r>
              <a:rPr lang="ru-RU" dirty="0"/>
              <a:t> и </a:t>
            </a:r>
            <a:r>
              <a:rPr lang="ru-RU" dirty="0" err="1"/>
              <a:t>заплащането</a:t>
            </a:r>
            <a:r>
              <a:rPr lang="ru-RU" dirty="0"/>
              <a:t> им. </a:t>
            </a:r>
            <a:r>
              <a:rPr lang="ru-RU" dirty="0" err="1"/>
              <a:t>Същественото</a:t>
            </a:r>
            <a:r>
              <a:rPr lang="ru-RU" dirty="0"/>
              <a:t> е, че </a:t>
            </a:r>
            <a:r>
              <a:rPr lang="ru-RU" dirty="0" err="1"/>
              <a:t>невземането</a:t>
            </a:r>
            <a:r>
              <a:rPr lang="ru-RU" dirty="0"/>
              <a:t> на </a:t>
            </a:r>
            <a:r>
              <a:rPr lang="ru-RU" dirty="0" err="1"/>
              <a:t>кръвна</a:t>
            </a:r>
            <a:r>
              <a:rPr lang="ru-RU" dirty="0"/>
              <a:t> проба не се </a:t>
            </a:r>
            <a:r>
              <a:rPr lang="ru-RU" dirty="0" err="1"/>
              <a:t>дължи</a:t>
            </a:r>
            <a:r>
              <a:rPr lang="ru-RU" dirty="0"/>
              <a:t> на </a:t>
            </a:r>
            <a:r>
              <a:rPr lang="ru-RU" dirty="0" err="1"/>
              <a:t>настъпила</a:t>
            </a:r>
            <a:r>
              <a:rPr lang="ru-RU" dirty="0"/>
              <a:t> </a:t>
            </a:r>
            <a:r>
              <a:rPr lang="ru-RU" dirty="0" err="1"/>
              <a:t>промяна</a:t>
            </a:r>
            <a:r>
              <a:rPr lang="ru-RU" dirty="0"/>
              <a:t> в </a:t>
            </a:r>
            <a:r>
              <a:rPr lang="ru-RU" dirty="0" err="1"/>
              <a:t>становището</a:t>
            </a:r>
            <a:r>
              <a:rPr lang="ru-RU" dirty="0"/>
              <a:t> на </a:t>
            </a:r>
            <a:r>
              <a:rPr lang="ru-RU" dirty="0" err="1"/>
              <a:t>подсъдимия</a:t>
            </a:r>
            <a:r>
              <a:rPr lang="ru-RU" dirty="0"/>
              <a:t>, </a:t>
            </a:r>
            <a:r>
              <a:rPr lang="ru-RU" dirty="0" err="1"/>
              <a:t>свързана</a:t>
            </a:r>
            <a:r>
              <a:rPr lang="ru-RU" dirty="0"/>
              <a:t> с </a:t>
            </a:r>
            <a:r>
              <a:rPr lang="ru-RU" dirty="0" err="1"/>
              <a:t>приемане</a:t>
            </a:r>
            <a:r>
              <a:rPr lang="ru-RU" dirty="0"/>
              <a:t> на </a:t>
            </a:r>
            <a:r>
              <a:rPr lang="ru-RU" dirty="0" err="1"/>
              <a:t>резултатите</a:t>
            </a:r>
            <a:r>
              <a:rPr lang="ru-RU" dirty="0"/>
              <a:t> от теста, а на </a:t>
            </a:r>
            <a:r>
              <a:rPr lang="ru-RU" dirty="0" err="1"/>
              <a:t>обстоятелства</a:t>
            </a:r>
            <a:r>
              <a:rPr lang="ru-RU" dirty="0"/>
              <a:t>, стоящи </a:t>
            </a:r>
            <a:r>
              <a:rPr lang="ru-RU" dirty="0" err="1"/>
              <a:t>извън</a:t>
            </a:r>
            <a:r>
              <a:rPr lang="ru-RU" dirty="0"/>
              <a:t> </a:t>
            </a:r>
            <a:r>
              <a:rPr lang="ru-RU" dirty="0" err="1"/>
              <a:t>волята</a:t>
            </a:r>
            <a:r>
              <a:rPr lang="ru-RU" dirty="0"/>
              <a:t> </a:t>
            </a:r>
            <a:r>
              <a:rPr lang="ru-RU" dirty="0" err="1"/>
              <a:t>му</a:t>
            </a:r>
            <a:r>
              <a:rPr lang="ru-RU" dirty="0"/>
              <a:t> – </a:t>
            </a:r>
            <a:r>
              <a:rPr lang="ru-RU" dirty="0" err="1"/>
              <a:t>поведението</a:t>
            </a:r>
            <a:r>
              <a:rPr lang="ru-RU" dirty="0"/>
              <a:t> на </a:t>
            </a:r>
            <a:r>
              <a:rPr lang="ru-RU" dirty="0" err="1"/>
              <a:t>друго</a:t>
            </a:r>
            <a:r>
              <a:rPr lang="ru-RU" dirty="0"/>
              <a:t> лице, </a:t>
            </a:r>
            <a:r>
              <a:rPr lang="ru-RU" dirty="0" err="1"/>
              <a:t>заради</a:t>
            </a:r>
            <a:r>
              <a:rPr lang="ru-RU" dirty="0"/>
              <a:t> </a:t>
            </a:r>
            <a:r>
              <a:rPr lang="ru-RU" dirty="0" err="1"/>
              <a:t>което</a:t>
            </a:r>
            <a:r>
              <a:rPr lang="ru-RU" dirty="0"/>
              <a:t> той не би </a:t>
            </a:r>
            <a:r>
              <a:rPr lang="ru-RU" dirty="0" err="1"/>
              <a:t>следвало</a:t>
            </a:r>
            <a:r>
              <a:rPr lang="ru-RU" dirty="0"/>
              <a:t> да </a:t>
            </a:r>
            <a:r>
              <a:rPr lang="ru-RU" dirty="0" err="1"/>
              <a:t>търпи</a:t>
            </a:r>
            <a:r>
              <a:rPr lang="ru-RU" dirty="0"/>
              <a:t> </a:t>
            </a:r>
            <a:r>
              <a:rPr lang="ru-RU" dirty="0" err="1"/>
              <a:t>негативни</a:t>
            </a:r>
            <a:r>
              <a:rPr lang="ru-RU" dirty="0"/>
              <a:t> </a:t>
            </a:r>
            <a:r>
              <a:rPr lang="ru-RU" dirty="0" err="1"/>
              <a:t>последици</a:t>
            </a:r>
            <a:r>
              <a:rPr lang="ru-RU" dirty="0"/>
              <a:t>.</a:t>
            </a:r>
          </a:p>
          <a:p>
            <a:pPr marL="0" indent="0" algn="just">
              <a:buNone/>
            </a:pP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4745950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3200" dirty="0" smtClean="0"/>
              <a:t>Нарушения при извършване и оформяне на документацията за кръвното изследване</a:t>
            </a:r>
            <a:endParaRPr lang="bg-BG" sz="3200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b="1" dirty="0" smtClean="0"/>
              <a:t>Р 218/2009 </a:t>
            </a:r>
            <a:r>
              <a:rPr lang="ru-RU" b="1" dirty="0"/>
              <a:t>г. п</a:t>
            </a:r>
            <a:r>
              <a:rPr lang="ru-RU" b="1" dirty="0" smtClean="0"/>
              <a:t>о НД </a:t>
            </a:r>
            <a:r>
              <a:rPr lang="ru-RU" b="1" dirty="0"/>
              <a:t>162/2009 г., </a:t>
            </a:r>
            <a:r>
              <a:rPr lang="ru-RU" b="1" dirty="0" smtClean="0"/>
              <a:t>2 НО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/>
              <a:t>В</a:t>
            </a:r>
            <a:r>
              <a:rPr lang="ru-RU" dirty="0" smtClean="0"/>
              <a:t> </a:t>
            </a:r>
            <a:r>
              <a:rPr lang="ru-RU" dirty="0"/>
              <a:t>нарушение на </a:t>
            </a:r>
            <a:r>
              <a:rPr lang="ru-RU" dirty="0" err="1"/>
              <a:t>процедурата</a:t>
            </a:r>
            <a:r>
              <a:rPr lang="ru-RU" dirty="0"/>
              <a:t> по </a:t>
            </a:r>
            <a:r>
              <a:rPr lang="ru-RU" dirty="0" err="1"/>
              <a:t>изземване</a:t>
            </a:r>
            <a:r>
              <a:rPr lang="ru-RU" dirty="0"/>
              <a:t> и </a:t>
            </a:r>
            <a:r>
              <a:rPr lang="ru-RU" dirty="0" err="1"/>
              <a:t>съхранение</a:t>
            </a:r>
            <a:r>
              <a:rPr lang="ru-RU" dirty="0"/>
              <a:t> на </a:t>
            </a:r>
            <a:r>
              <a:rPr lang="ru-RU" dirty="0" err="1"/>
              <a:t>пробите</a:t>
            </a:r>
            <a:r>
              <a:rPr lang="ru-RU" dirty="0"/>
              <a:t> </a:t>
            </a:r>
            <a:r>
              <a:rPr lang="ru-RU" dirty="0" err="1"/>
              <a:t>кръв</a:t>
            </a:r>
            <a:r>
              <a:rPr lang="ru-RU" dirty="0"/>
              <a:t>, не е </a:t>
            </a:r>
            <a:r>
              <a:rPr lang="ru-RU" dirty="0" err="1"/>
              <a:t>отразено</a:t>
            </a:r>
            <a:r>
              <a:rPr lang="ru-RU" dirty="0"/>
              <a:t> </a:t>
            </a:r>
            <a:r>
              <a:rPr lang="ru-RU" dirty="0" err="1"/>
              <a:t>количеството</a:t>
            </a:r>
            <a:r>
              <a:rPr lang="ru-RU" dirty="0"/>
              <a:t> на </a:t>
            </a:r>
            <a:r>
              <a:rPr lang="ru-RU" dirty="0" err="1"/>
              <a:t>взетата</a:t>
            </a:r>
            <a:r>
              <a:rPr lang="ru-RU" dirty="0"/>
              <a:t> </a:t>
            </a:r>
            <a:r>
              <a:rPr lang="ru-RU" dirty="0" err="1"/>
              <a:t>кръв</a:t>
            </a:r>
            <a:r>
              <a:rPr lang="ru-RU" dirty="0"/>
              <a:t>, наличие на </a:t>
            </a:r>
            <a:r>
              <a:rPr lang="ru-RU" dirty="0" err="1"/>
              <a:t>контролна</a:t>
            </a:r>
            <a:r>
              <a:rPr lang="ru-RU" dirty="0"/>
              <a:t> проба, </a:t>
            </a:r>
            <a:r>
              <a:rPr lang="ru-RU" dirty="0" err="1"/>
              <a:t>кога</a:t>
            </a:r>
            <a:r>
              <a:rPr lang="ru-RU" dirty="0"/>
              <a:t> е </a:t>
            </a:r>
            <a:r>
              <a:rPr lang="ru-RU" dirty="0" err="1"/>
              <a:t>извършено</a:t>
            </a:r>
            <a:r>
              <a:rPr lang="ru-RU" dirty="0"/>
              <a:t> </a:t>
            </a:r>
            <a:r>
              <a:rPr lang="ru-RU" dirty="0" err="1" smtClean="0"/>
              <a:t>освидетелствуването</a:t>
            </a:r>
            <a:r>
              <a:rPr lang="ru-RU" dirty="0" smtClean="0"/>
              <a:t>- </a:t>
            </a:r>
            <a:r>
              <a:rPr lang="ru-RU" dirty="0" err="1"/>
              <a:t>преди</a:t>
            </a:r>
            <a:r>
              <a:rPr lang="ru-RU" dirty="0"/>
              <a:t> или след </a:t>
            </a:r>
            <a:r>
              <a:rPr lang="ru-RU" dirty="0" err="1" smtClean="0"/>
              <a:t>това</a:t>
            </a:r>
            <a:r>
              <a:rPr lang="ru-RU" dirty="0" smtClean="0"/>
              <a:t>, </a:t>
            </a:r>
            <a:r>
              <a:rPr lang="ru-RU" dirty="0" err="1"/>
              <a:t>липсват</a:t>
            </a:r>
            <a:r>
              <a:rPr lang="ru-RU" dirty="0"/>
              <a:t> причините за </a:t>
            </a:r>
            <a:r>
              <a:rPr lang="ru-RU" dirty="0" err="1"/>
              <a:t>закъснението</a:t>
            </a:r>
            <a:r>
              <a:rPr lang="ru-RU" dirty="0"/>
              <a:t> от 10 </a:t>
            </a:r>
            <a:r>
              <a:rPr lang="ru-RU" dirty="0" err="1"/>
              <a:t>минути</a:t>
            </a:r>
            <a:r>
              <a:rPr lang="ru-RU" dirty="0"/>
              <a:t> за </a:t>
            </a:r>
            <a:r>
              <a:rPr lang="ru-RU" dirty="0" err="1"/>
              <a:t>вземането</a:t>
            </a:r>
            <a:r>
              <a:rPr lang="ru-RU" dirty="0"/>
              <a:t> на </a:t>
            </a:r>
            <a:r>
              <a:rPr lang="ru-RU" dirty="0" err="1"/>
              <a:t>кръвта</a:t>
            </a:r>
            <a:r>
              <a:rPr lang="ru-RU" dirty="0"/>
              <a:t>, </a:t>
            </a:r>
            <a:r>
              <a:rPr lang="ru-RU" dirty="0" err="1"/>
              <a:t>спазени</a:t>
            </a:r>
            <a:r>
              <a:rPr lang="ru-RU" dirty="0"/>
              <a:t> ли </a:t>
            </a:r>
            <a:r>
              <a:rPr lang="ru-RU" dirty="0" err="1"/>
              <a:t>са</a:t>
            </a:r>
            <a:r>
              <a:rPr lang="ru-RU" dirty="0"/>
              <a:t> </a:t>
            </a:r>
            <a:r>
              <a:rPr lang="ru-RU" dirty="0" err="1"/>
              <a:t>изискванията</a:t>
            </a:r>
            <a:r>
              <a:rPr lang="ru-RU" dirty="0"/>
              <a:t> на чл. 12 от </a:t>
            </a:r>
            <a:r>
              <a:rPr lang="ru-RU" dirty="0" err="1"/>
              <a:t>Наредбата</a:t>
            </a:r>
            <a:r>
              <a:rPr lang="ru-RU" dirty="0"/>
              <a:t>, за </a:t>
            </a:r>
            <a:r>
              <a:rPr lang="ru-RU" dirty="0" err="1"/>
              <a:t>предхождащата</a:t>
            </a:r>
            <a:r>
              <a:rPr lang="ru-RU" dirty="0"/>
              <a:t> </a:t>
            </a:r>
            <a:r>
              <a:rPr lang="ru-RU" dirty="0" smtClean="0"/>
              <a:t>дезинфекция.</a:t>
            </a:r>
          </a:p>
          <a:p>
            <a:pPr marL="0" indent="0" algn="just">
              <a:buNone/>
            </a:pPr>
            <a:r>
              <a:rPr lang="ru-RU" dirty="0" err="1" smtClean="0"/>
              <a:t>Допуснатите</a:t>
            </a:r>
            <a:r>
              <a:rPr lang="ru-RU" dirty="0" smtClean="0"/>
              <a:t> </a:t>
            </a:r>
            <a:r>
              <a:rPr lang="ru-RU" dirty="0"/>
              <a:t>нарушения </a:t>
            </a:r>
            <a:r>
              <a:rPr lang="ru-RU" dirty="0" smtClean="0"/>
              <a:t>не </a:t>
            </a:r>
            <a:r>
              <a:rPr lang="ru-RU" dirty="0" err="1" smtClean="0"/>
              <a:t>са</a:t>
            </a:r>
            <a:r>
              <a:rPr lang="ru-RU" dirty="0" smtClean="0"/>
              <a:t> по </a:t>
            </a:r>
            <a:r>
              <a:rPr lang="ru-RU" dirty="0"/>
              <a:t>вина на </a:t>
            </a:r>
            <a:r>
              <a:rPr lang="ru-RU" dirty="0" err="1" smtClean="0"/>
              <a:t>подсъдимия</a:t>
            </a:r>
            <a:r>
              <a:rPr lang="ru-RU" dirty="0" smtClean="0"/>
              <a:t>, </a:t>
            </a:r>
            <a:r>
              <a:rPr lang="ru-RU" dirty="0" err="1"/>
              <a:t>тъй</a:t>
            </a:r>
            <a:r>
              <a:rPr lang="ru-RU" dirty="0"/>
              <a:t> </a:t>
            </a:r>
            <a:r>
              <a:rPr lang="ru-RU" dirty="0" err="1"/>
              <a:t>като</a:t>
            </a:r>
            <a:r>
              <a:rPr lang="ru-RU" dirty="0"/>
              <a:t> те </a:t>
            </a:r>
            <a:r>
              <a:rPr lang="ru-RU" dirty="0" err="1"/>
              <a:t>са</a:t>
            </a:r>
            <a:r>
              <a:rPr lang="ru-RU" dirty="0"/>
              <a:t> от </a:t>
            </a:r>
            <a:r>
              <a:rPr lang="ru-RU" dirty="0" err="1"/>
              <a:t>компетенциите</a:t>
            </a:r>
            <a:r>
              <a:rPr lang="ru-RU" dirty="0"/>
              <a:t> на </a:t>
            </a:r>
            <a:r>
              <a:rPr lang="ru-RU" dirty="0" err="1"/>
              <a:t>освидетелствуващия</a:t>
            </a:r>
            <a:r>
              <a:rPr lang="ru-RU" dirty="0"/>
              <a:t> </a:t>
            </a:r>
            <a:r>
              <a:rPr lang="ru-RU" dirty="0" err="1"/>
              <a:t>лекар</a:t>
            </a:r>
            <a:r>
              <a:rPr lang="ru-RU" dirty="0"/>
              <a:t>. Той </a:t>
            </a:r>
            <a:r>
              <a:rPr lang="ru-RU" dirty="0" err="1"/>
              <a:t>следва</a:t>
            </a:r>
            <a:r>
              <a:rPr lang="ru-RU" dirty="0"/>
              <a:t> да </a:t>
            </a:r>
            <a:r>
              <a:rPr lang="ru-RU" dirty="0" err="1"/>
              <a:t>знае</a:t>
            </a:r>
            <a:r>
              <a:rPr lang="ru-RU" dirty="0"/>
              <a:t> и да </a:t>
            </a:r>
            <a:r>
              <a:rPr lang="ru-RU" dirty="0" err="1"/>
              <a:t>изпълни</a:t>
            </a:r>
            <a:r>
              <a:rPr lang="ru-RU" dirty="0"/>
              <a:t> точно </a:t>
            </a:r>
            <a:r>
              <a:rPr lang="ru-RU" dirty="0" err="1"/>
              <a:t>разпоредбите</a:t>
            </a:r>
            <a:r>
              <a:rPr lang="ru-RU" dirty="0"/>
              <a:t> на </a:t>
            </a:r>
            <a:r>
              <a:rPr lang="ru-RU" dirty="0" err="1"/>
              <a:t>Наредба</a:t>
            </a:r>
            <a:r>
              <a:rPr lang="ru-RU" dirty="0"/>
              <a:t> № 30/2001 </a:t>
            </a:r>
            <a:r>
              <a:rPr lang="ru-RU" dirty="0" smtClean="0"/>
              <a:t>г.</a:t>
            </a:r>
            <a:r>
              <a:rPr lang="ru-RU" b="1" dirty="0" smtClean="0"/>
              <a:t> 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8929721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z="3200" dirty="0">
                <a:solidFill>
                  <a:prstClr val="black"/>
                </a:solidFill>
              </a:rPr>
              <a:t>Нарушения при извършване и оформяне на документацията за кръвното изследване</a:t>
            </a: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b="1" dirty="0" smtClean="0"/>
              <a:t>Р 61 </a:t>
            </a:r>
            <a:r>
              <a:rPr lang="ru-RU" b="1" dirty="0"/>
              <a:t>от 26.03.2021 г. на </a:t>
            </a:r>
            <a:r>
              <a:rPr lang="ru-RU" b="1" dirty="0" err="1" smtClean="0"/>
              <a:t>АдмС</a:t>
            </a:r>
            <a:r>
              <a:rPr lang="ru-RU" b="1" dirty="0" smtClean="0"/>
              <a:t>- </a:t>
            </a:r>
            <a:r>
              <a:rPr lang="ru-RU" b="1" dirty="0"/>
              <a:t>Велико </a:t>
            </a:r>
            <a:r>
              <a:rPr lang="ru-RU" b="1" dirty="0" err="1"/>
              <a:t>Търново</a:t>
            </a:r>
            <a:r>
              <a:rPr lang="ru-RU" b="1" dirty="0"/>
              <a:t> по </a:t>
            </a:r>
            <a:r>
              <a:rPr lang="ru-RU" b="1" dirty="0" smtClean="0"/>
              <a:t>адм. дело №32/2021 </a:t>
            </a:r>
            <a:r>
              <a:rPr lang="ru-RU" b="1" dirty="0"/>
              <a:t>г.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err="1" smtClean="0"/>
              <a:t>Основателни</a:t>
            </a:r>
            <a:r>
              <a:rPr lang="ru-RU" dirty="0" smtClean="0"/>
              <a:t> </a:t>
            </a:r>
            <a:r>
              <a:rPr lang="ru-RU" dirty="0" err="1" smtClean="0"/>
              <a:t>са</a:t>
            </a:r>
            <a:r>
              <a:rPr lang="ru-RU" dirty="0" smtClean="0"/>
              <a:t> </a:t>
            </a:r>
            <a:r>
              <a:rPr lang="ru-RU" dirty="0" err="1"/>
              <a:t>възраженията</a:t>
            </a:r>
            <a:r>
              <a:rPr lang="ru-RU" dirty="0"/>
              <a:t> на </a:t>
            </a:r>
            <a:r>
              <a:rPr lang="ru-RU" dirty="0" err="1"/>
              <a:t>жалбоподателя</a:t>
            </a:r>
            <a:r>
              <a:rPr lang="ru-RU" dirty="0"/>
              <a:t>, че </a:t>
            </a:r>
            <a:r>
              <a:rPr lang="ru-RU" dirty="0" smtClean="0"/>
              <a:t>НИКК </a:t>
            </a:r>
            <a:r>
              <a:rPr lang="ru-RU" dirty="0"/>
              <a:t>не </a:t>
            </a:r>
            <a:r>
              <a:rPr lang="ru-RU" dirty="0" err="1"/>
              <a:t>попада</a:t>
            </a:r>
            <a:r>
              <a:rPr lang="ru-RU" dirty="0"/>
              <a:t> сред </a:t>
            </a:r>
            <a:r>
              <a:rPr lang="ru-RU" dirty="0" err="1"/>
              <a:t>лабораториите</a:t>
            </a:r>
            <a:r>
              <a:rPr lang="ru-RU" dirty="0"/>
              <a:t>, </a:t>
            </a:r>
            <a:r>
              <a:rPr lang="ru-RU" dirty="0" err="1"/>
              <a:t>посочени</a:t>
            </a:r>
            <a:r>
              <a:rPr lang="ru-RU" dirty="0"/>
              <a:t> в чл. 19, ал. 1 от </a:t>
            </a:r>
            <a:r>
              <a:rPr lang="ru-RU" dirty="0" err="1"/>
              <a:t>Наредба</a:t>
            </a:r>
            <a:r>
              <a:rPr lang="ru-RU" dirty="0"/>
              <a:t> </a:t>
            </a:r>
            <a:r>
              <a:rPr lang="ru-RU" dirty="0" smtClean="0"/>
              <a:t>№1.</a:t>
            </a:r>
          </a:p>
          <a:p>
            <a:pPr marL="0" indent="0" algn="just">
              <a:buNone/>
            </a:pPr>
            <a:r>
              <a:rPr lang="ru-RU" dirty="0" err="1" smtClean="0"/>
              <a:t>Лабораторията</a:t>
            </a:r>
            <a:r>
              <a:rPr lang="ru-RU" dirty="0"/>
              <a:t>, </a:t>
            </a:r>
            <a:r>
              <a:rPr lang="ru-RU" dirty="0" err="1"/>
              <a:t>извършила</a:t>
            </a:r>
            <a:r>
              <a:rPr lang="ru-RU" dirty="0"/>
              <a:t> </a:t>
            </a:r>
            <a:r>
              <a:rPr lang="ru-RU" dirty="0" err="1"/>
              <a:t>експертизата</a:t>
            </a:r>
            <a:r>
              <a:rPr lang="ru-RU" dirty="0"/>
              <a:t> на </a:t>
            </a:r>
            <a:r>
              <a:rPr lang="ru-RU" dirty="0" err="1"/>
              <a:t>кръвната</a:t>
            </a:r>
            <a:r>
              <a:rPr lang="ru-RU" dirty="0"/>
              <a:t> проба, </a:t>
            </a:r>
            <a:r>
              <a:rPr lang="ru-RU" dirty="0" err="1"/>
              <a:t>взета</a:t>
            </a:r>
            <a:r>
              <a:rPr lang="ru-RU" dirty="0"/>
              <a:t> от </a:t>
            </a:r>
            <a:r>
              <a:rPr lang="ru-RU" dirty="0" err="1" smtClean="0"/>
              <a:t>тестваното</a:t>
            </a:r>
            <a:r>
              <a:rPr lang="ru-RU" dirty="0" smtClean="0"/>
              <a:t> лице </a:t>
            </a:r>
            <a:r>
              <a:rPr lang="ru-RU" dirty="0"/>
              <a:t>не е сред нормативно </a:t>
            </a:r>
            <a:r>
              <a:rPr lang="ru-RU" dirty="0" err="1"/>
              <a:t>определените</a:t>
            </a:r>
            <a:r>
              <a:rPr lang="ru-RU" dirty="0"/>
              <a:t> </a:t>
            </a:r>
            <a:r>
              <a:rPr lang="ru-RU" dirty="0" err="1"/>
              <a:t>такива</a:t>
            </a:r>
            <a:r>
              <a:rPr lang="ru-RU" dirty="0"/>
              <a:t>, </a:t>
            </a:r>
            <a:r>
              <a:rPr lang="ru-RU" dirty="0" err="1"/>
              <a:t>поради</a:t>
            </a:r>
            <a:r>
              <a:rPr lang="ru-RU" dirty="0"/>
              <a:t> </a:t>
            </a:r>
            <a:r>
              <a:rPr lang="ru-RU" dirty="0" err="1"/>
              <a:t>което</a:t>
            </a:r>
            <a:r>
              <a:rPr lang="ru-RU" dirty="0"/>
              <a:t> </a:t>
            </a:r>
            <a:r>
              <a:rPr lang="ru-RU" dirty="0" err="1"/>
              <a:t>липсват</a:t>
            </a:r>
            <a:r>
              <a:rPr lang="ru-RU" dirty="0"/>
              <a:t> </a:t>
            </a:r>
            <a:r>
              <a:rPr lang="ru-RU" dirty="0" err="1"/>
              <a:t>достатъчно</a:t>
            </a:r>
            <a:r>
              <a:rPr lang="ru-RU" dirty="0"/>
              <a:t> </a:t>
            </a:r>
            <a:r>
              <a:rPr lang="ru-RU" dirty="0" err="1"/>
              <a:t>гаранции</a:t>
            </a:r>
            <a:r>
              <a:rPr lang="ru-RU" dirty="0"/>
              <a:t> за </a:t>
            </a:r>
            <a:r>
              <a:rPr lang="ru-RU" dirty="0" err="1"/>
              <a:t>верността</a:t>
            </a:r>
            <a:r>
              <a:rPr lang="ru-RU" dirty="0"/>
              <a:t> на </a:t>
            </a:r>
            <a:r>
              <a:rPr lang="ru-RU" dirty="0" err="1"/>
              <a:t>резултатите</a:t>
            </a:r>
            <a:r>
              <a:rPr lang="ru-RU" dirty="0"/>
              <a:t> от </a:t>
            </a:r>
            <a:r>
              <a:rPr lang="ru-RU" dirty="0" err="1"/>
              <a:t>въпросната</a:t>
            </a:r>
            <a:r>
              <a:rPr lang="ru-RU" dirty="0"/>
              <a:t> </a:t>
            </a:r>
            <a:r>
              <a:rPr lang="ru-RU" dirty="0" err="1" smtClean="0"/>
              <a:t>експертиза</a:t>
            </a:r>
            <a:r>
              <a:rPr lang="ru-RU" dirty="0" smtClean="0"/>
              <a:t>.</a:t>
            </a:r>
            <a:endParaRPr lang="ru-RU" dirty="0"/>
          </a:p>
          <a:p>
            <a:pPr marL="0" indent="0" algn="just">
              <a:buNone/>
            </a:pPr>
            <a:r>
              <a:rPr lang="ru-RU" dirty="0" err="1" smtClean="0"/>
              <a:t>Извършено</a:t>
            </a:r>
            <a:r>
              <a:rPr lang="ru-RU" dirty="0" smtClean="0"/>
              <a:t> е </a:t>
            </a:r>
            <a:r>
              <a:rPr lang="ru-RU" dirty="0"/>
              <a:t>нарушение на </a:t>
            </a:r>
            <a:r>
              <a:rPr lang="ru-RU" dirty="0" err="1"/>
              <a:t>установения</a:t>
            </a:r>
            <a:r>
              <a:rPr lang="ru-RU" dirty="0"/>
              <a:t> </a:t>
            </a:r>
            <a:r>
              <a:rPr lang="ru-RU" dirty="0" err="1"/>
              <a:t>специален</a:t>
            </a:r>
            <a:r>
              <a:rPr lang="ru-RU" dirty="0"/>
              <a:t> </a:t>
            </a:r>
            <a:r>
              <a:rPr lang="ru-RU" dirty="0" err="1"/>
              <a:t>процесуален</a:t>
            </a:r>
            <a:r>
              <a:rPr lang="ru-RU" dirty="0"/>
              <a:t> </a:t>
            </a:r>
            <a:r>
              <a:rPr lang="ru-RU" dirty="0" err="1"/>
              <a:t>ред</a:t>
            </a:r>
            <a:r>
              <a:rPr lang="ru-RU" dirty="0"/>
              <a:t> за </a:t>
            </a:r>
            <a:r>
              <a:rPr lang="ru-RU" dirty="0" err="1"/>
              <a:t>доказване</a:t>
            </a:r>
            <a:r>
              <a:rPr lang="ru-RU" dirty="0"/>
              <a:t> </a:t>
            </a:r>
            <a:r>
              <a:rPr lang="ru-RU" dirty="0" err="1"/>
              <a:t>концентрацията</a:t>
            </a:r>
            <a:r>
              <a:rPr lang="ru-RU" dirty="0"/>
              <a:t> на </a:t>
            </a:r>
            <a:r>
              <a:rPr lang="ru-RU" dirty="0" err="1"/>
              <a:t>алкохол</a:t>
            </a:r>
            <a:r>
              <a:rPr lang="ru-RU" dirty="0"/>
              <a:t> в </a:t>
            </a:r>
            <a:r>
              <a:rPr lang="ru-RU" dirty="0" err="1"/>
              <a:t>кръвта</a:t>
            </a:r>
            <a:r>
              <a:rPr lang="ru-RU" dirty="0"/>
              <a:t>, </a:t>
            </a:r>
            <a:r>
              <a:rPr lang="ru-RU" dirty="0" err="1"/>
              <a:t>което</a:t>
            </a:r>
            <a:r>
              <a:rPr lang="ru-RU" dirty="0"/>
              <a:t> е </a:t>
            </a:r>
            <a:r>
              <a:rPr lang="ru-RU" dirty="0" err="1"/>
              <a:t>особено</a:t>
            </a:r>
            <a:r>
              <a:rPr lang="ru-RU" dirty="0"/>
              <a:t> </a:t>
            </a:r>
            <a:r>
              <a:rPr lang="ru-RU" dirty="0" err="1"/>
              <a:t>съществено</a:t>
            </a:r>
            <a:r>
              <a:rPr lang="ru-RU" dirty="0"/>
              <a:t> и </a:t>
            </a:r>
            <a:r>
              <a:rPr lang="ru-RU" dirty="0" err="1"/>
              <a:t>представлява</a:t>
            </a:r>
            <a:r>
              <a:rPr lang="ru-RU" dirty="0"/>
              <a:t> </a:t>
            </a:r>
            <a:r>
              <a:rPr lang="ru-RU" dirty="0" err="1"/>
              <a:t>самостоятелно</a:t>
            </a:r>
            <a:r>
              <a:rPr lang="ru-RU" dirty="0"/>
              <a:t> основание за </a:t>
            </a:r>
            <a:r>
              <a:rPr lang="ru-RU" dirty="0" err="1"/>
              <a:t>отмяна</a:t>
            </a:r>
            <a:r>
              <a:rPr lang="ru-RU" dirty="0"/>
              <a:t> на </a:t>
            </a:r>
            <a:r>
              <a:rPr lang="ru-RU" dirty="0" err="1"/>
              <a:t>оспорения</a:t>
            </a:r>
            <a:r>
              <a:rPr lang="ru-RU" dirty="0"/>
              <a:t> акт</a:t>
            </a:r>
            <a:r>
              <a:rPr lang="ru-RU" dirty="0" smtClean="0"/>
              <a:t>.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9794350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z="3200" dirty="0">
                <a:solidFill>
                  <a:prstClr val="black"/>
                </a:solidFill>
              </a:rPr>
              <a:t>Нарушения при извършване и оформяне на документацията за кръвното изследване</a:t>
            </a: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 algn="just">
              <a:buNone/>
            </a:pPr>
            <a:r>
              <a:rPr lang="ru-RU" b="1" dirty="0" smtClean="0"/>
              <a:t>Р 34/2019 </a:t>
            </a:r>
            <a:r>
              <a:rPr lang="ru-RU" b="1" dirty="0"/>
              <a:t>г. </a:t>
            </a:r>
            <a:r>
              <a:rPr lang="ru-RU" b="1" dirty="0" smtClean="0"/>
              <a:t>По НД105/2019 </a:t>
            </a:r>
            <a:r>
              <a:rPr lang="ru-RU" b="1" dirty="0"/>
              <a:t>г., </a:t>
            </a:r>
            <a:r>
              <a:rPr lang="ru-RU" b="1" dirty="0" smtClean="0"/>
              <a:t>3 НО, Р</a:t>
            </a:r>
            <a:r>
              <a:rPr lang="ru-RU" b="1" dirty="0"/>
              <a:t>. № 376/2013 г. </a:t>
            </a:r>
            <a:r>
              <a:rPr lang="ru-RU" b="1" dirty="0" smtClean="0"/>
              <a:t>По НД </a:t>
            </a:r>
            <a:r>
              <a:rPr lang="ru-RU" b="1" dirty="0"/>
              <a:t>1373/2013 г. </a:t>
            </a:r>
            <a:r>
              <a:rPr lang="ru-RU" b="1" dirty="0" smtClean="0"/>
              <a:t>2 НО</a:t>
            </a:r>
          </a:p>
          <a:p>
            <a:pPr marL="0" indent="0" algn="just">
              <a:buNone/>
            </a:pPr>
            <a:r>
              <a:rPr lang="ru-RU" dirty="0" err="1" smtClean="0"/>
              <a:t>Изискуемият</a:t>
            </a:r>
            <a:r>
              <a:rPr lang="ru-RU" dirty="0" smtClean="0"/>
              <a:t> </a:t>
            </a:r>
            <a:r>
              <a:rPr lang="ru-RU" dirty="0"/>
              <a:t>от чл. 343б от НК </a:t>
            </a:r>
            <a:r>
              <a:rPr lang="ru-RU" dirty="0" err="1"/>
              <a:t>надлежен</a:t>
            </a:r>
            <a:r>
              <a:rPr lang="ru-RU" dirty="0"/>
              <a:t> </a:t>
            </a:r>
            <a:r>
              <a:rPr lang="ru-RU" dirty="0" err="1"/>
              <a:t>ред</a:t>
            </a:r>
            <a:r>
              <a:rPr lang="ru-RU" dirty="0"/>
              <a:t> за </a:t>
            </a:r>
            <a:r>
              <a:rPr lang="ru-RU" dirty="0" err="1"/>
              <a:t>установяване</a:t>
            </a:r>
            <a:r>
              <a:rPr lang="ru-RU" dirty="0"/>
              <a:t> на </a:t>
            </a:r>
            <a:r>
              <a:rPr lang="ru-RU" dirty="0" err="1"/>
              <a:t>употребата</a:t>
            </a:r>
            <a:r>
              <a:rPr lang="ru-RU" dirty="0"/>
              <a:t> на </a:t>
            </a:r>
            <a:r>
              <a:rPr lang="ru-RU" dirty="0" err="1"/>
              <a:t>алкохол</a:t>
            </a:r>
            <a:r>
              <a:rPr lang="ru-RU" dirty="0"/>
              <a:t> от </a:t>
            </a:r>
            <a:r>
              <a:rPr lang="ru-RU" dirty="0" err="1"/>
              <a:t>водачите</a:t>
            </a:r>
            <a:r>
              <a:rPr lang="ru-RU" dirty="0"/>
              <a:t> на МПС се </a:t>
            </a:r>
            <a:r>
              <a:rPr lang="ru-RU" dirty="0" err="1"/>
              <a:t>съдържа</a:t>
            </a:r>
            <a:r>
              <a:rPr lang="ru-RU" dirty="0"/>
              <a:t> не в НПК, а в </a:t>
            </a:r>
            <a:r>
              <a:rPr lang="ru-RU" dirty="0" err="1"/>
              <a:t>специалното</a:t>
            </a:r>
            <a:r>
              <a:rPr lang="ru-RU" dirty="0"/>
              <a:t> </a:t>
            </a:r>
            <a:r>
              <a:rPr lang="ru-RU" dirty="0" err="1"/>
              <a:t>законодателство</a:t>
            </a:r>
            <a:r>
              <a:rPr lang="ru-RU" dirty="0"/>
              <a:t> по </a:t>
            </a:r>
            <a:r>
              <a:rPr lang="ru-RU" dirty="0" err="1"/>
              <a:t>приложението</a:t>
            </a:r>
            <a:r>
              <a:rPr lang="ru-RU" dirty="0"/>
              <a:t> на </a:t>
            </a:r>
            <a:r>
              <a:rPr lang="ru-RU" dirty="0" err="1" smtClean="0"/>
              <a:t>ЗДвП</a:t>
            </a:r>
            <a:r>
              <a:rPr lang="ru-RU" dirty="0" smtClean="0"/>
              <a:t>. </a:t>
            </a:r>
            <a:r>
              <a:rPr lang="ru-RU" dirty="0" err="1"/>
              <a:t>Това</a:t>
            </a:r>
            <a:r>
              <a:rPr lang="ru-RU" dirty="0"/>
              <a:t> </a:t>
            </a:r>
            <a:r>
              <a:rPr lang="ru-RU" dirty="0" err="1"/>
              <a:t>важи</a:t>
            </a:r>
            <a:r>
              <a:rPr lang="ru-RU" dirty="0"/>
              <a:t> </a:t>
            </a:r>
            <a:r>
              <a:rPr lang="ru-RU" dirty="0" err="1"/>
              <a:t>както</a:t>
            </a:r>
            <a:r>
              <a:rPr lang="ru-RU" dirty="0"/>
              <a:t> за </a:t>
            </a:r>
            <a:r>
              <a:rPr lang="ru-RU" dirty="0" err="1"/>
              <a:t>първоначалното</a:t>
            </a:r>
            <a:r>
              <a:rPr lang="ru-RU" dirty="0"/>
              <a:t> </a:t>
            </a:r>
            <a:r>
              <a:rPr lang="ru-RU" dirty="0" err="1"/>
              <a:t>констатиране</a:t>
            </a:r>
            <a:r>
              <a:rPr lang="ru-RU" dirty="0"/>
              <a:t> на </a:t>
            </a:r>
            <a:r>
              <a:rPr lang="ru-RU" dirty="0" err="1"/>
              <a:t>употребата</a:t>
            </a:r>
            <a:r>
              <a:rPr lang="ru-RU" dirty="0"/>
              <a:t> на </a:t>
            </a:r>
            <a:r>
              <a:rPr lang="ru-RU" dirty="0" err="1"/>
              <a:t>алкохол</a:t>
            </a:r>
            <a:r>
              <a:rPr lang="ru-RU" dirty="0"/>
              <a:t> с </a:t>
            </a:r>
            <a:r>
              <a:rPr lang="ru-RU" dirty="0" err="1"/>
              <a:t>техническо</a:t>
            </a:r>
            <a:r>
              <a:rPr lang="ru-RU" dirty="0"/>
              <a:t> средство, </a:t>
            </a:r>
            <a:r>
              <a:rPr lang="ru-RU" dirty="0" err="1"/>
              <a:t>така</a:t>
            </a:r>
            <a:r>
              <a:rPr lang="ru-RU" dirty="0"/>
              <a:t> и за </a:t>
            </a:r>
            <a:r>
              <a:rPr lang="ru-RU" dirty="0" err="1"/>
              <a:t>реда</a:t>
            </a:r>
            <a:r>
              <a:rPr lang="ru-RU" dirty="0"/>
              <a:t> за </a:t>
            </a:r>
            <a:r>
              <a:rPr lang="ru-RU" dirty="0" err="1"/>
              <a:t>изземване</a:t>
            </a:r>
            <a:r>
              <a:rPr lang="ru-RU" dirty="0"/>
              <a:t>, </a:t>
            </a:r>
            <a:r>
              <a:rPr lang="ru-RU" dirty="0" err="1"/>
              <a:t>изследване</a:t>
            </a:r>
            <a:r>
              <a:rPr lang="ru-RU" dirty="0"/>
              <a:t> и </a:t>
            </a:r>
            <a:r>
              <a:rPr lang="ru-RU" dirty="0" err="1"/>
              <a:t>съхраняване</a:t>
            </a:r>
            <a:r>
              <a:rPr lang="ru-RU" dirty="0"/>
              <a:t> на </a:t>
            </a:r>
            <a:r>
              <a:rPr lang="ru-RU" dirty="0" err="1" smtClean="0"/>
              <a:t>кръвните</a:t>
            </a:r>
            <a:r>
              <a:rPr lang="ru-RU" dirty="0" smtClean="0"/>
              <a:t> </a:t>
            </a:r>
            <a:r>
              <a:rPr lang="ru-RU" dirty="0" err="1"/>
              <a:t>проби</a:t>
            </a:r>
            <a:r>
              <a:rPr lang="ru-RU" dirty="0"/>
              <a:t>. </a:t>
            </a:r>
            <a:r>
              <a:rPr lang="ru-RU" dirty="0" err="1"/>
              <a:t>Към</a:t>
            </a:r>
            <a:r>
              <a:rPr lang="ru-RU" dirty="0"/>
              <a:t> момента на </a:t>
            </a:r>
            <a:r>
              <a:rPr lang="ru-RU" dirty="0" err="1"/>
              <a:t>деянието</a:t>
            </a:r>
            <a:r>
              <a:rPr lang="ru-RU" dirty="0"/>
              <a:t> </a:t>
            </a:r>
            <a:r>
              <a:rPr lang="ru-RU" dirty="0" err="1"/>
              <a:t>тези</a:t>
            </a:r>
            <a:r>
              <a:rPr lang="ru-RU" dirty="0"/>
              <a:t> </a:t>
            </a:r>
            <a:r>
              <a:rPr lang="ru-RU" dirty="0" err="1"/>
              <a:t>въпроси</a:t>
            </a:r>
            <a:r>
              <a:rPr lang="ru-RU" dirty="0"/>
              <a:t> </a:t>
            </a:r>
            <a:r>
              <a:rPr lang="ru-RU" dirty="0" err="1"/>
              <a:t>са</a:t>
            </a:r>
            <a:r>
              <a:rPr lang="ru-RU" dirty="0"/>
              <a:t> били </a:t>
            </a:r>
            <a:r>
              <a:rPr lang="ru-RU" dirty="0" err="1"/>
              <a:t>регламентирани</a:t>
            </a:r>
            <a:r>
              <a:rPr lang="ru-RU" dirty="0"/>
              <a:t> в </a:t>
            </a:r>
            <a:r>
              <a:rPr lang="ru-RU" dirty="0" err="1"/>
              <a:t>Наредба</a:t>
            </a:r>
            <a:r>
              <a:rPr lang="ru-RU" dirty="0"/>
              <a:t> № 30/2001 </a:t>
            </a:r>
            <a:r>
              <a:rPr lang="ru-RU" dirty="0" smtClean="0"/>
              <a:t>г.</a:t>
            </a:r>
          </a:p>
          <a:p>
            <a:pPr marL="0" indent="0" algn="just">
              <a:buNone/>
            </a:pPr>
            <a:r>
              <a:rPr lang="ru-RU" dirty="0" err="1" smtClean="0"/>
              <a:t>Вземането</a:t>
            </a:r>
            <a:r>
              <a:rPr lang="ru-RU" dirty="0" smtClean="0"/>
              <a:t> </a:t>
            </a:r>
            <a:r>
              <a:rPr lang="ru-RU" dirty="0"/>
              <a:t>на </a:t>
            </a:r>
            <a:r>
              <a:rPr lang="ru-RU" dirty="0" err="1"/>
              <a:t>кръвна</a:t>
            </a:r>
            <a:r>
              <a:rPr lang="ru-RU" dirty="0"/>
              <a:t> проба </a:t>
            </a:r>
            <a:r>
              <a:rPr lang="ru-RU" dirty="0" err="1"/>
              <a:t>представлява</a:t>
            </a:r>
            <a:r>
              <a:rPr lang="ru-RU" dirty="0"/>
              <a:t> </a:t>
            </a:r>
            <a:r>
              <a:rPr lang="ru-RU" dirty="0" err="1"/>
              <a:t>елемент</a:t>
            </a:r>
            <a:r>
              <a:rPr lang="ru-RU" dirty="0"/>
              <a:t> от </a:t>
            </a:r>
            <a:r>
              <a:rPr lang="ru-RU" dirty="0" err="1"/>
              <a:t>процедурата</a:t>
            </a:r>
            <a:r>
              <a:rPr lang="ru-RU" dirty="0"/>
              <a:t> за </a:t>
            </a:r>
            <a:r>
              <a:rPr lang="ru-RU" dirty="0" err="1"/>
              <a:t>химическо</a:t>
            </a:r>
            <a:r>
              <a:rPr lang="ru-RU" dirty="0"/>
              <a:t> </a:t>
            </a:r>
            <a:r>
              <a:rPr lang="ru-RU" dirty="0" err="1"/>
              <a:t>изследване</a:t>
            </a:r>
            <a:r>
              <a:rPr lang="ru-RU" dirty="0"/>
              <a:t> по </a:t>
            </a:r>
            <a:r>
              <a:rPr lang="ru-RU" dirty="0" err="1"/>
              <a:t>смисъла</a:t>
            </a:r>
            <a:r>
              <a:rPr lang="ru-RU" dirty="0"/>
              <a:t> на чл. 11, ал. 1, чл. 16 и чл. 17 от </a:t>
            </a:r>
            <a:r>
              <a:rPr lang="ru-RU" dirty="0" err="1"/>
              <a:t>Наредбата</a:t>
            </a:r>
            <a:r>
              <a:rPr lang="ru-RU" dirty="0"/>
              <a:t>, а не </a:t>
            </a:r>
            <a:r>
              <a:rPr lang="ru-RU" dirty="0" err="1"/>
              <a:t>изземване</a:t>
            </a:r>
            <a:r>
              <a:rPr lang="ru-RU" dirty="0"/>
              <a:t> на </a:t>
            </a:r>
            <a:r>
              <a:rPr lang="ru-RU" dirty="0" err="1"/>
              <a:t>сравнителни</a:t>
            </a:r>
            <a:r>
              <a:rPr lang="ru-RU" dirty="0"/>
              <a:t> </a:t>
            </a:r>
            <a:r>
              <a:rPr lang="ru-RU" dirty="0" err="1"/>
              <a:t>образци</a:t>
            </a:r>
            <a:r>
              <a:rPr lang="ru-RU" dirty="0"/>
              <a:t>, </a:t>
            </a:r>
            <a:r>
              <a:rPr lang="ru-RU" dirty="0" err="1"/>
              <a:t>необходими</a:t>
            </a:r>
            <a:r>
              <a:rPr lang="ru-RU" dirty="0"/>
              <a:t> за </a:t>
            </a:r>
            <a:r>
              <a:rPr lang="ru-RU" dirty="0" err="1"/>
              <a:t>изготвяне</a:t>
            </a:r>
            <a:r>
              <a:rPr lang="ru-RU" dirty="0"/>
              <a:t> </a:t>
            </a:r>
            <a:r>
              <a:rPr lang="ru-RU" dirty="0" err="1"/>
              <a:t>експертиза</a:t>
            </a:r>
            <a:r>
              <a:rPr lang="ru-RU" dirty="0"/>
              <a:t> </a:t>
            </a:r>
            <a:r>
              <a:rPr lang="ru-RU" dirty="0" err="1"/>
              <a:t>като</a:t>
            </a:r>
            <a:r>
              <a:rPr lang="ru-RU" dirty="0"/>
              <a:t> способ за </a:t>
            </a:r>
            <a:r>
              <a:rPr lang="ru-RU" dirty="0" err="1"/>
              <a:t>доказване</a:t>
            </a:r>
            <a:r>
              <a:rPr lang="ru-RU" dirty="0"/>
              <a:t> по </a:t>
            </a:r>
            <a:r>
              <a:rPr lang="ru-RU" dirty="0" err="1"/>
              <a:t>смисъла</a:t>
            </a:r>
            <a:r>
              <a:rPr lang="ru-RU" dirty="0"/>
              <a:t> на чл. 144 и сл</a:t>
            </a:r>
            <a:r>
              <a:rPr lang="ru-RU" dirty="0" smtClean="0"/>
              <a:t>. НПК, </a:t>
            </a:r>
            <a:r>
              <a:rPr lang="ru-RU" dirty="0" err="1"/>
              <a:t>поради</a:t>
            </a:r>
            <a:r>
              <a:rPr lang="ru-RU" dirty="0"/>
              <a:t> </a:t>
            </a:r>
            <a:r>
              <a:rPr lang="ru-RU" dirty="0" err="1"/>
              <a:t>което</a:t>
            </a:r>
            <a:r>
              <a:rPr lang="ru-RU" dirty="0"/>
              <a:t> </a:t>
            </a:r>
            <a:r>
              <a:rPr lang="ru-RU" dirty="0" err="1"/>
              <a:t>разпоредбата</a:t>
            </a:r>
            <a:r>
              <a:rPr lang="ru-RU" dirty="0"/>
              <a:t> на чл. 146, ал. 3 от НПК е неприложима </a:t>
            </a:r>
            <a:r>
              <a:rPr lang="ru-RU" dirty="0" err="1"/>
              <a:t>към</a:t>
            </a:r>
            <a:r>
              <a:rPr lang="ru-RU" dirty="0"/>
              <a:t> </a:t>
            </a:r>
            <a:r>
              <a:rPr lang="ru-RU" dirty="0" err="1"/>
              <a:t>настоящия</a:t>
            </a:r>
            <a:r>
              <a:rPr lang="ru-RU" dirty="0"/>
              <a:t> </a:t>
            </a:r>
            <a:r>
              <a:rPr lang="ru-RU" dirty="0" err="1" smtClean="0"/>
              <a:t>казус.Наредбата</a:t>
            </a:r>
            <a:r>
              <a:rPr lang="ru-RU" dirty="0" smtClean="0"/>
              <a:t> </a:t>
            </a:r>
            <a:r>
              <a:rPr lang="ru-RU" dirty="0"/>
              <a:t>се </a:t>
            </a:r>
            <a:r>
              <a:rPr lang="ru-RU" dirty="0" err="1"/>
              <a:t>прилага</a:t>
            </a:r>
            <a:r>
              <a:rPr lang="ru-RU" dirty="0"/>
              <a:t> </a:t>
            </a:r>
            <a:r>
              <a:rPr lang="ru-RU" dirty="0" err="1"/>
              <a:t>винаги</a:t>
            </a:r>
            <a:r>
              <a:rPr lang="ru-RU" dirty="0"/>
              <a:t>, </a:t>
            </a:r>
            <a:r>
              <a:rPr lang="ru-RU" dirty="0" err="1"/>
              <a:t>когато</a:t>
            </a:r>
            <a:r>
              <a:rPr lang="ru-RU" dirty="0"/>
              <a:t> се </a:t>
            </a:r>
            <a:r>
              <a:rPr lang="ru-RU" dirty="0" err="1"/>
              <a:t>налага</a:t>
            </a:r>
            <a:r>
              <a:rPr lang="ru-RU" dirty="0"/>
              <a:t> </a:t>
            </a:r>
            <a:r>
              <a:rPr lang="ru-RU" dirty="0" err="1"/>
              <a:t>изследване</a:t>
            </a:r>
            <a:r>
              <a:rPr lang="ru-RU" dirty="0"/>
              <a:t> на </a:t>
            </a:r>
            <a:r>
              <a:rPr lang="ru-RU" dirty="0" err="1"/>
              <a:t>кръвна</a:t>
            </a:r>
            <a:r>
              <a:rPr lang="ru-RU" dirty="0"/>
              <a:t> проба на </a:t>
            </a:r>
            <a:r>
              <a:rPr lang="ru-RU" dirty="0" err="1"/>
              <a:t>водач</a:t>
            </a:r>
            <a:r>
              <a:rPr lang="ru-RU" dirty="0"/>
              <a:t> на МПС без значение дали е </a:t>
            </a:r>
            <a:r>
              <a:rPr lang="ru-RU" dirty="0" err="1"/>
              <a:t>налице</a:t>
            </a:r>
            <a:r>
              <a:rPr lang="ru-RU" dirty="0"/>
              <a:t> или не </a:t>
            </a:r>
            <a:r>
              <a:rPr lang="ru-RU" dirty="0" err="1"/>
              <a:t>висящо</a:t>
            </a:r>
            <a:r>
              <a:rPr lang="ru-RU" dirty="0"/>
              <a:t> </a:t>
            </a:r>
            <a:r>
              <a:rPr lang="ru-RU" dirty="0" err="1"/>
              <a:t>наказателно</a:t>
            </a:r>
            <a:r>
              <a:rPr lang="ru-RU" dirty="0"/>
              <a:t> производство, </a:t>
            </a:r>
            <a:r>
              <a:rPr lang="ru-RU" dirty="0" err="1"/>
              <a:t>докато</a:t>
            </a:r>
            <a:r>
              <a:rPr lang="ru-RU" dirty="0"/>
              <a:t> </a:t>
            </a:r>
            <a:r>
              <a:rPr lang="ru-RU" dirty="0" err="1"/>
              <a:t>разпоредбата</a:t>
            </a:r>
            <a:r>
              <a:rPr lang="ru-RU" dirty="0"/>
              <a:t> на чл. 146 от НПК </a:t>
            </a:r>
            <a:r>
              <a:rPr lang="ru-RU" dirty="0" err="1"/>
              <a:t>изисква</a:t>
            </a:r>
            <a:r>
              <a:rPr lang="ru-RU" dirty="0"/>
              <a:t> императивно да е </a:t>
            </a:r>
            <a:r>
              <a:rPr lang="ru-RU" dirty="0" err="1"/>
              <a:t>образувано</a:t>
            </a:r>
            <a:r>
              <a:rPr lang="ru-RU" dirty="0"/>
              <a:t> такова. </a:t>
            </a:r>
            <a:r>
              <a:rPr lang="ru-RU" dirty="0" err="1"/>
              <a:t>Предвид</a:t>
            </a:r>
            <a:r>
              <a:rPr lang="ru-RU" dirty="0"/>
              <a:t> </a:t>
            </a:r>
            <a:r>
              <a:rPr lang="ru-RU" dirty="0" err="1"/>
              <a:t>изложеното</a:t>
            </a:r>
            <a:r>
              <a:rPr lang="ru-RU" dirty="0"/>
              <a:t> не </a:t>
            </a:r>
            <a:r>
              <a:rPr lang="ru-RU" dirty="0" err="1"/>
              <a:t>може</a:t>
            </a:r>
            <a:r>
              <a:rPr lang="ru-RU" dirty="0"/>
              <a:t> да </a:t>
            </a:r>
            <a:r>
              <a:rPr lang="ru-RU" dirty="0" err="1"/>
              <a:t>бъде</a:t>
            </a:r>
            <a:r>
              <a:rPr lang="ru-RU" dirty="0"/>
              <a:t> </a:t>
            </a:r>
            <a:r>
              <a:rPr lang="ru-RU" dirty="0" err="1"/>
              <a:t>възприет</a:t>
            </a:r>
            <a:r>
              <a:rPr lang="ru-RU" dirty="0"/>
              <a:t> </a:t>
            </a:r>
            <a:r>
              <a:rPr lang="ru-RU" dirty="0" err="1"/>
              <a:t>доводът</a:t>
            </a:r>
            <a:r>
              <a:rPr lang="ru-RU" dirty="0"/>
              <a:t>, че </a:t>
            </a:r>
            <a:r>
              <a:rPr lang="ru-RU" dirty="0" err="1"/>
              <a:t>въззивната</a:t>
            </a:r>
            <a:r>
              <a:rPr lang="ru-RU" dirty="0"/>
              <a:t> инстанция е основала изводите си </a:t>
            </a:r>
            <a:r>
              <a:rPr lang="ru-RU" dirty="0" err="1"/>
              <a:t>относно</a:t>
            </a:r>
            <a:r>
              <a:rPr lang="ru-RU" dirty="0"/>
              <a:t> </a:t>
            </a:r>
            <a:r>
              <a:rPr lang="ru-RU" dirty="0" err="1"/>
              <a:t>коментираното</a:t>
            </a:r>
            <a:r>
              <a:rPr lang="ru-RU" dirty="0"/>
              <a:t> </a:t>
            </a:r>
            <a:r>
              <a:rPr lang="ru-RU" dirty="0" err="1"/>
              <a:t>обстоятелство</a:t>
            </a:r>
            <a:r>
              <a:rPr lang="ru-RU" dirty="0"/>
              <a:t> </a:t>
            </a:r>
            <a:r>
              <a:rPr lang="ru-RU" dirty="0" err="1"/>
              <a:t>върху</a:t>
            </a:r>
            <a:r>
              <a:rPr lang="ru-RU" dirty="0"/>
              <a:t> </a:t>
            </a:r>
            <a:r>
              <a:rPr lang="ru-RU" dirty="0" err="1"/>
              <a:t>негодни</a:t>
            </a:r>
            <a:r>
              <a:rPr lang="ru-RU" dirty="0"/>
              <a:t> </a:t>
            </a:r>
            <a:r>
              <a:rPr lang="ru-RU" dirty="0" err="1"/>
              <a:t>доказателствени</a:t>
            </a:r>
            <a:r>
              <a:rPr lang="ru-RU" dirty="0"/>
              <a:t> </a:t>
            </a:r>
            <a:r>
              <a:rPr lang="ru-RU" dirty="0" err="1"/>
              <a:t>източници</a:t>
            </a:r>
            <a:r>
              <a:rPr lang="ru-RU" dirty="0"/>
              <a:t>, а </a:t>
            </a:r>
            <a:r>
              <a:rPr lang="ru-RU" dirty="0" err="1"/>
              <a:t>прегледът</a:t>
            </a:r>
            <a:r>
              <a:rPr lang="ru-RU" dirty="0"/>
              <a:t> на </a:t>
            </a:r>
            <a:r>
              <a:rPr lang="ru-RU" dirty="0" err="1"/>
              <a:t>материалите</a:t>
            </a:r>
            <a:r>
              <a:rPr lang="ru-RU" dirty="0"/>
              <a:t> по </a:t>
            </a:r>
            <a:r>
              <a:rPr lang="ru-RU" dirty="0" err="1"/>
              <a:t>делото</a:t>
            </a:r>
            <a:r>
              <a:rPr lang="ru-RU" dirty="0"/>
              <a:t> </a:t>
            </a:r>
            <a:r>
              <a:rPr lang="ru-RU" dirty="0" err="1"/>
              <a:t>показва</a:t>
            </a:r>
            <a:r>
              <a:rPr lang="ru-RU" dirty="0"/>
              <a:t>, че изводите за </a:t>
            </a:r>
            <a:r>
              <a:rPr lang="ru-RU" dirty="0" err="1"/>
              <a:t>спазване</a:t>
            </a:r>
            <a:r>
              <a:rPr lang="ru-RU" dirty="0"/>
              <a:t> </a:t>
            </a:r>
            <a:r>
              <a:rPr lang="ru-RU" dirty="0" err="1"/>
              <a:t>изискванията</a:t>
            </a:r>
            <a:r>
              <a:rPr lang="ru-RU" dirty="0"/>
              <a:t> на </a:t>
            </a:r>
            <a:r>
              <a:rPr lang="ru-RU" dirty="0" err="1"/>
              <a:t>цитираната</a:t>
            </a:r>
            <a:r>
              <a:rPr lang="ru-RU" dirty="0"/>
              <a:t> </a:t>
            </a:r>
            <a:r>
              <a:rPr lang="ru-RU" dirty="0" err="1"/>
              <a:t>Наредба</a:t>
            </a:r>
            <a:r>
              <a:rPr lang="ru-RU" dirty="0"/>
              <a:t> № 30/2001 г. </a:t>
            </a:r>
            <a:r>
              <a:rPr lang="ru-RU" dirty="0" err="1"/>
              <a:t>са</a:t>
            </a:r>
            <a:r>
              <a:rPr lang="ru-RU" dirty="0"/>
              <a:t> </a:t>
            </a:r>
            <a:r>
              <a:rPr lang="ru-RU" dirty="0" err="1"/>
              <a:t>направени</a:t>
            </a:r>
            <a:r>
              <a:rPr lang="ru-RU" dirty="0"/>
              <a:t> след внимателен и </a:t>
            </a:r>
            <a:r>
              <a:rPr lang="ru-RU" dirty="0" err="1"/>
              <a:t>задълбочен</a:t>
            </a:r>
            <a:r>
              <a:rPr lang="ru-RU" dirty="0"/>
              <a:t> анализ на </a:t>
            </a:r>
            <a:r>
              <a:rPr lang="ru-RU" dirty="0" err="1"/>
              <a:t>доказателствената</a:t>
            </a:r>
            <a:r>
              <a:rPr lang="ru-RU" dirty="0"/>
              <a:t> </a:t>
            </a:r>
            <a:r>
              <a:rPr lang="ru-RU" dirty="0" err="1"/>
              <a:t>съвкупност</a:t>
            </a:r>
            <a:r>
              <a:rPr lang="ru-RU" dirty="0"/>
              <a:t> 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8832895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z="3200" dirty="0">
                <a:solidFill>
                  <a:prstClr val="black"/>
                </a:solidFill>
              </a:rPr>
              <a:t>Нарушения при извършване и оформяне на документацията за кръвното изследване</a:t>
            </a: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lvl="0" indent="0" algn="just">
              <a:buNone/>
            </a:pPr>
            <a:r>
              <a:rPr lang="ru-RU" b="1" dirty="0">
                <a:solidFill>
                  <a:prstClr val="black"/>
                </a:solidFill>
              </a:rPr>
              <a:t>Решение № 60245 от 22.02.2022 г. на ВКС по н. д. № 753/2021 г., I н. о., НК </a:t>
            </a:r>
            <a:endParaRPr lang="ru-RU" dirty="0">
              <a:solidFill>
                <a:prstClr val="black"/>
              </a:solidFill>
            </a:endParaRPr>
          </a:p>
          <a:p>
            <a:pPr marL="0" lvl="0" indent="0" algn="just">
              <a:buNone/>
            </a:pPr>
            <a:r>
              <a:rPr lang="ru-RU" dirty="0" err="1">
                <a:solidFill>
                  <a:prstClr val="black"/>
                </a:solidFill>
              </a:rPr>
              <a:t>Допуснато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формално</a:t>
            </a:r>
            <a:r>
              <a:rPr lang="ru-RU" dirty="0">
                <a:solidFill>
                  <a:prstClr val="black"/>
                </a:solidFill>
              </a:rPr>
              <a:t> нарушение на </a:t>
            </a:r>
            <a:r>
              <a:rPr lang="ru-RU" dirty="0" err="1">
                <a:solidFill>
                  <a:prstClr val="black"/>
                </a:solidFill>
              </a:rPr>
              <a:t>разпоредбата</a:t>
            </a:r>
            <a:r>
              <a:rPr lang="ru-RU" dirty="0">
                <a:solidFill>
                  <a:prstClr val="black"/>
                </a:solidFill>
              </a:rPr>
              <a:t> на чл. 3, ал. 3 и чл. 17, ал. 4 от </a:t>
            </a:r>
            <a:r>
              <a:rPr lang="ru-RU" dirty="0" err="1">
                <a:solidFill>
                  <a:prstClr val="black"/>
                </a:solidFill>
              </a:rPr>
              <a:t>Наредба</a:t>
            </a:r>
            <a:r>
              <a:rPr lang="ru-RU" dirty="0">
                <a:solidFill>
                  <a:prstClr val="black"/>
                </a:solidFill>
              </a:rPr>
              <a:t> № 1, </a:t>
            </a:r>
            <a:r>
              <a:rPr lang="ru-RU" dirty="0" err="1">
                <a:solidFill>
                  <a:prstClr val="black"/>
                </a:solidFill>
              </a:rPr>
              <a:t>като</a:t>
            </a:r>
            <a:r>
              <a:rPr lang="ru-RU" dirty="0">
                <a:solidFill>
                  <a:prstClr val="black"/>
                </a:solidFill>
              </a:rPr>
              <a:t> е </a:t>
            </a:r>
            <a:r>
              <a:rPr lang="ru-RU" dirty="0" err="1">
                <a:solidFill>
                  <a:prstClr val="black"/>
                </a:solidFill>
              </a:rPr>
              <a:t>налице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несъответствие</a:t>
            </a:r>
            <a:r>
              <a:rPr lang="ru-RU" dirty="0">
                <a:solidFill>
                  <a:prstClr val="black"/>
                </a:solidFill>
              </a:rPr>
              <a:t> между номера на талона за </a:t>
            </a:r>
            <a:r>
              <a:rPr lang="ru-RU" dirty="0" err="1">
                <a:solidFill>
                  <a:prstClr val="black"/>
                </a:solidFill>
              </a:rPr>
              <a:t>изследване</a:t>
            </a:r>
            <a:r>
              <a:rPr lang="ru-RU" dirty="0">
                <a:solidFill>
                  <a:prstClr val="black"/>
                </a:solidFill>
              </a:rPr>
              <a:t> и номера на </a:t>
            </a:r>
            <a:r>
              <a:rPr lang="ru-RU" dirty="0" err="1">
                <a:solidFill>
                  <a:prstClr val="black"/>
                </a:solidFill>
              </a:rPr>
              <a:t>стикера</a:t>
            </a:r>
            <a:r>
              <a:rPr lang="ru-RU" dirty="0">
                <a:solidFill>
                  <a:prstClr val="black"/>
                </a:solidFill>
              </a:rPr>
              <a:t>, с </a:t>
            </a:r>
            <a:r>
              <a:rPr lang="ru-RU" dirty="0" err="1">
                <a:solidFill>
                  <a:prstClr val="black"/>
                </a:solidFill>
              </a:rPr>
              <a:t>който</a:t>
            </a:r>
            <a:r>
              <a:rPr lang="ru-RU" dirty="0">
                <a:solidFill>
                  <a:prstClr val="black"/>
                </a:solidFill>
              </a:rPr>
              <a:t> е означена </a:t>
            </a:r>
            <a:r>
              <a:rPr lang="ru-RU" dirty="0" err="1">
                <a:solidFill>
                  <a:prstClr val="black"/>
                </a:solidFill>
              </a:rPr>
              <a:t>вакумната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епруветка</a:t>
            </a:r>
            <a:r>
              <a:rPr lang="ru-RU" dirty="0">
                <a:solidFill>
                  <a:prstClr val="black"/>
                </a:solidFill>
              </a:rPr>
              <a:t>. </a:t>
            </a:r>
            <a:r>
              <a:rPr lang="ru-RU" dirty="0" err="1">
                <a:solidFill>
                  <a:prstClr val="black"/>
                </a:solidFill>
              </a:rPr>
              <a:t>Това</a:t>
            </a:r>
            <a:r>
              <a:rPr lang="ru-RU" dirty="0">
                <a:solidFill>
                  <a:prstClr val="black"/>
                </a:solidFill>
              </a:rPr>
              <a:t> нарушение не </a:t>
            </a:r>
            <a:r>
              <a:rPr lang="ru-RU" dirty="0" err="1">
                <a:solidFill>
                  <a:prstClr val="black"/>
                </a:solidFill>
              </a:rPr>
              <a:t>може</a:t>
            </a:r>
            <a:r>
              <a:rPr lang="ru-RU" dirty="0">
                <a:solidFill>
                  <a:prstClr val="black"/>
                </a:solidFill>
              </a:rPr>
              <a:t> да </a:t>
            </a:r>
            <a:r>
              <a:rPr lang="ru-RU" dirty="0" err="1">
                <a:solidFill>
                  <a:prstClr val="black"/>
                </a:solidFill>
              </a:rPr>
              <a:t>бъде</a:t>
            </a:r>
            <a:r>
              <a:rPr lang="ru-RU" dirty="0">
                <a:solidFill>
                  <a:prstClr val="black"/>
                </a:solidFill>
              </a:rPr>
              <a:t> основание да не </a:t>
            </a:r>
            <a:r>
              <a:rPr lang="ru-RU" dirty="0" err="1">
                <a:solidFill>
                  <a:prstClr val="black"/>
                </a:solidFill>
              </a:rPr>
              <a:t>бъде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кредитирано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заключението</a:t>
            </a:r>
            <a:r>
              <a:rPr lang="ru-RU" dirty="0">
                <a:solidFill>
                  <a:prstClr val="black"/>
                </a:solidFill>
              </a:rPr>
              <a:t> на </a:t>
            </a:r>
            <a:r>
              <a:rPr lang="ru-RU" dirty="0" err="1">
                <a:solidFill>
                  <a:prstClr val="black"/>
                </a:solidFill>
              </a:rPr>
              <a:t>изготвената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химическа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експертиза</a:t>
            </a:r>
            <a:r>
              <a:rPr lang="ru-RU" dirty="0">
                <a:solidFill>
                  <a:prstClr val="black"/>
                </a:solidFill>
              </a:rPr>
              <a:t>, с </a:t>
            </a:r>
            <a:r>
              <a:rPr lang="ru-RU" dirty="0" err="1">
                <a:solidFill>
                  <a:prstClr val="black"/>
                </a:solidFill>
              </a:rPr>
              <a:t>която</a:t>
            </a:r>
            <a:r>
              <a:rPr lang="ru-RU" dirty="0">
                <a:solidFill>
                  <a:prstClr val="black"/>
                </a:solidFill>
              </a:rPr>
              <a:t> е определена </a:t>
            </a:r>
            <a:r>
              <a:rPr lang="ru-RU" dirty="0" err="1">
                <a:solidFill>
                  <a:prstClr val="black"/>
                </a:solidFill>
              </a:rPr>
              <a:t>концентрацията</a:t>
            </a:r>
            <a:r>
              <a:rPr lang="ru-RU" dirty="0">
                <a:solidFill>
                  <a:prstClr val="black"/>
                </a:solidFill>
              </a:rPr>
              <a:t> на </a:t>
            </a:r>
            <a:r>
              <a:rPr lang="ru-RU" dirty="0" err="1">
                <a:solidFill>
                  <a:prstClr val="black"/>
                </a:solidFill>
              </a:rPr>
              <a:t>алкохол</a:t>
            </a:r>
            <a:r>
              <a:rPr lang="ru-RU" dirty="0">
                <a:solidFill>
                  <a:prstClr val="black"/>
                </a:solidFill>
              </a:rPr>
              <a:t> в </a:t>
            </a:r>
            <a:r>
              <a:rPr lang="ru-RU" dirty="0" err="1">
                <a:solidFill>
                  <a:prstClr val="black"/>
                </a:solidFill>
              </a:rPr>
              <a:t>кръвта</a:t>
            </a:r>
            <a:r>
              <a:rPr lang="ru-RU" dirty="0">
                <a:solidFill>
                  <a:prstClr val="black"/>
                </a:solidFill>
              </a:rPr>
              <a:t> на </a:t>
            </a:r>
            <a:r>
              <a:rPr lang="ru-RU" dirty="0" err="1">
                <a:solidFill>
                  <a:prstClr val="black"/>
                </a:solidFill>
              </a:rPr>
              <a:t>подсъдимия</a:t>
            </a:r>
            <a:r>
              <a:rPr lang="ru-RU" dirty="0">
                <a:solidFill>
                  <a:prstClr val="black"/>
                </a:solidFill>
              </a:rPr>
              <a:t>. </a:t>
            </a:r>
            <a:r>
              <a:rPr lang="ru-RU" dirty="0" err="1">
                <a:solidFill>
                  <a:prstClr val="black"/>
                </a:solidFill>
              </a:rPr>
              <a:t>Резултатите</a:t>
            </a:r>
            <a:r>
              <a:rPr lang="ru-RU" dirty="0">
                <a:solidFill>
                  <a:prstClr val="black"/>
                </a:solidFill>
              </a:rPr>
              <a:t> от </a:t>
            </a:r>
            <a:r>
              <a:rPr lang="ru-RU" dirty="0" err="1">
                <a:solidFill>
                  <a:prstClr val="black"/>
                </a:solidFill>
              </a:rPr>
              <a:t>изследването</a:t>
            </a:r>
            <a:r>
              <a:rPr lang="ru-RU" dirty="0">
                <a:solidFill>
                  <a:prstClr val="black"/>
                </a:solidFill>
              </a:rPr>
              <a:t> не </a:t>
            </a:r>
            <a:r>
              <a:rPr lang="ru-RU" dirty="0" err="1">
                <a:solidFill>
                  <a:prstClr val="black"/>
                </a:solidFill>
              </a:rPr>
              <a:t>следва</a:t>
            </a:r>
            <a:r>
              <a:rPr lang="ru-RU" dirty="0">
                <a:solidFill>
                  <a:prstClr val="black"/>
                </a:solidFill>
              </a:rPr>
              <a:t> да </a:t>
            </a:r>
            <a:r>
              <a:rPr lang="ru-RU" dirty="0" err="1">
                <a:solidFill>
                  <a:prstClr val="black"/>
                </a:solidFill>
              </a:rPr>
              <a:t>бъдат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ценени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единствено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ако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има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съмнение</a:t>
            </a:r>
            <a:r>
              <a:rPr lang="ru-RU" dirty="0">
                <a:solidFill>
                  <a:prstClr val="black"/>
                </a:solidFill>
              </a:rPr>
              <a:t> в </a:t>
            </a:r>
            <a:r>
              <a:rPr lang="ru-RU" dirty="0" err="1">
                <a:solidFill>
                  <a:prstClr val="black"/>
                </a:solidFill>
              </a:rPr>
              <a:t>това</a:t>
            </a:r>
            <a:r>
              <a:rPr lang="ru-RU" dirty="0">
                <a:solidFill>
                  <a:prstClr val="black"/>
                </a:solidFill>
              </a:rPr>
              <a:t>, че </a:t>
            </a:r>
            <a:r>
              <a:rPr lang="ru-RU" dirty="0" err="1">
                <a:solidFill>
                  <a:prstClr val="black"/>
                </a:solidFill>
              </a:rPr>
              <a:t>изследваната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кръв</a:t>
            </a:r>
            <a:r>
              <a:rPr lang="ru-RU" dirty="0">
                <a:solidFill>
                  <a:prstClr val="black"/>
                </a:solidFill>
              </a:rPr>
              <a:t> не е принадлежала на </a:t>
            </a:r>
            <a:r>
              <a:rPr lang="ru-RU" dirty="0" err="1">
                <a:solidFill>
                  <a:prstClr val="black"/>
                </a:solidFill>
              </a:rPr>
              <a:t>подсъдимия</a:t>
            </a:r>
            <a:r>
              <a:rPr lang="ru-RU" dirty="0">
                <a:solidFill>
                  <a:prstClr val="black"/>
                </a:solidFill>
              </a:rPr>
              <a:t>. По </a:t>
            </a:r>
            <a:r>
              <a:rPr lang="ru-RU" dirty="0" err="1">
                <a:solidFill>
                  <a:prstClr val="black"/>
                </a:solidFill>
              </a:rPr>
              <a:t>делото</a:t>
            </a:r>
            <a:r>
              <a:rPr lang="ru-RU" dirty="0">
                <a:solidFill>
                  <a:prstClr val="black"/>
                </a:solidFill>
              </a:rPr>
              <a:t> такова </a:t>
            </a:r>
            <a:r>
              <a:rPr lang="ru-RU" dirty="0" err="1">
                <a:solidFill>
                  <a:prstClr val="black"/>
                </a:solidFill>
              </a:rPr>
              <a:t>съмнение</a:t>
            </a:r>
            <a:r>
              <a:rPr lang="ru-RU" dirty="0">
                <a:solidFill>
                  <a:prstClr val="black"/>
                </a:solidFill>
              </a:rPr>
              <a:t> не </a:t>
            </a:r>
            <a:r>
              <a:rPr lang="ru-RU" dirty="0" err="1">
                <a:solidFill>
                  <a:prstClr val="black"/>
                </a:solidFill>
              </a:rPr>
              <a:t>съществува</a:t>
            </a:r>
            <a:r>
              <a:rPr lang="ru-RU" dirty="0">
                <a:solidFill>
                  <a:prstClr val="black"/>
                </a:solidFill>
              </a:rPr>
              <a:t>, </a:t>
            </a:r>
            <a:r>
              <a:rPr lang="ru-RU" dirty="0" err="1">
                <a:solidFill>
                  <a:prstClr val="black"/>
                </a:solidFill>
              </a:rPr>
              <a:t>тъй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като</a:t>
            </a:r>
            <a:r>
              <a:rPr lang="ru-RU" dirty="0">
                <a:solidFill>
                  <a:prstClr val="black"/>
                </a:solidFill>
              </a:rPr>
              <a:t> е </a:t>
            </a:r>
            <a:r>
              <a:rPr lang="ru-RU" dirty="0" err="1">
                <a:solidFill>
                  <a:prstClr val="black"/>
                </a:solidFill>
              </a:rPr>
              <a:t>налице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пълно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съвпадение</a:t>
            </a:r>
            <a:r>
              <a:rPr lang="ru-RU" dirty="0">
                <a:solidFill>
                  <a:prstClr val="black"/>
                </a:solidFill>
              </a:rPr>
              <a:t> между номера, </a:t>
            </a:r>
            <a:r>
              <a:rPr lang="ru-RU" dirty="0" err="1">
                <a:solidFill>
                  <a:prstClr val="black"/>
                </a:solidFill>
              </a:rPr>
              <a:t>поставен</a:t>
            </a:r>
            <a:r>
              <a:rPr lang="ru-RU" dirty="0">
                <a:solidFill>
                  <a:prstClr val="black"/>
                </a:solidFill>
              </a:rPr>
              <a:t> на </a:t>
            </a:r>
            <a:r>
              <a:rPr lang="ru-RU" dirty="0" err="1">
                <a:solidFill>
                  <a:prstClr val="black"/>
                </a:solidFill>
              </a:rPr>
              <a:t>вакуумната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епруветка</a:t>
            </a:r>
            <a:r>
              <a:rPr lang="ru-RU" dirty="0">
                <a:solidFill>
                  <a:prstClr val="black"/>
                </a:solidFill>
              </a:rPr>
              <a:t> и </a:t>
            </a:r>
            <a:r>
              <a:rPr lang="ru-RU" dirty="0" err="1">
                <a:solidFill>
                  <a:prstClr val="black"/>
                </a:solidFill>
              </a:rPr>
              <a:t>този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изследван</a:t>
            </a:r>
            <a:r>
              <a:rPr lang="ru-RU" dirty="0">
                <a:solidFill>
                  <a:prstClr val="black"/>
                </a:solidFill>
              </a:rPr>
              <a:t> от </a:t>
            </a:r>
            <a:r>
              <a:rPr lang="ru-RU" dirty="0" err="1">
                <a:solidFill>
                  <a:prstClr val="black"/>
                </a:solidFill>
              </a:rPr>
              <a:t>експерта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изготвил</a:t>
            </a:r>
            <a:r>
              <a:rPr lang="ru-RU" dirty="0">
                <a:solidFill>
                  <a:prstClr val="black"/>
                </a:solidFill>
              </a:rPr>
              <a:t> протокола за </a:t>
            </a:r>
            <a:r>
              <a:rPr lang="ru-RU" dirty="0" err="1">
                <a:solidFill>
                  <a:prstClr val="black"/>
                </a:solidFill>
              </a:rPr>
              <a:t>химическа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експертиза</a:t>
            </a:r>
            <a:r>
              <a:rPr lang="ru-RU" dirty="0">
                <a:solidFill>
                  <a:prstClr val="black"/>
                </a:solidFill>
              </a:rPr>
              <a:t>. </a:t>
            </a:r>
            <a:r>
              <a:rPr lang="ru-RU" dirty="0" err="1">
                <a:solidFill>
                  <a:prstClr val="black"/>
                </a:solidFill>
              </a:rPr>
              <a:t>Това</a:t>
            </a:r>
            <a:r>
              <a:rPr lang="ru-RU" dirty="0">
                <a:solidFill>
                  <a:prstClr val="black"/>
                </a:solidFill>
              </a:rPr>
              <a:t>, че </a:t>
            </a:r>
            <a:r>
              <a:rPr lang="ru-RU" dirty="0" err="1">
                <a:solidFill>
                  <a:prstClr val="black"/>
                </a:solidFill>
              </a:rPr>
              <a:t>този</a:t>
            </a:r>
            <a:r>
              <a:rPr lang="ru-RU" dirty="0">
                <a:solidFill>
                  <a:prstClr val="black"/>
                </a:solidFill>
              </a:rPr>
              <a:t> номер е </a:t>
            </a:r>
            <a:r>
              <a:rPr lang="ru-RU" dirty="0" err="1">
                <a:solidFill>
                  <a:prstClr val="black"/>
                </a:solidFill>
              </a:rPr>
              <a:t>следвало</a:t>
            </a:r>
            <a:r>
              <a:rPr lang="ru-RU" dirty="0">
                <a:solidFill>
                  <a:prstClr val="black"/>
                </a:solidFill>
              </a:rPr>
              <a:t> да </a:t>
            </a:r>
            <a:r>
              <a:rPr lang="ru-RU" dirty="0" err="1">
                <a:solidFill>
                  <a:prstClr val="black"/>
                </a:solidFill>
              </a:rPr>
              <a:t>бъде</a:t>
            </a:r>
            <a:r>
              <a:rPr lang="ru-RU" dirty="0">
                <a:solidFill>
                  <a:prstClr val="black"/>
                </a:solidFill>
              </a:rPr>
              <a:t> идентичен с номера на талона не </a:t>
            </a:r>
            <a:r>
              <a:rPr lang="ru-RU" dirty="0" err="1">
                <a:solidFill>
                  <a:prstClr val="black"/>
                </a:solidFill>
              </a:rPr>
              <a:t>може</a:t>
            </a:r>
            <a:r>
              <a:rPr lang="ru-RU" dirty="0">
                <a:solidFill>
                  <a:prstClr val="black"/>
                </a:solidFill>
              </a:rPr>
              <a:t> да е основание да се </a:t>
            </a:r>
            <a:r>
              <a:rPr lang="ru-RU" dirty="0" err="1">
                <a:solidFill>
                  <a:prstClr val="black"/>
                </a:solidFill>
              </a:rPr>
              <a:t>прецени</a:t>
            </a:r>
            <a:r>
              <a:rPr lang="ru-RU" dirty="0">
                <a:solidFill>
                  <a:prstClr val="black"/>
                </a:solidFill>
              </a:rPr>
              <a:t>, че </a:t>
            </a:r>
            <a:r>
              <a:rPr lang="ru-RU" dirty="0" err="1">
                <a:solidFill>
                  <a:prstClr val="black"/>
                </a:solidFill>
              </a:rPr>
              <a:t>взетата</a:t>
            </a:r>
            <a:r>
              <a:rPr lang="ru-RU" dirty="0">
                <a:solidFill>
                  <a:prstClr val="black"/>
                </a:solidFill>
              </a:rPr>
              <a:t> от </a:t>
            </a:r>
            <a:r>
              <a:rPr lang="ru-RU" dirty="0" err="1">
                <a:solidFill>
                  <a:prstClr val="black"/>
                </a:solidFill>
              </a:rPr>
              <a:t>подсъдимия</a:t>
            </a:r>
            <a:r>
              <a:rPr lang="ru-RU" dirty="0">
                <a:solidFill>
                  <a:prstClr val="black"/>
                </a:solidFill>
              </a:rPr>
              <a:t> И. </a:t>
            </a:r>
            <a:r>
              <a:rPr lang="ru-RU" dirty="0" err="1">
                <a:solidFill>
                  <a:prstClr val="black"/>
                </a:solidFill>
              </a:rPr>
              <a:t>кръвна</a:t>
            </a:r>
            <a:r>
              <a:rPr lang="ru-RU" dirty="0">
                <a:solidFill>
                  <a:prstClr val="black"/>
                </a:solidFill>
              </a:rPr>
              <a:t> проба е различна от </a:t>
            </a:r>
            <a:r>
              <a:rPr lang="ru-RU" dirty="0" err="1">
                <a:solidFill>
                  <a:prstClr val="black"/>
                </a:solidFill>
              </a:rPr>
              <a:t>тази</a:t>
            </a:r>
            <a:r>
              <a:rPr lang="ru-RU" dirty="0">
                <a:solidFill>
                  <a:prstClr val="black"/>
                </a:solidFill>
              </a:rPr>
              <a:t>, в </a:t>
            </a:r>
            <a:r>
              <a:rPr lang="ru-RU" dirty="0" err="1">
                <a:solidFill>
                  <a:prstClr val="black"/>
                </a:solidFill>
              </a:rPr>
              <a:t>която</a:t>
            </a:r>
            <a:r>
              <a:rPr lang="ru-RU" dirty="0">
                <a:solidFill>
                  <a:prstClr val="black"/>
                </a:solidFill>
              </a:rPr>
              <a:t> е </a:t>
            </a:r>
            <a:r>
              <a:rPr lang="ru-RU" dirty="0" err="1">
                <a:solidFill>
                  <a:prstClr val="black"/>
                </a:solidFill>
              </a:rPr>
              <a:t>установена</a:t>
            </a:r>
            <a:r>
              <a:rPr lang="ru-RU" dirty="0">
                <a:solidFill>
                  <a:prstClr val="black"/>
                </a:solidFill>
              </a:rPr>
              <a:t> концентрация на </a:t>
            </a:r>
            <a:r>
              <a:rPr lang="ru-RU" dirty="0" err="1">
                <a:solidFill>
                  <a:prstClr val="black"/>
                </a:solidFill>
              </a:rPr>
              <a:t>етилов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алкохол</a:t>
            </a:r>
            <a:r>
              <a:rPr lang="ru-RU" dirty="0">
                <a:solidFill>
                  <a:prstClr val="black"/>
                </a:solidFill>
              </a:rPr>
              <a:t> в </a:t>
            </a:r>
            <a:r>
              <a:rPr lang="ru-RU" dirty="0" err="1">
                <a:solidFill>
                  <a:prstClr val="black"/>
                </a:solidFill>
              </a:rPr>
              <a:t>кръвта</a:t>
            </a:r>
            <a:r>
              <a:rPr lang="ru-RU" dirty="0">
                <a:solidFill>
                  <a:prstClr val="black"/>
                </a:solidFill>
              </a:rPr>
              <a:t> 1, 54 </a:t>
            </a:r>
            <a:r>
              <a:rPr lang="ru-RU" dirty="0" err="1">
                <a:solidFill>
                  <a:prstClr val="black"/>
                </a:solidFill>
              </a:rPr>
              <a:t>промила</a:t>
            </a:r>
            <a:r>
              <a:rPr lang="ru-RU" dirty="0">
                <a:solidFill>
                  <a:prstClr val="black"/>
                </a:solidFill>
              </a:rPr>
              <a:t>. В </a:t>
            </a:r>
            <a:r>
              <a:rPr lang="ru-RU" dirty="0" err="1">
                <a:solidFill>
                  <a:prstClr val="black"/>
                </a:solidFill>
              </a:rPr>
              <a:t>подкрепа</a:t>
            </a:r>
            <a:r>
              <a:rPr lang="ru-RU" dirty="0">
                <a:solidFill>
                  <a:prstClr val="black"/>
                </a:solidFill>
              </a:rPr>
              <a:t> на </a:t>
            </a:r>
            <a:r>
              <a:rPr lang="ru-RU" dirty="0" err="1">
                <a:solidFill>
                  <a:prstClr val="black"/>
                </a:solidFill>
              </a:rPr>
              <a:t>този</a:t>
            </a:r>
            <a:r>
              <a:rPr lang="ru-RU" dirty="0">
                <a:solidFill>
                  <a:prstClr val="black"/>
                </a:solidFill>
              </a:rPr>
              <a:t> извод е и </a:t>
            </a:r>
            <a:r>
              <a:rPr lang="ru-RU" dirty="0" err="1">
                <a:solidFill>
                  <a:prstClr val="black"/>
                </a:solidFill>
              </a:rPr>
              <a:t>обстоятелството</a:t>
            </a:r>
            <a:r>
              <a:rPr lang="ru-RU" dirty="0">
                <a:solidFill>
                  <a:prstClr val="black"/>
                </a:solidFill>
              </a:rPr>
              <a:t>, че в </a:t>
            </a:r>
            <a:r>
              <a:rPr lang="ru-RU" dirty="0" err="1">
                <a:solidFill>
                  <a:prstClr val="black"/>
                </a:solidFill>
              </a:rPr>
              <a:t>самия</a:t>
            </a:r>
            <a:r>
              <a:rPr lang="ru-RU" dirty="0">
                <a:solidFill>
                  <a:prstClr val="black"/>
                </a:solidFill>
              </a:rPr>
              <a:t> протокол е </a:t>
            </a:r>
            <a:r>
              <a:rPr lang="ru-RU" dirty="0" err="1">
                <a:solidFill>
                  <a:prstClr val="black"/>
                </a:solidFill>
              </a:rPr>
              <a:t>посочена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коректния</a:t>
            </a:r>
            <a:r>
              <a:rPr lang="ru-RU" dirty="0">
                <a:solidFill>
                  <a:prstClr val="black"/>
                </a:solidFill>
              </a:rPr>
              <a:t> номер на </a:t>
            </a:r>
            <a:r>
              <a:rPr lang="ru-RU" dirty="0" err="1">
                <a:solidFill>
                  <a:prstClr val="black"/>
                </a:solidFill>
              </a:rPr>
              <a:t>стикера</a:t>
            </a:r>
            <a:r>
              <a:rPr lang="ru-RU" dirty="0">
                <a:solidFill>
                  <a:prstClr val="black"/>
                </a:solidFill>
              </a:rPr>
              <a:t>, а и </a:t>
            </a:r>
            <a:r>
              <a:rPr lang="ru-RU" dirty="0" err="1">
                <a:solidFill>
                  <a:prstClr val="black"/>
                </a:solidFill>
              </a:rPr>
              <a:t>подсъдимият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никога</a:t>
            </a:r>
            <a:r>
              <a:rPr lang="ru-RU" dirty="0">
                <a:solidFill>
                  <a:prstClr val="black"/>
                </a:solidFill>
              </a:rPr>
              <a:t> не е </a:t>
            </a:r>
            <a:r>
              <a:rPr lang="ru-RU" dirty="0" err="1">
                <a:solidFill>
                  <a:prstClr val="black"/>
                </a:solidFill>
              </a:rPr>
              <a:t>оспорвал</a:t>
            </a:r>
            <a:r>
              <a:rPr lang="ru-RU" dirty="0">
                <a:solidFill>
                  <a:prstClr val="black"/>
                </a:solidFill>
              </a:rPr>
              <a:t>, че </a:t>
            </a:r>
            <a:r>
              <a:rPr lang="ru-RU" dirty="0" err="1">
                <a:solidFill>
                  <a:prstClr val="black"/>
                </a:solidFill>
              </a:rPr>
              <a:t>взетата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му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кръв</a:t>
            </a:r>
            <a:r>
              <a:rPr lang="ru-RU" dirty="0">
                <a:solidFill>
                  <a:prstClr val="black"/>
                </a:solidFill>
              </a:rPr>
              <a:t> е </a:t>
            </a:r>
            <a:r>
              <a:rPr lang="ru-RU" dirty="0" err="1">
                <a:solidFill>
                  <a:prstClr val="black"/>
                </a:solidFill>
              </a:rPr>
              <a:t>негова</a:t>
            </a:r>
            <a:r>
              <a:rPr lang="ru-RU" dirty="0">
                <a:solidFill>
                  <a:prstClr val="black"/>
                </a:solidFill>
              </a:rPr>
              <a:t>.</a:t>
            </a:r>
            <a:endParaRPr lang="ru-RU" dirty="0"/>
          </a:p>
          <a:p>
            <a:pPr marL="0" indent="0" algn="just">
              <a:buNone/>
            </a:pPr>
            <a:endParaRPr lang="bg-BG" dirty="0"/>
          </a:p>
          <a:p>
            <a:pPr marL="0" indent="0">
              <a:buNone/>
            </a:pP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6446593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ПРОТОКОЛ ЗА ХИМИЧЕСКО ИЛИ ХИМИКО-ТОКСИКОЛОГИЧНО ИЗСЛЕДВАНЕ ЗА ОПРЕДЕЛЯНЕ КОНЦЕНТРАЦИЯТА НА АЛКОХОЛ И/ИЛИ УПОТРЕБА НА НАРКОТИЧНИ ВЕЩЕСТВА ИЛИ ТЕХНИ АНАЛОЗИ </a:t>
            </a:r>
            <a:endParaRPr lang="bg-BG" sz="2000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200" b="1" dirty="0" smtClean="0">
                <a:latin typeface="+mj-lt"/>
                <a:cs typeface="Arial" panose="020B0604020202020204" pitchFamily="34" charset="0"/>
              </a:rPr>
              <a:t>Р 143/2015 </a:t>
            </a:r>
            <a:r>
              <a:rPr lang="ru-RU" sz="1200" b="1" dirty="0">
                <a:latin typeface="+mj-lt"/>
                <a:cs typeface="Arial" panose="020B0604020202020204" pitchFamily="34" charset="0"/>
              </a:rPr>
              <a:t>г</a:t>
            </a:r>
            <a:r>
              <a:rPr lang="ru-RU" sz="1200" b="1" dirty="0" smtClean="0">
                <a:latin typeface="+mj-lt"/>
                <a:cs typeface="Arial" panose="020B0604020202020204" pitchFamily="34" charset="0"/>
              </a:rPr>
              <a:t>. По НД </a:t>
            </a:r>
            <a:r>
              <a:rPr lang="ru-RU" sz="1200" b="1" dirty="0">
                <a:latin typeface="+mj-lt"/>
                <a:cs typeface="Arial" panose="020B0604020202020204" pitchFamily="34" charset="0"/>
              </a:rPr>
              <a:t>350/2015 г</a:t>
            </a:r>
            <a:r>
              <a:rPr lang="ru-RU" sz="1200" b="1" dirty="0" smtClean="0">
                <a:latin typeface="+mj-lt"/>
                <a:cs typeface="Arial" panose="020B0604020202020204" pitchFamily="34" charset="0"/>
              </a:rPr>
              <a:t>., 3 НО </a:t>
            </a:r>
            <a:endParaRPr lang="ru-RU" sz="1200" dirty="0">
              <a:latin typeface="+mj-lt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sz="1200" dirty="0" err="1" smtClean="0">
                <a:latin typeface="+mj-lt"/>
                <a:cs typeface="Arial" panose="020B0604020202020204" pitchFamily="34" charset="0"/>
              </a:rPr>
              <a:t>Протоколът</a:t>
            </a:r>
            <a:r>
              <a:rPr lang="ru-RU" sz="1200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ru-RU" sz="1200" dirty="0">
                <a:latin typeface="+mj-lt"/>
                <a:cs typeface="Arial" panose="020B0604020202020204" pitchFamily="34" charset="0"/>
              </a:rPr>
              <a:t>по чл. 24 от </a:t>
            </a:r>
            <a:r>
              <a:rPr lang="ru-RU" sz="1200" dirty="0" err="1">
                <a:latin typeface="+mj-lt"/>
                <a:cs typeface="Arial" panose="020B0604020202020204" pitchFamily="34" charset="0"/>
              </a:rPr>
              <a:t>Наредба</a:t>
            </a:r>
            <a:r>
              <a:rPr lang="ru-RU" sz="1200" dirty="0">
                <a:latin typeface="+mj-lt"/>
                <a:cs typeface="Arial" panose="020B0604020202020204" pitchFamily="34" charset="0"/>
              </a:rPr>
              <a:t> № 1 </a:t>
            </a:r>
            <a:r>
              <a:rPr lang="ru-RU" sz="1200" dirty="0" err="1">
                <a:latin typeface="+mj-lt"/>
                <a:cs typeface="Arial" panose="020B0604020202020204" pitchFamily="34" charset="0"/>
              </a:rPr>
              <a:t>има</a:t>
            </a:r>
            <a:r>
              <a:rPr lang="ru-RU" sz="1200" dirty="0">
                <a:latin typeface="+mj-lt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+mj-lt"/>
                <a:cs typeface="Arial" panose="020B0604020202020204" pitchFamily="34" charset="0"/>
              </a:rPr>
              <a:t>правното</a:t>
            </a:r>
            <a:r>
              <a:rPr lang="ru-RU" sz="1200" dirty="0">
                <a:latin typeface="+mj-lt"/>
                <a:cs typeface="Arial" panose="020B0604020202020204" pitchFamily="34" charset="0"/>
              </a:rPr>
              <a:t> значение на </a:t>
            </a:r>
            <a:r>
              <a:rPr lang="ru-RU" sz="1200" dirty="0" err="1">
                <a:latin typeface="+mj-lt"/>
                <a:cs typeface="Arial" panose="020B0604020202020204" pitchFamily="34" charset="0"/>
              </a:rPr>
              <a:t>писмено</a:t>
            </a:r>
            <a:r>
              <a:rPr lang="ru-RU" sz="1200" dirty="0">
                <a:latin typeface="+mj-lt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+mj-lt"/>
                <a:cs typeface="Arial" panose="020B0604020202020204" pitchFamily="34" charset="0"/>
              </a:rPr>
              <a:t>доказателство</a:t>
            </a:r>
            <a:r>
              <a:rPr lang="ru-RU" sz="1200" dirty="0">
                <a:latin typeface="+mj-lt"/>
                <a:cs typeface="Arial" panose="020B0604020202020204" pitchFamily="34" charset="0"/>
              </a:rPr>
              <a:t> - официален </a:t>
            </a:r>
            <a:r>
              <a:rPr lang="ru-RU" sz="1200" dirty="0" err="1">
                <a:latin typeface="+mj-lt"/>
                <a:cs typeface="Arial" panose="020B0604020202020204" pitchFamily="34" charset="0"/>
              </a:rPr>
              <a:t>удостоверителен</a:t>
            </a:r>
            <a:r>
              <a:rPr lang="ru-RU" sz="1200" dirty="0">
                <a:latin typeface="+mj-lt"/>
                <a:cs typeface="Arial" panose="020B0604020202020204" pitchFamily="34" charset="0"/>
              </a:rPr>
              <a:t> документ по см. на чл. 93, т. 5 от НК, </a:t>
            </a:r>
            <a:r>
              <a:rPr lang="ru-RU" sz="1200" dirty="0" err="1">
                <a:latin typeface="+mj-lt"/>
                <a:cs typeface="Arial" panose="020B0604020202020204" pitchFamily="34" charset="0"/>
              </a:rPr>
              <a:t>чиято</a:t>
            </a:r>
            <a:r>
              <a:rPr lang="ru-RU" sz="1200" dirty="0">
                <a:latin typeface="+mj-lt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+mj-lt"/>
                <a:cs typeface="Arial" panose="020B0604020202020204" pitchFamily="34" charset="0"/>
              </a:rPr>
              <a:t>доказателствена</a:t>
            </a:r>
            <a:r>
              <a:rPr lang="ru-RU" sz="1200" dirty="0">
                <a:latin typeface="+mj-lt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+mj-lt"/>
                <a:cs typeface="Arial" panose="020B0604020202020204" pitchFamily="34" charset="0"/>
              </a:rPr>
              <a:t>стойност</a:t>
            </a:r>
            <a:r>
              <a:rPr lang="ru-RU" sz="1200" dirty="0">
                <a:latin typeface="+mj-lt"/>
                <a:cs typeface="Arial" panose="020B0604020202020204" pitchFamily="34" charset="0"/>
              </a:rPr>
              <a:t> на </a:t>
            </a:r>
            <a:r>
              <a:rPr lang="ru-RU" sz="1200" dirty="0" err="1">
                <a:latin typeface="+mj-lt"/>
                <a:cs typeface="Arial" panose="020B0604020202020204" pitchFamily="34" charset="0"/>
              </a:rPr>
              <a:t>общо</a:t>
            </a:r>
            <a:r>
              <a:rPr lang="ru-RU" sz="1200" dirty="0">
                <a:latin typeface="+mj-lt"/>
                <a:cs typeface="Arial" panose="020B0604020202020204" pitchFamily="34" charset="0"/>
              </a:rPr>
              <a:t> основание, </a:t>
            </a:r>
            <a:r>
              <a:rPr lang="ru-RU" sz="1200" dirty="0" err="1">
                <a:latin typeface="+mj-lt"/>
                <a:cs typeface="Arial" panose="020B0604020202020204" pitchFamily="34" charset="0"/>
              </a:rPr>
              <a:t>съгласно</a:t>
            </a:r>
            <a:r>
              <a:rPr lang="ru-RU" sz="1200" dirty="0">
                <a:latin typeface="+mj-lt"/>
                <a:cs typeface="Arial" panose="020B0604020202020204" pitchFamily="34" charset="0"/>
              </a:rPr>
              <a:t> принципа по чл. 14, ал. 2 от НПК, подлежи на проверка </a:t>
            </a:r>
            <a:r>
              <a:rPr lang="ru-RU" sz="1200" dirty="0" err="1">
                <a:latin typeface="+mj-lt"/>
                <a:cs typeface="Arial" panose="020B0604020202020204" pitchFamily="34" charset="0"/>
              </a:rPr>
              <a:t>наред</a:t>
            </a:r>
            <a:r>
              <a:rPr lang="ru-RU" sz="1200" dirty="0">
                <a:latin typeface="+mj-lt"/>
                <a:cs typeface="Arial" panose="020B0604020202020204" pitchFamily="34" charset="0"/>
              </a:rPr>
              <a:t> с </a:t>
            </a:r>
            <a:r>
              <a:rPr lang="ru-RU" sz="1200" dirty="0" err="1">
                <a:latin typeface="+mj-lt"/>
                <a:cs typeface="Arial" panose="020B0604020202020204" pitchFamily="34" charset="0"/>
              </a:rPr>
              <a:t>всички</a:t>
            </a:r>
            <a:r>
              <a:rPr lang="ru-RU" sz="1200" dirty="0">
                <a:latin typeface="+mj-lt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+mj-lt"/>
                <a:cs typeface="Arial" panose="020B0604020202020204" pitchFamily="34" charset="0"/>
              </a:rPr>
              <a:t>останали</a:t>
            </a:r>
            <a:r>
              <a:rPr lang="ru-RU" sz="1200" dirty="0">
                <a:latin typeface="+mj-lt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+mj-lt"/>
                <a:cs typeface="Arial" panose="020B0604020202020204" pitchFamily="34" charset="0"/>
              </a:rPr>
              <a:t>доказателствени</a:t>
            </a:r>
            <a:r>
              <a:rPr lang="ru-RU" sz="1200" dirty="0">
                <a:latin typeface="+mj-lt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+mj-lt"/>
                <a:cs typeface="Arial" panose="020B0604020202020204" pitchFamily="34" charset="0"/>
              </a:rPr>
              <a:t>източници</a:t>
            </a:r>
            <a:r>
              <a:rPr lang="ru-RU" sz="1200" dirty="0">
                <a:latin typeface="+mj-lt"/>
                <a:cs typeface="Arial" panose="020B0604020202020204" pitchFamily="34" charset="0"/>
              </a:rPr>
              <a:t>, </a:t>
            </a:r>
            <a:r>
              <a:rPr lang="ru-RU" sz="1200" dirty="0" err="1">
                <a:latin typeface="+mj-lt"/>
                <a:cs typeface="Arial" panose="020B0604020202020204" pitchFamily="34" charset="0"/>
              </a:rPr>
              <a:t>тъй</a:t>
            </a:r>
            <a:r>
              <a:rPr lang="ru-RU" sz="1200" dirty="0">
                <a:latin typeface="+mj-lt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+mj-lt"/>
                <a:cs typeface="Arial" panose="020B0604020202020204" pitchFamily="34" charset="0"/>
              </a:rPr>
              <a:t>нито</a:t>
            </a:r>
            <a:r>
              <a:rPr lang="ru-RU" sz="1200" dirty="0">
                <a:latin typeface="+mj-lt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+mj-lt"/>
                <a:cs typeface="Arial" panose="020B0604020202020204" pitchFamily="34" charset="0"/>
              </a:rPr>
              <a:t>едно</a:t>
            </a:r>
            <a:r>
              <a:rPr lang="ru-RU" sz="1200" dirty="0">
                <a:latin typeface="+mj-lt"/>
                <a:cs typeface="Arial" panose="020B0604020202020204" pitchFamily="34" charset="0"/>
              </a:rPr>
              <a:t> от </a:t>
            </a:r>
            <a:r>
              <a:rPr lang="ru-RU" sz="1200" dirty="0" err="1">
                <a:latin typeface="+mj-lt"/>
                <a:cs typeface="Arial" panose="020B0604020202020204" pitchFamily="34" charset="0"/>
              </a:rPr>
              <a:t>доказателствата</a:t>
            </a:r>
            <a:r>
              <a:rPr lang="ru-RU" sz="1200" dirty="0">
                <a:latin typeface="+mj-lt"/>
                <a:cs typeface="Arial" panose="020B0604020202020204" pitchFamily="34" charset="0"/>
              </a:rPr>
              <a:t> и </a:t>
            </a:r>
            <a:r>
              <a:rPr lang="ru-RU" sz="1200" dirty="0" err="1">
                <a:latin typeface="+mj-lt"/>
                <a:cs typeface="Arial" panose="020B0604020202020204" pitchFamily="34" charset="0"/>
              </a:rPr>
              <a:t>доказателствените</a:t>
            </a:r>
            <a:r>
              <a:rPr lang="ru-RU" sz="1200" dirty="0">
                <a:latin typeface="+mj-lt"/>
                <a:cs typeface="Arial" panose="020B0604020202020204" pitchFamily="34" charset="0"/>
              </a:rPr>
              <a:t> средства за </a:t>
            </a:r>
            <a:r>
              <a:rPr lang="ru-RU" sz="1200" dirty="0" err="1">
                <a:latin typeface="+mj-lt"/>
                <a:cs typeface="Arial" panose="020B0604020202020204" pitchFamily="34" charset="0"/>
              </a:rPr>
              <a:t>тяхното</a:t>
            </a:r>
            <a:r>
              <a:rPr lang="ru-RU" sz="1200" dirty="0">
                <a:latin typeface="+mj-lt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+mj-lt"/>
                <a:cs typeface="Arial" panose="020B0604020202020204" pitchFamily="34" charset="0"/>
              </a:rPr>
              <a:t>установяване</a:t>
            </a:r>
            <a:r>
              <a:rPr lang="ru-RU" sz="1200" dirty="0">
                <a:latin typeface="+mj-lt"/>
                <a:cs typeface="Arial" panose="020B0604020202020204" pitchFamily="34" charset="0"/>
              </a:rPr>
              <a:t> в </a:t>
            </a:r>
            <a:r>
              <a:rPr lang="ru-RU" sz="1200" dirty="0" err="1">
                <a:latin typeface="+mj-lt"/>
                <a:cs typeface="Arial" panose="020B0604020202020204" pitchFamily="34" charset="0"/>
              </a:rPr>
              <a:t>наказателния</a:t>
            </a:r>
            <a:r>
              <a:rPr lang="ru-RU" sz="1200" dirty="0">
                <a:latin typeface="+mj-lt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+mj-lt"/>
                <a:cs typeface="Arial" panose="020B0604020202020204" pitchFamily="34" charset="0"/>
              </a:rPr>
              <a:t>процес</a:t>
            </a:r>
            <a:r>
              <a:rPr lang="ru-RU" sz="1200" dirty="0">
                <a:latin typeface="+mj-lt"/>
                <a:cs typeface="Arial" panose="020B0604020202020204" pitchFamily="34" charset="0"/>
              </a:rPr>
              <a:t> не </a:t>
            </a:r>
            <a:r>
              <a:rPr lang="ru-RU" sz="1200" dirty="0" err="1">
                <a:latin typeface="+mj-lt"/>
                <a:cs typeface="Arial" panose="020B0604020202020204" pitchFamily="34" charset="0"/>
              </a:rPr>
              <a:t>могат</a:t>
            </a:r>
            <a:r>
              <a:rPr lang="ru-RU" sz="1200" dirty="0">
                <a:latin typeface="+mj-lt"/>
                <a:cs typeface="Arial" panose="020B0604020202020204" pitchFamily="34" charset="0"/>
              </a:rPr>
              <a:t> да </a:t>
            </a:r>
            <a:r>
              <a:rPr lang="ru-RU" sz="1200" dirty="0" err="1">
                <a:latin typeface="+mj-lt"/>
                <a:cs typeface="Arial" panose="020B0604020202020204" pitchFamily="34" charset="0"/>
              </a:rPr>
              <a:t>имат</a:t>
            </a:r>
            <a:r>
              <a:rPr lang="ru-RU" sz="1200" dirty="0">
                <a:latin typeface="+mj-lt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+mj-lt"/>
                <a:cs typeface="Arial" panose="020B0604020202020204" pitchFamily="34" charset="0"/>
              </a:rPr>
              <a:t>предварително</a:t>
            </a:r>
            <a:r>
              <a:rPr lang="ru-RU" sz="1200" dirty="0">
                <a:latin typeface="+mj-lt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+mj-lt"/>
                <a:cs typeface="Arial" panose="020B0604020202020204" pitchFamily="34" charset="0"/>
              </a:rPr>
              <a:t>установена</a:t>
            </a:r>
            <a:r>
              <a:rPr lang="ru-RU" sz="1200" dirty="0">
                <a:latin typeface="+mj-lt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+mj-lt"/>
                <a:cs typeface="Arial" panose="020B0604020202020204" pitchFamily="34" charset="0"/>
              </a:rPr>
              <a:t>доказателствена</a:t>
            </a:r>
            <a:r>
              <a:rPr lang="ru-RU" sz="1200" dirty="0">
                <a:latin typeface="+mj-lt"/>
                <a:cs typeface="Arial" panose="020B0604020202020204" pitchFamily="34" charset="0"/>
              </a:rPr>
              <a:t> сила</a:t>
            </a:r>
            <a:r>
              <a:rPr lang="ru-RU" sz="1200" dirty="0" smtClean="0">
                <a:latin typeface="+mj-lt"/>
                <a:cs typeface="Arial" panose="020B0604020202020204" pitchFamily="34" charset="0"/>
              </a:rPr>
              <a:t>.</a:t>
            </a:r>
            <a:endParaRPr lang="ru-RU" sz="1200" dirty="0">
              <a:latin typeface="+mj-lt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sz="1200" b="1" dirty="0" smtClean="0">
                <a:latin typeface="+mj-lt"/>
                <a:cs typeface="Arial" panose="020B0604020202020204" pitchFamily="34" charset="0"/>
              </a:rPr>
              <a:t>Р 329/1994 </a:t>
            </a:r>
            <a:r>
              <a:rPr lang="ru-RU" sz="1200" b="1" dirty="0">
                <a:latin typeface="+mj-lt"/>
                <a:cs typeface="Arial" panose="020B0604020202020204" pitchFamily="34" charset="0"/>
              </a:rPr>
              <a:t>г. </a:t>
            </a:r>
            <a:r>
              <a:rPr lang="ru-RU" sz="1200" b="1" dirty="0" smtClean="0">
                <a:latin typeface="+mj-lt"/>
                <a:cs typeface="Arial" panose="020B0604020202020204" pitchFamily="34" charset="0"/>
              </a:rPr>
              <a:t>По НД 241/94 </a:t>
            </a:r>
            <a:r>
              <a:rPr lang="ru-RU" sz="1200" b="1" dirty="0">
                <a:latin typeface="+mj-lt"/>
                <a:cs typeface="Arial" panose="020B0604020202020204" pitchFamily="34" charset="0"/>
              </a:rPr>
              <a:t>г., </a:t>
            </a:r>
            <a:r>
              <a:rPr lang="ru-RU" sz="1200" b="1" dirty="0" smtClean="0">
                <a:latin typeface="+mj-lt"/>
                <a:cs typeface="Arial" panose="020B0604020202020204" pitchFamily="34" charset="0"/>
              </a:rPr>
              <a:t>1 НО</a:t>
            </a:r>
          </a:p>
          <a:p>
            <a:pPr marL="0" indent="0" algn="just">
              <a:buNone/>
            </a:pPr>
            <a:r>
              <a:rPr lang="ru-RU" sz="1200" dirty="0" smtClean="0">
                <a:latin typeface="+mj-lt"/>
                <a:cs typeface="Arial" panose="020B0604020202020204" pitchFamily="34" charset="0"/>
              </a:rPr>
              <a:t>Независимо </a:t>
            </a:r>
            <a:r>
              <a:rPr lang="ru-RU" sz="1200" dirty="0">
                <a:latin typeface="+mj-lt"/>
                <a:cs typeface="Arial" panose="020B0604020202020204" pitchFamily="34" charset="0"/>
              </a:rPr>
              <a:t>от </a:t>
            </a:r>
            <a:r>
              <a:rPr lang="ru-RU" sz="1200" dirty="0" err="1">
                <a:latin typeface="+mj-lt"/>
                <a:cs typeface="Arial" panose="020B0604020202020204" pitchFamily="34" charset="0"/>
              </a:rPr>
              <a:t>използуваната</a:t>
            </a:r>
            <a:r>
              <a:rPr lang="ru-RU" sz="1200" dirty="0">
                <a:latin typeface="+mj-lt"/>
                <a:cs typeface="Arial" panose="020B0604020202020204" pitchFamily="34" charset="0"/>
              </a:rPr>
              <a:t> терминология </a:t>
            </a:r>
            <a:r>
              <a:rPr lang="ru-RU" sz="1200" dirty="0" err="1">
                <a:latin typeface="+mj-lt"/>
                <a:cs typeface="Arial" panose="020B0604020202020204" pitchFamily="34" charset="0"/>
              </a:rPr>
              <a:t>нито</a:t>
            </a:r>
            <a:r>
              <a:rPr lang="ru-RU" sz="1200" dirty="0">
                <a:latin typeface="+mj-lt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+mj-lt"/>
                <a:cs typeface="Arial" panose="020B0604020202020204" pitchFamily="34" charset="0"/>
              </a:rPr>
              <a:t>медицинското</a:t>
            </a:r>
            <a:r>
              <a:rPr lang="ru-RU" sz="1200" dirty="0">
                <a:latin typeface="+mj-lt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+mj-lt"/>
                <a:cs typeface="Arial" panose="020B0604020202020204" pitchFamily="34" charset="0"/>
              </a:rPr>
              <a:t>освидетелствуване</a:t>
            </a:r>
            <a:r>
              <a:rPr lang="ru-RU" sz="1200" dirty="0">
                <a:latin typeface="+mj-lt"/>
                <a:cs typeface="Arial" panose="020B0604020202020204" pitchFamily="34" charset="0"/>
              </a:rPr>
              <a:t>, </a:t>
            </a:r>
            <a:r>
              <a:rPr lang="ru-RU" sz="1200" dirty="0" err="1">
                <a:latin typeface="+mj-lt"/>
                <a:cs typeface="Arial" panose="020B0604020202020204" pitchFamily="34" charset="0"/>
              </a:rPr>
              <a:t>нито</a:t>
            </a:r>
            <a:r>
              <a:rPr lang="ru-RU" sz="1200" dirty="0">
                <a:latin typeface="+mj-lt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+mj-lt"/>
                <a:cs typeface="Arial" panose="020B0604020202020204" pitchFamily="34" charset="0"/>
              </a:rPr>
              <a:t>медицинското</a:t>
            </a:r>
            <a:r>
              <a:rPr lang="ru-RU" sz="1200" dirty="0">
                <a:latin typeface="+mj-lt"/>
                <a:cs typeface="Arial" panose="020B0604020202020204" pitchFamily="34" charset="0"/>
              </a:rPr>
              <a:t> заключение по </a:t>
            </a:r>
            <a:r>
              <a:rPr lang="ru-RU" sz="1200" dirty="0" err="1">
                <a:latin typeface="+mj-lt"/>
                <a:cs typeface="Arial" panose="020B0604020202020204" pitchFamily="34" charset="0"/>
              </a:rPr>
              <a:t>Наредба</a:t>
            </a:r>
            <a:r>
              <a:rPr lang="ru-RU" sz="1200" dirty="0">
                <a:latin typeface="+mj-lt"/>
                <a:cs typeface="Arial" panose="020B0604020202020204" pitchFamily="34" charset="0"/>
              </a:rPr>
              <a:t> № 9 , </a:t>
            </a:r>
            <a:r>
              <a:rPr lang="ru-RU" sz="1200" dirty="0" err="1">
                <a:latin typeface="+mj-lt"/>
                <a:cs typeface="Arial" panose="020B0604020202020204" pitchFamily="34" charset="0"/>
              </a:rPr>
              <a:t>са</a:t>
            </a:r>
            <a:r>
              <a:rPr lang="ru-RU" sz="1200" dirty="0">
                <a:latin typeface="+mj-lt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+mj-lt"/>
                <a:cs typeface="Arial" panose="020B0604020202020204" pitchFamily="34" charset="0"/>
              </a:rPr>
              <a:t>експертизи</a:t>
            </a:r>
            <a:r>
              <a:rPr lang="ru-RU" sz="1200" dirty="0">
                <a:latin typeface="+mj-lt"/>
                <a:cs typeface="Arial" panose="020B0604020202020204" pitchFamily="34" charset="0"/>
              </a:rPr>
              <a:t> по </a:t>
            </a:r>
            <a:r>
              <a:rPr lang="ru-RU" sz="1200" dirty="0" err="1">
                <a:latin typeface="+mj-lt"/>
                <a:cs typeface="Arial" panose="020B0604020202020204" pitchFamily="34" charset="0"/>
              </a:rPr>
              <a:t>смисъла</a:t>
            </a:r>
            <a:r>
              <a:rPr lang="ru-RU" sz="1200" dirty="0">
                <a:latin typeface="+mj-lt"/>
                <a:cs typeface="Arial" panose="020B0604020202020204" pitchFamily="34" charset="0"/>
              </a:rPr>
              <a:t> на чл. </a:t>
            </a:r>
            <a:r>
              <a:rPr lang="ru-RU" sz="1200" dirty="0" smtClean="0">
                <a:latin typeface="+mj-lt"/>
                <a:cs typeface="Arial" panose="020B0604020202020204" pitchFamily="34" charset="0"/>
              </a:rPr>
              <a:t>117- </a:t>
            </a:r>
            <a:r>
              <a:rPr lang="ru-RU" sz="1200" dirty="0">
                <a:latin typeface="+mj-lt"/>
                <a:cs typeface="Arial" panose="020B0604020202020204" pitchFamily="34" charset="0"/>
              </a:rPr>
              <a:t>127 НПК. На </a:t>
            </a:r>
            <a:r>
              <a:rPr lang="ru-RU" sz="1200" dirty="0" err="1">
                <a:latin typeface="+mj-lt"/>
                <a:cs typeface="Arial" panose="020B0604020202020204" pitchFamily="34" charset="0"/>
              </a:rPr>
              <a:t>първо</a:t>
            </a:r>
            <a:r>
              <a:rPr lang="ru-RU" sz="1200" dirty="0">
                <a:latin typeface="+mj-lt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+mj-lt"/>
                <a:cs typeface="Arial" panose="020B0604020202020204" pitchFamily="34" charset="0"/>
              </a:rPr>
              <a:t>място</a:t>
            </a:r>
            <a:r>
              <a:rPr lang="ru-RU" sz="1200" dirty="0">
                <a:latin typeface="+mj-lt"/>
                <a:cs typeface="Arial" panose="020B0604020202020204" pitchFamily="34" charset="0"/>
              </a:rPr>
              <a:t>, те </a:t>
            </a:r>
            <a:r>
              <a:rPr lang="ru-RU" sz="1200" dirty="0" err="1">
                <a:latin typeface="+mj-lt"/>
                <a:cs typeface="Arial" panose="020B0604020202020204" pitchFamily="34" charset="0"/>
              </a:rPr>
              <a:t>са</a:t>
            </a:r>
            <a:r>
              <a:rPr lang="ru-RU" sz="1200" dirty="0">
                <a:latin typeface="+mj-lt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+mj-lt"/>
                <a:cs typeface="Arial" panose="020B0604020202020204" pitchFamily="34" charset="0"/>
              </a:rPr>
              <a:t>предвидени</a:t>
            </a:r>
            <a:r>
              <a:rPr lang="ru-RU" sz="1200" dirty="0">
                <a:latin typeface="+mj-lt"/>
                <a:cs typeface="Arial" panose="020B0604020202020204" pitchFamily="34" charset="0"/>
              </a:rPr>
              <a:t> и </a:t>
            </a:r>
            <a:r>
              <a:rPr lang="ru-RU" sz="1200" dirty="0" err="1">
                <a:latin typeface="+mj-lt"/>
                <a:cs typeface="Arial" panose="020B0604020202020204" pitchFamily="34" charset="0"/>
              </a:rPr>
              <a:t>възможни</a:t>
            </a:r>
            <a:r>
              <a:rPr lang="ru-RU" sz="1200" dirty="0">
                <a:latin typeface="+mj-lt"/>
                <a:cs typeface="Arial" panose="020B0604020202020204" pitchFamily="34" charset="0"/>
              </a:rPr>
              <a:t>, без да </a:t>
            </a:r>
            <a:r>
              <a:rPr lang="ru-RU" sz="1200" dirty="0" err="1">
                <a:latin typeface="+mj-lt"/>
                <a:cs typeface="Arial" panose="020B0604020202020204" pitchFamily="34" charset="0"/>
              </a:rPr>
              <a:t>има</a:t>
            </a:r>
            <a:r>
              <a:rPr lang="ru-RU" sz="1200" dirty="0">
                <a:latin typeface="+mj-lt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+mj-lt"/>
                <a:cs typeface="Arial" panose="020B0604020202020204" pitchFamily="34" charset="0"/>
              </a:rPr>
              <a:t>образувано</a:t>
            </a:r>
            <a:r>
              <a:rPr lang="ru-RU" sz="1200" dirty="0">
                <a:latin typeface="+mj-lt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+mj-lt"/>
                <a:cs typeface="Arial" panose="020B0604020202020204" pitchFamily="34" charset="0"/>
              </a:rPr>
              <a:t>наказателно</a:t>
            </a:r>
            <a:r>
              <a:rPr lang="ru-RU" sz="1200" dirty="0">
                <a:latin typeface="+mj-lt"/>
                <a:cs typeface="Arial" panose="020B0604020202020204" pitchFamily="34" charset="0"/>
              </a:rPr>
              <a:t> производство, </a:t>
            </a:r>
            <a:r>
              <a:rPr lang="ru-RU" sz="1200" dirty="0" err="1">
                <a:latin typeface="+mj-lt"/>
                <a:cs typeface="Arial" panose="020B0604020202020204" pitchFamily="34" charset="0"/>
              </a:rPr>
              <a:t>извършват</a:t>
            </a:r>
            <a:r>
              <a:rPr lang="ru-RU" sz="1200" dirty="0">
                <a:latin typeface="+mj-lt"/>
                <a:cs typeface="Arial" panose="020B0604020202020204" pitchFamily="34" charset="0"/>
              </a:rPr>
              <a:t> се, без да е необходимо </a:t>
            </a:r>
            <a:r>
              <a:rPr lang="ru-RU" sz="1200" dirty="0" err="1">
                <a:latin typeface="+mj-lt"/>
                <a:cs typeface="Arial" panose="020B0604020202020204" pitchFamily="34" charset="0"/>
              </a:rPr>
              <a:t>назначаване</a:t>
            </a:r>
            <a:r>
              <a:rPr lang="ru-RU" sz="1200" dirty="0">
                <a:latin typeface="+mj-lt"/>
                <a:cs typeface="Arial" panose="020B0604020202020204" pitchFamily="34" charset="0"/>
              </a:rPr>
              <a:t> от </a:t>
            </a:r>
            <a:r>
              <a:rPr lang="ru-RU" sz="1200" dirty="0" err="1">
                <a:latin typeface="+mj-lt"/>
                <a:cs typeface="Arial" panose="020B0604020202020204" pitchFamily="34" charset="0"/>
              </a:rPr>
              <a:t>органите</a:t>
            </a:r>
            <a:r>
              <a:rPr lang="ru-RU" sz="1200" dirty="0">
                <a:latin typeface="+mj-lt"/>
                <a:cs typeface="Arial" panose="020B0604020202020204" pitchFamily="34" charset="0"/>
              </a:rPr>
              <a:t> по чл. 117, ал. 1 НПК. </a:t>
            </a:r>
          </a:p>
          <a:p>
            <a:pPr marL="0" indent="0" algn="just">
              <a:buNone/>
            </a:pPr>
            <a:r>
              <a:rPr lang="ru-RU" sz="1200" dirty="0">
                <a:latin typeface="+mj-lt"/>
                <a:cs typeface="Arial" panose="020B0604020202020204" pitchFamily="34" charset="0"/>
              </a:rPr>
              <a:t>За </a:t>
            </a:r>
            <a:r>
              <a:rPr lang="ru-RU" sz="1200" dirty="0" err="1">
                <a:latin typeface="+mj-lt"/>
                <a:cs typeface="Arial" panose="020B0604020202020204" pitchFamily="34" charset="0"/>
              </a:rPr>
              <a:t>лицата</a:t>
            </a:r>
            <a:r>
              <a:rPr lang="ru-RU" sz="1200" dirty="0">
                <a:latin typeface="+mj-lt"/>
                <a:cs typeface="Arial" panose="020B0604020202020204" pitchFamily="34" charset="0"/>
              </a:rPr>
              <a:t>, </a:t>
            </a:r>
            <a:r>
              <a:rPr lang="ru-RU" sz="1200" dirty="0" err="1">
                <a:latin typeface="+mj-lt"/>
                <a:cs typeface="Arial" panose="020B0604020202020204" pitchFamily="34" charset="0"/>
              </a:rPr>
              <a:t>които</a:t>
            </a:r>
            <a:r>
              <a:rPr lang="ru-RU" sz="1200" dirty="0">
                <a:latin typeface="+mj-lt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+mj-lt"/>
                <a:cs typeface="Arial" panose="020B0604020202020204" pitchFamily="34" charset="0"/>
              </a:rPr>
              <a:t>извършват</a:t>
            </a:r>
            <a:r>
              <a:rPr lang="ru-RU" sz="1200" dirty="0">
                <a:latin typeface="+mj-lt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+mj-lt"/>
                <a:cs typeface="Arial" panose="020B0604020202020204" pitchFamily="34" charset="0"/>
              </a:rPr>
              <a:t>освидетелствуването</a:t>
            </a:r>
            <a:r>
              <a:rPr lang="ru-RU" sz="1200" dirty="0">
                <a:latin typeface="+mj-lt"/>
                <a:cs typeface="Arial" panose="020B0604020202020204" pitchFamily="34" charset="0"/>
              </a:rPr>
              <a:t> и </a:t>
            </a:r>
            <a:r>
              <a:rPr lang="ru-RU" sz="1200" dirty="0" err="1">
                <a:latin typeface="+mj-lt"/>
                <a:cs typeface="Arial" panose="020B0604020202020204" pitchFamily="34" charset="0"/>
              </a:rPr>
              <a:t>тези</a:t>
            </a:r>
            <a:r>
              <a:rPr lang="ru-RU" sz="1200" dirty="0">
                <a:latin typeface="+mj-lt"/>
                <a:cs typeface="Arial" panose="020B0604020202020204" pitchFamily="34" charset="0"/>
              </a:rPr>
              <a:t>, </a:t>
            </a:r>
            <a:r>
              <a:rPr lang="ru-RU" sz="1200" dirty="0" err="1">
                <a:latin typeface="+mj-lt"/>
                <a:cs typeface="Arial" panose="020B0604020202020204" pitchFamily="34" charset="0"/>
              </a:rPr>
              <a:t>които</a:t>
            </a:r>
            <a:r>
              <a:rPr lang="ru-RU" sz="1200" dirty="0">
                <a:latin typeface="+mj-lt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+mj-lt"/>
                <a:cs typeface="Arial" panose="020B0604020202020204" pitchFamily="34" charset="0"/>
              </a:rPr>
              <a:t>дават</a:t>
            </a:r>
            <a:r>
              <a:rPr lang="ru-RU" sz="1200" dirty="0">
                <a:latin typeface="+mj-lt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+mj-lt"/>
                <a:cs typeface="Arial" panose="020B0604020202020204" pitchFamily="34" charset="0"/>
              </a:rPr>
              <a:t>медицинското</a:t>
            </a:r>
            <a:r>
              <a:rPr lang="ru-RU" sz="1200" dirty="0">
                <a:latin typeface="+mj-lt"/>
                <a:cs typeface="Arial" panose="020B0604020202020204" pitchFamily="34" charset="0"/>
              </a:rPr>
              <a:t> заключение, </a:t>
            </a:r>
            <a:r>
              <a:rPr lang="ru-RU" sz="1200" dirty="0" err="1">
                <a:latin typeface="+mj-lt"/>
                <a:cs typeface="Arial" panose="020B0604020202020204" pitchFamily="34" charset="0"/>
              </a:rPr>
              <a:t>няма</a:t>
            </a:r>
            <a:r>
              <a:rPr lang="ru-RU" sz="1200" dirty="0">
                <a:latin typeface="+mj-lt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+mj-lt"/>
                <a:cs typeface="Arial" panose="020B0604020202020204" pitchFamily="34" charset="0"/>
              </a:rPr>
              <a:t>изискване</a:t>
            </a:r>
            <a:r>
              <a:rPr lang="ru-RU" sz="1200" dirty="0">
                <a:latin typeface="+mj-lt"/>
                <a:cs typeface="Arial" panose="020B0604020202020204" pitchFamily="34" charset="0"/>
              </a:rPr>
              <a:t> да </a:t>
            </a:r>
            <a:r>
              <a:rPr lang="ru-RU" sz="1200" dirty="0" err="1">
                <a:latin typeface="+mj-lt"/>
                <a:cs typeface="Arial" panose="020B0604020202020204" pitchFamily="34" charset="0"/>
              </a:rPr>
              <a:t>отговарят</a:t>
            </a:r>
            <a:r>
              <a:rPr lang="ru-RU" sz="1200" dirty="0">
                <a:latin typeface="+mj-lt"/>
                <a:cs typeface="Arial" panose="020B0604020202020204" pitchFamily="34" charset="0"/>
              </a:rPr>
              <a:t> на </a:t>
            </a:r>
            <a:r>
              <a:rPr lang="ru-RU" sz="1200" dirty="0" err="1">
                <a:latin typeface="+mj-lt"/>
                <a:cs typeface="Arial" panose="020B0604020202020204" pitchFamily="34" charset="0"/>
              </a:rPr>
              <a:t>условията</a:t>
            </a:r>
            <a:r>
              <a:rPr lang="ru-RU" sz="1200" dirty="0">
                <a:latin typeface="+mj-lt"/>
                <a:cs typeface="Arial" panose="020B0604020202020204" pitchFamily="34" charset="0"/>
              </a:rPr>
              <a:t> по чл. 120 и чл. 121 </a:t>
            </a:r>
            <a:r>
              <a:rPr lang="ru-RU" sz="1200" dirty="0" smtClean="0">
                <a:latin typeface="+mj-lt"/>
                <a:cs typeface="Arial" panose="020B0604020202020204" pitchFamily="34" charset="0"/>
              </a:rPr>
              <a:t>НПК- </a:t>
            </a:r>
            <a:r>
              <a:rPr lang="ru-RU" sz="1200" dirty="0">
                <a:latin typeface="+mj-lt"/>
                <a:cs typeface="Arial" panose="020B0604020202020204" pitchFamily="34" charset="0"/>
              </a:rPr>
              <a:t>те </a:t>
            </a:r>
            <a:r>
              <a:rPr lang="ru-RU" sz="1200" dirty="0" err="1">
                <a:latin typeface="+mj-lt"/>
                <a:cs typeface="Arial" panose="020B0604020202020204" pitchFamily="34" charset="0"/>
              </a:rPr>
              <a:t>нямат</a:t>
            </a:r>
            <a:r>
              <a:rPr lang="ru-RU" sz="1200" dirty="0">
                <a:latin typeface="+mj-lt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+mj-lt"/>
                <a:cs typeface="Arial" panose="020B0604020202020204" pitchFamily="34" charset="0"/>
              </a:rPr>
              <a:t>правата</a:t>
            </a:r>
            <a:r>
              <a:rPr lang="ru-RU" sz="1200" dirty="0">
                <a:latin typeface="+mj-lt"/>
                <a:cs typeface="Arial" panose="020B0604020202020204" pitchFamily="34" charset="0"/>
              </a:rPr>
              <a:t> и </a:t>
            </a:r>
            <a:r>
              <a:rPr lang="ru-RU" sz="1200" dirty="0" err="1">
                <a:latin typeface="+mj-lt"/>
                <a:cs typeface="Arial" panose="020B0604020202020204" pitchFamily="34" charset="0"/>
              </a:rPr>
              <a:t>задълженията</a:t>
            </a:r>
            <a:r>
              <a:rPr lang="ru-RU" sz="1200" dirty="0">
                <a:latin typeface="+mj-lt"/>
                <a:cs typeface="Arial" panose="020B0604020202020204" pitchFamily="34" charset="0"/>
              </a:rPr>
              <a:t> на </a:t>
            </a:r>
            <a:r>
              <a:rPr lang="ru-RU" sz="1200" dirty="0" err="1">
                <a:latin typeface="+mj-lt"/>
                <a:cs typeface="Arial" panose="020B0604020202020204" pitchFamily="34" charset="0"/>
              </a:rPr>
              <a:t>експерта</a:t>
            </a:r>
            <a:r>
              <a:rPr lang="ru-RU" sz="1200" dirty="0">
                <a:latin typeface="+mj-lt"/>
                <a:cs typeface="Arial" panose="020B0604020202020204" pitchFamily="34" charset="0"/>
              </a:rPr>
              <a:t> по чл. 122 и чл. 123 НПК, не носят </a:t>
            </a:r>
            <a:r>
              <a:rPr lang="ru-RU" sz="1200" dirty="0" err="1">
                <a:latin typeface="+mj-lt"/>
                <a:cs typeface="Arial" panose="020B0604020202020204" pitchFamily="34" charset="0"/>
              </a:rPr>
              <a:t>отговорността</a:t>
            </a:r>
            <a:r>
              <a:rPr lang="ru-RU" sz="1200" dirty="0">
                <a:latin typeface="+mj-lt"/>
                <a:cs typeface="Arial" panose="020B0604020202020204" pitchFamily="34" charset="0"/>
              </a:rPr>
              <a:t> по чл. 291 НК. </a:t>
            </a:r>
            <a:r>
              <a:rPr lang="ru-RU" sz="1200" dirty="0" err="1">
                <a:latin typeface="+mj-lt"/>
                <a:cs typeface="Arial" panose="020B0604020202020204" pitchFamily="34" charset="0"/>
              </a:rPr>
              <a:t>Изготвеният</a:t>
            </a:r>
            <a:r>
              <a:rPr lang="ru-RU" sz="1200" dirty="0">
                <a:latin typeface="+mj-lt"/>
                <a:cs typeface="Arial" panose="020B0604020202020204" pitchFamily="34" charset="0"/>
              </a:rPr>
              <a:t> протокол </a:t>
            </a:r>
            <a:r>
              <a:rPr lang="ru-RU" sz="1200" dirty="0" err="1">
                <a:latin typeface="+mj-lt"/>
                <a:cs typeface="Arial" panose="020B0604020202020204" pitchFamily="34" charset="0"/>
              </a:rPr>
              <a:t>нито</a:t>
            </a:r>
            <a:r>
              <a:rPr lang="ru-RU" sz="1200" dirty="0">
                <a:latin typeface="+mj-lt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+mj-lt"/>
                <a:cs typeface="Arial" panose="020B0604020202020204" pitchFamily="34" charset="0"/>
              </a:rPr>
              <a:t>отговаря</a:t>
            </a:r>
            <a:r>
              <a:rPr lang="ru-RU" sz="1200" dirty="0">
                <a:latin typeface="+mj-lt"/>
                <a:cs typeface="Arial" panose="020B0604020202020204" pitchFamily="34" charset="0"/>
              </a:rPr>
              <a:t>, </a:t>
            </a:r>
            <a:r>
              <a:rPr lang="ru-RU" sz="1200" dirty="0" err="1">
                <a:latin typeface="+mj-lt"/>
                <a:cs typeface="Arial" panose="020B0604020202020204" pitchFamily="34" charset="0"/>
              </a:rPr>
              <a:t>нито</a:t>
            </a:r>
            <a:r>
              <a:rPr lang="ru-RU" sz="1200" dirty="0">
                <a:latin typeface="+mj-lt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+mj-lt"/>
                <a:cs typeface="Arial" panose="020B0604020202020204" pitchFamily="34" charset="0"/>
              </a:rPr>
              <a:t>следва</a:t>
            </a:r>
            <a:r>
              <a:rPr lang="ru-RU" sz="1200" dirty="0">
                <a:latin typeface="+mj-lt"/>
                <a:cs typeface="Arial" panose="020B0604020202020204" pitchFamily="34" charset="0"/>
              </a:rPr>
              <a:t> да </a:t>
            </a:r>
            <a:r>
              <a:rPr lang="ru-RU" sz="1200" dirty="0" err="1">
                <a:latin typeface="+mj-lt"/>
                <a:cs typeface="Arial" panose="020B0604020202020204" pitchFamily="34" charset="0"/>
              </a:rPr>
              <a:t>отговаря</a:t>
            </a:r>
            <a:r>
              <a:rPr lang="ru-RU" sz="1200" dirty="0">
                <a:latin typeface="+mj-lt"/>
                <a:cs typeface="Arial" panose="020B0604020202020204" pitchFamily="34" charset="0"/>
              </a:rPr>
              <a:t> на </a:t>
            </a:r>
            <a:r>
              <a:rPr lang="ru-RU" sz="1200" dirty="0" err="1">
                <a:latin typeface="+mj-lt"/>
                <a:cs typeface="Arial" panose="020B0604020202020204" pitchFamily="34" charset="0"/>
              </a:rPr>
              <a:t>изискването</a:t>
            </a:r>
            <a:r>
              <a:rPr lang="ru-RU" sz="1200" dirty="0">
                <a:latin typeface="+mj-lt"/>
                <a:cs typeface="Arial" panose="020B0604020202020204" pitchFamily="34" charset="0"/>
              </a:rPr>
              <a:t> по чл. 125 НПК. </a:t>
            </a:r>
          </a:p>
          <a:p>
            <a:pPr marL="0" indent="0" algn="just">
              <a:buNone/>
            </a:pPr>
            <a:r>
              <a:rPr lang="ru-RU" sz="1200" dirty="0" err="1">
                <a:latin typeface="+mj-lt"/>
                <a:cs typeface="Arial" panose="020B0604020202020204" pitchFamily="34" charset="0"/>
              </a:rPr>
              <a:t>Протоколът</a:t>
            </a:r>
            <a:r>
              <a:rPr lang="ru-RU" sz="1200" dirty="0">
                <a:latin typeface="+mj-lt"/>
                <a:cs typeface="Arial" panose="020B0604020202020204" pitchFamily="34" charset="0"/>
              </a:rPr>
              <a:t> е </a:t>
            </a:r>
            <a:r>
              <a:rPr lang="ru-RU" sz="1200" dirty="0" err="1">
                <a:latin typeface="+mj-lt"/>
                <a:cs typeface="Arial" panose="020B0604020202020204" pitchFamily="34" charset="0"/>
              </a:rPr>
              <a:t>писмено</a:t>
            </a:r>
            <a:r>
              <a:rPr lang="ru-RU" sz="1200" dirty="0">
                <a:latin typeface="+mj-lt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+mj-lt"/>
                <a:cs typeface="Arial" panose="020B0604020202020204" pitchFamily="34" charset="0"/>
              </a:rPr>
              <a:t>доказателство</a:t>
            </a:r>
            <a:r>
              <a:rPr lang="ru-RU" sz="1200" dirty="0">
                <a:latin typeface="+mj-lt"/>
                <a:cs typeface="Arial" panose="020B0604020202020204" pitchFamily="34" charset="0"/>
              </a:rPr>
              <a:t> и на </a:t>
            </a:r>
            <a:r>
              <a:rPr lang="ru-RU" sz="1200" dirty="0" err="1">
                <a:latin typeface="+mj-lt"/>
                <a:cs typeface="Arial" panose="020B0604020202020204" pitchFamily="34" charset="0"/>
              </a:rPr>
              <a:t>общо</a:t>
            </a:r>
            <a:r>
              <a:rPr lang="ru-RU" sz="1200" dirty="0">
                <a:latin typeface="+mj-lt"/>
                <a:cs typeface="Arial" panose="020B0604020202020204" pitchFamily="34" charset="0"/>
              </a:rPr>
              <a:t> основание подлежи на проверка и анализ в </a:t>
            </a:r>
            <a:r>
              <a:rPr lang="ru-RU" sz="1200" dirty="0" err="1">
                <a:latin typeface="+mj-lt"/>
                <a:cs typeface="Arial" panose="020B0604020202020204" pitchFamily="34" charset="0"/>
              </a:rPr>
              <a:t>наказателния</a:t>
            </a:r>
            <a:r>
              <a:rPr lang="ru-RU" sz="1200" dirty="0">
                <a:latin typeface="+mj-lt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+mj-lt"/>
                <a:cs typeface="Arial" panose="020B0604020202020204" pitchFamily="34" charset="0"/>
              </a:rPr>
              <a:t>процес</a:t>
            </a:r>
            <a:r>
              <a:rPr lang="ru-RU" sz="1200" dirty="0">
                <a:latin typeface="+mj-lt"/>
                <a:cs typeface="Arial" panose="020B0604020202020204" pitchFamily="34" charset="0"/>
              </a:rPr>
              <a:t>, в </a:t>
            </a:r>
            <a:r>
              <a:rPr lang="ru-RU" sz="1200" dirty="0" err="1">
                <a:latin typeface="+mj-lt"/>
                <a:cs typeface="Arial" panose="020B0604020202020204" pitchFamily="34" charset="0"/>
              </a:rPr>
              <a:t>т.ч</a:t>
            </a:r>
            <a:r>
              <a:rPr lang="ru-RU" sz="1200" dirty="0">
                <a:latin typeface="+mj-lt"/>
                <a:cs typeface="Arial" panose="020B0604020202020204" pitchFamily="34" charset="0"/>
              </a:rPr>
              <a:t>. и чрез </a:t>
            </a:r>
            <a:r>
              <a:rPr lang="ru-RU" sz="1200" dirty="0" err="1">
                <a:latin typeface="+mj-lt"/>
                <a:cs typeface="Arial" panose="020B0604020202020204" pitchFamily="34" charset="0"/>
              </a:rPr>
              <a:t>съответната</a:t>
            </a:r>
            <a:r>
              <a:rPr lang="ru-RU" sz="1200" dirty="0">
                <a:latin typeface="+mj-lt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+mj-lt"/>
                <a:cs typeface="Arial" panose="020B0604020202020204" pitchFamily="34" charset="0"/>
              </a:rPr>
              <a:t>експертиза</a:t>
            </a:r>
            <a:r>
              <a:rPr lang="ru-RU" sz="1200" dirty="0">
                <a:latin typeface="+mj-lt"/>
                <a:cs typeface="Arial" panose="020B0604020202020204" pitchFamily="34" charset="0"/>
              </a:rPr>
              <a:t>. </a:t>
            </a:r>
            <a:endParaRPr lang="ru-RU" sz="1200" dirty="0" smtClean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24354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bg-BG" sz="3600" dirty="0" smtClean="0"/>
              <a:t>Професионална квалификация на лицата, които извършват изследването</a:t>
            </a:r>
            <a:endParaRPr lang="bg-BG" sz="3600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 algn="just">
              <a:buNone/>
            </a:pPr>
            <a:r>
              <a:rPr lang="ru-RU" b="1" dirty="0">
                <a:cs typeface="Arial" panose="020B0604020202020204" pitchFamily="34" charset="0"/>
              </a:rPr>
              <a:t>Р 149/2015 г. по НД 257/2015 г., 3 НО</a:t>
            </a:r>
            <a:endParaRPr lang="ru-RU" dirty="0"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dirty="0" err="1">
                <a:cs typeface="Arial" panose="020B0604020202020204" pitchFamily="34" charset="0"/>
              </a:rPr>
              <a:t>Докато</a:t>
            </a:r>
            <a:r>
              <a:rPr lang="ru-RU" dirty="0">
                <a:cs typeface="Arial" panose="020B0604020202020204" pitchFamily="34" charset="0"/>
              </a:rPr>
              <a:t> </a:t>
            </a:r>
            <a:r>
              <a:rPr lang="ru-RU" dirty="0" err="1">
                <a:cs typeface="Arial" panose="020B0604020202020204" pitchFamily="34" charset="0"/>
              </a:rPr>
              <a:t>експертизата</a:t>
            </a:r>
            <a:r>
              <a:rPr lang="ru-RU" dirty="0">
                <a:cs typeface="Arial" panose="020B0604020202020204" pitchFamily="34" charset="0"/>
              </a:rPr>
              <a:t> </a:t>
            </a:r>
            <a:r>
              <a:rPr lang="ru-RU" dirty="0" err="1">
                <a:cs typeface="Arial" panose="020B0604020202020204" pitchFamily="34" charset="0"/>
              </a:rPr>
              <a:t>предполага</a:t>
            </a:r>
            <a:r>
              <a:rPr lang="ru-RU" dirty="0">
                <a:cs typeface="Arial" panose="020B0604020202020204" pitchFamily="34" charset="0"/>
              </a:rPr>
              <a:t> </a:t>
            </a:r>
            <a:r>
              <a:rPr lang="ru-RU" dirty="0" err="1">
                <a:cs typeface="Arial" panose="020B0604020202020204" pitchFamily="34" charset="0"/>
              </a:rPr>
              <a:t>наличието</a:t>
            </a:r>
            <a:r>
              <a:rPr lang="ru-RU" dirty="0">
                <a:cs typeface="Arial" panose="020B0604020202020204" pitchFamily="34" charset="0"/>
              </a:rPr>
              <a:t> на </a:t>
            </a:r>
            <a:r>
              <a:rPr lang="ru-RU" dirty="0" err="1">
                <a:cs typeface="Arial" panose="020B0604020202020204" pitchFamily="34" charset="0"/>
              </a:rPr>
              <a:t>образувано</a:t>
            </a:r>
            <a:r>
              <a:rPr lang="ru-RU" dirty="0">
                <a:cs typeface="Arial" panose="020B0604020202020204" pitchFamily="34" charset="0"/>
              </a:rPr>
              <a:t> </a:t>
            </a:r>
            <a:r>
              <a:rPr lang="ru-RU" dirty="0" err="1">
                <a:cs typeface="Arial" panose="020B0604020202020204" pitchFamily="34" charset="0"/>
              </a:rPr>
              <a:t>наказателно</a:t>
            </a:r>
            <a:r>
              <a:rPr lang="ru-RU" dirty="0">
                <a:cs typeface="Arial" panose="020B0604020202020204" pitchFamily="34" charset="0"/>
              </a:rPr>
              <a:t> производство, протокол за </a:t>
            </a:r>
            <a:r>
              <a:rPr lang="ru-RU" dirty="0" err="1">
                <a:cs typeface="Arial" panose="020B0604020202020204" pitchFamily="34" charset="0"/>
              </a:rPr>
              <a:t>химическа</a:t>
            </a:r>
            <a:r>
              <a:rPr lang="ru-RU" dirty="0">
                <a:cs typeface="Arial" panose="020B0604020202020204" pitchFamily="34" charset="0"/>
              </a:rPr>
              <a:t> </a:t>
            </a:r>
            <a:r>
              <a:rPr lang="ru-RU" dirty="0" err="1">
                <a:cs typeface="Arial" panose="020B0604020202020204" pitchFamily="34" charset="0"/>
              </a:rPr>
              <a:t>експертиза</a:t>
            </a:r>
            <a:r>
              <a:rPr lang="ru-RU" dirty="0">
                <a:cs typeface="Arial" panose="020B0604020202020204" pitchFamily="34" charset="0"/>
              </a:rPr>
              <a:t> по </a:t>
            </a:r>
            <a:r>
              <a:rPr lang="ru-RU" dirty="0" err="1">
                <a:cs typeface="Arial" panose="020B0604020202020204" pitchFamily="34" charset="0"/>
              </a:rPr>
              <a:t>реда</a:t>
            </a:r>
            <a:r>
              <a:rPr lang="ru-RU" dirty="0">
                <a:cs typeface="Arial" panose="020B0604020202020204" pitchFamily="34" charset="0"/>
              </a:rPr>
              <a:t> на </a:t>
            </a:r>
            <a:r>
              <a:rPr lang="ru-RU" dirty="0" err="1">
                <a:cs typeface="Arial" panose="020B0604020202020204" pitchFamily="34" charset="0"/>
              </a:rPr>
              <a:t>Наредба</a:t>
            </a:r>
            <a:r>
              <a:rPr lang="ru-RU" dirty="0">
                <a:cs typeface="Arial" panose="020B0604020202020204" pitchFamily="34" charset="0"/>
              </a:rPr>
              <a:t> №30 се </a:t>
            </a:r>
            <a:r>
              <a:rPr lang="ru-RU" dirty="0" err="1">
                <a:cs typeface="Arial" panose="020B0604020202020204" pitchFamily="34" charset="0"/>
              </a:rPr>
              <a:t>съставя</a:t>
            </a:r>
            <a:r>
              <a:rPr lang="ru-RU" dirty="0">
                <a:cs typeface="Arial" panose="020B0604020202020204" pitchFamily="34" charset="0"/>
              </a:rPr>
              <a:t> </a:t>
            </a:r>
            <a:r>
              <a:rPr lang="ru-RU" dirty="0" err="1">
                <a:cs typeface="Arial" panose="020B0604020202020204" pitchFamily="34" charset="0"/>
              </a:rPr>
              <a:t>винаги</a:t>
            </a:r>
            <a:r>
              <a:rPr lang="ru-RU" dirty="0">
                <a:cs typeface="Arial" panose="020B0604020202020204" pitchFamily="34" charset="0"/>
              </a:rPr>
              <a:t>, </a:t>
            </a:r>
            <a:r>
              <a:rPr lang="ru-RU" dirty="0" err="1">
                <a:cs typeface="Arial" panose="020B0604020202020204" pitchFamily="34" charset="0"/>
              </a:rPr>
              <a:t>когато</a:t>
            </a:r>
            <a:r>
              <a:rPr lang="ru-RU" dirty="0">
                <a:cs typeface="Arial" panose="020B0604020202020204" pitchFamily="34" charset="0"/>
              </a:rPr>
              <a:t> се </a:t>
            </a:r>
            <a:r>
              <a:rPr lang="ru-RU" dirty="0" err="1">
                <a:cs typeface="Arial" panose="020B0604020202020204" pitchFamily="34" charset="0"/>
              </a:rPr>
              <a:t>налага</a:t>
            </a:r>
            <a:r>
              <a:rPr lang="ru-RU" dirty="0">
                <a:cs typeface="Arial" panose="020B0604020202020204" pitchFamily="34" charset="0"/>
              </a:rPr>
              <a:t> </a:t>
            </a:r>
            <a:r>
              <a:rPr lang="ru-RU" dirty="0" err="1">
                <a:cs typeface="Arial" panose="020B0604020202020204" pitchFamily="34" charset="0"/>
              </a:rPr>
              <a:t>изследване</a:t>
            </a:r>
            <a:r>
              <a:rPr lang="ru-RU" dirty="0">
                <a:cs typeface="Arial" panose="020B0604020202020204" pitchFamily="34" charset="0"/>
              </a:rPr>
              <a:t> на </a:t>
            </a:r>
            <a:r>
              <a:rPr lang="ru-RU" dirty="0" err="1">
                <a:cs typeface="Arial" panose="020B0604020202020204" pitchFamily="34" charset="0"/>
              </a:rPr>
              <a:t>кръвна</a:t>
            </a:r>
            <a:r>
              <a:rPr lang="ru-RU" dirty="0">
                <a:cs typeface="Arial" panose="020B0604020202020204" pitchFamily="34" charset="0"/>
              </a:rPr>
              <a:t> проба на </a:t>
            </a:r>
            <a:r>
              <a:rPr lang="ru-RU" dirty="0" err="1">
                <a:cs typeface="Arial" panose="020B0604020202020204" pitchFamily="34" charset="0"/>
              </a:rPr>
              <a:t>водач</a:t>
            </a:r>
            <a:r>
              <a:rPr lang="ru-RU" dirty="0">
                <a:cs typeface="Arial" panose="020B0604020202020204" pitchFamily="34" charset="0"/>
              </a:rPr>
              <a:t> на МПС, </a:t>
            </a:r>
            <a:r>
              <a:rPr lang="ru-RU" dirty="0" err="1">
                <a:cs typeface="Arial" panose="020B0604020202020204" pitchFamily="34" charset="0"/>
              </a:rPr>
              <a:t>като</a:t>
            </a:r>
            <a:r>
              <a:rPr lang="ru-RU" dirty="0">
                <a:cs typeface="Arial" panose="020B0604020202020204" pitchFamily="34" charset="0"/>
              </a:rPr>
              <a:t> е без значение </a:t>
            </a:r>
            <a:r>
              <a:rPr lang="ru-RU" dirty="0" err="1">
                <a:cs typeface="Arial" panose="020B0604020202020204" pitchFamily="34" charset="0"/>
              </a:rPr>
              <a:t>налице</a:t>
            </a:r>
            <a:r>
              <a:rPr lang="ru-RU" dirty="0">
                <a:cs typeface="Arial" panose="020B0604020202020204" pitchFamily="34" charset="0"/>
              </a:rPr>
              <a:t> ли е или не </a:t>
            </a:r>
            <a:r>
              <a:rPr lang="ru-RU" dirty="0" err="1">
                <a:cs typeface="Arial" panose="020B0604020202020204" pitchFamily="34" charset="0"/>
              </a:rPr>
              <a:t>висящо</a:t>
            </a:r>
            <a:r>
              <a:rPr lang="ru-RU" dirty="0">
                <a:cs typeface="Arial" panose="020B0604020202020204" pitchFamily="34" charset="0"/>
              </a:rPr>
              <a:t> </a:t>
            </a:r>
            <a:r>
              <a:rPr lang="ru-RU" dirty="0" err="1">
                <a:cs typeface="Arial" panose="020B0604020202020204" pitchFamily="34" charset="0"/>
              </a:rPr>
              <a:t>наказателно</a:t>
            </a:r>
            <a:r>
              <a:rPr lang="ru-RU" dirty="0">
                <a:cs typeface="Arial" panose="020B0604020202020204" pitchFamily="34" charset="0"/>
              </a:rPr>
              <a:t> производство.</a:t>
            </a:r>
          </a:p>
          <a:p>
            <a:pPr marL="0" indent="0" algn="just">
              <a:buNone/>
            </a:pPr>
            <a:r>
              <a:rPr lang="ru-RU" dirty="0" err="1">
                <a:cs typeface="Arial" panose="020B0604020202020204" pitchFamily="34" charset="0"/>
              </a:rPr>
              <a:t>Съставеният</a:t>
            </a:r>
            <a:r>
              <a:rPr lang="ru-RU" dirty="0">
                <a:cs typeface="Arial" panose="020B0604020202020204" pitchFamily="34" charset="0"/>
              </a:rPr>
              <a:t> протокол по </a:t>
            </a:r>
            <a:r>
              <a:rPr lang="ru-RU" dirty="0" err="1">
                <a:cs typeface="Arial" panose="020B0604020202020204" pitchFamily="34" charset="0"/>
              </a:rPr>
              <a:t>естеството</a:t>
            </a:r>
            <a:r>
              <a:rPr lang="ru-RU" dirty="0">
                <a:cs typeface="Arial" panose="020B0604020202020204" pitchFamily="34" charset="0"/>
              </a:rPr>
              <a:t> си </a:t>
            </a:r>
            <a:r>
              <a:rPr lang="ru-RU" dirty="0" err="1">
                <a:cs typeface="Arial" panose="020B0604020202020204" pitchFamily="34" charset="0"/>
              </a:rPr>
              <a:t>представлява</a:t>
            </a:r>
            <a:r>
              <a:rPr lang="ru-RU" dirty="0">
                <a:cs typeface="Arial" panose="020B0604020202020204" pitchFamily="34" charset="0"/>
              </a:rPr>
              <a:t> </a:t>
            </a:r>
            <a:r>
              <a:rPr lang="ru-RU" dirty="0" err="1">
                <a:cs typeface="Arial" panose="020B0604020202020204" pitchFamily="34" charset="0"/>
              </a:rPr>
              <a:t>писмено</a:t>
            </a:r>
            <a:r>
              <a:rPr lang="ru-RU" dirty="0">
                <a:cs typeface="Arial" panose="020B0604020202020204" pitchFamily="34" charset="0"/>
              </a:rPr>
              <a:t> </a:t>
            </a:r>
            <a:r>
              <a:rPr lang="ru-RU" dirty="0" err="1">
                <a:cs typeface="Arial" panose="020B0604020202020204" pitchFamily="34" charset="0"/>
              </a:rPr>
              <a:t>доказателство</a:t>
            </a:r>
            <a:r>
              <a:rPr lang="ru-RU" dirty="0">
                <a:cs typeface="Arial" panose="020B0604020202020204" pitchFamily="34" charset="0"/>
              </a:rPr>
              <a:t>, </a:t>
            </a:r>
            <a:r>
              <a:rPr lang="ru-RU" dirty="0" err="1">
                <a:cs typeface="Arial" panose="020B0604020202020204" pitchFamily="34" charset="0"/>
              </a:rPr>
              <a:t>което</a:t>
            </a:r>
            <a:r>
              <a:rPr lang="ru-RU" dirty="0">
                <a:cs typeface="Arial" panose="020B0604020202020204" pitchFamily="34" charset="0"/>
              </a:rPr>
              <a:t> се </a:t>
            </a:r>
            <a:r>
              <a:rPr lang="ru-RU" dirty="0" err="1">
                <a:cs typeface="Arial" panose="020B0604020202020204" pitchFamily="34" charset="0"/>
              </a:rPr>
              <a:t>приобщава</a:t>
            </a:r>
            <a:r>
              <a:rPr lang="ru-RU" dirty="0">
                <a:cs typeface="Arial" panose="020B0604020202020204" pitchFamily="34" charset="0"/>
              </a:rPr>
              <a:t> </a:t>
            </a:r>
            <a:r>
              <a:rPr lang="ru-RU" dirty="0" err="1">
                <a:cs typeface="Arial" panose="020B0604020202020204" pitchFamily="34" charset="0"/>
              </a:rPr>
              <a:t>към</a:t>
            </a:r>
            <a:r>
              <a:rPr lang="ru-RU" dirty="0">
                <a:cs typeface="Arial" panose="020B0604020202020204" pitchFamily="34" charset="0"/>
              </a:rPr>
              <a:t> </a:t>
            </a:r>
            <a:r>
              <a:rPr lang="ru-RU" dirty="0" err="1">
                <a:cs typeface="Arial" panose="020B0604020202020204" pitchFamily="34" charset="0"/>
              </a:rPr>
              <a:t>доказателствената</a:t>
            </a:r>
            <a:r>
              <a:rPr lang="ru-RU" dirty="0">
                <a:cs typeface="Arial" panose="020B0604020202020204" pitchFamily="34" charset="0"/>
              </a:rPr>
              <a:t> </a:t>
            </a:r>
            <a:r>
              <a:rPr lang="ru-RU" dirty="0" err="1">
                <a:cs typeface="Arial" panose="020B0604020202020204" pitchFamily="34" charset="0"/>
              </a:rPr>
              <a:t>съвкупност</a:t>
            </a:r>
            <a:r>
              <a:rPr lang="ru-RU" dirty="0">
                <a:cs typeface="Arial" panose="020B0604020202020204" pitchFamily="34" charset="0"/>
              </a:rPr>
              <a:t> по </a:t>
            </a:r>
            <a:r>
              <a:rPr lang="ru-RU" dirty="0" err="1">
                <a:cs typeface="Arial" panose="020B0604020202020204" pitchFamily="34" charset="0"/>
              </a:rPr>
              <a:t>реда</a:t>
            </a:r>
            <a:r>
              <a:rPr lang="ru-RU" dirty="0">
                <a:cs typeface="Arial" panose="020B0604020202020204" pitchFamily="34" charset="0"/>
              </a:rPr>
              <a:t> на чл. 283 от НПК, а не по </a:t>
            </a:r>
            <a:r>
              <a:rPr lang="ru-RU" dirty="0" err="1">
                <a:cs typeface="Arial" panose="020B0604020202020204" pitchFamily="34" charset="0"/>
              </a:rPr>
              <a:t>реда</a:t>
            </a:r>
            <a:r>
              <a:rPr lang="ru-RU" dirty="0">
                <a:cs typeface="Arial" panose="020B0604020202020204" pitchFamily="34" charset="0"/>
              </a:rPr>
              <a:t> на чл. 282 от НПК. </a:t>
            </a:r>
            <a:endParaRPr lang="bg-BG" dirty="0"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ru-RU" b="1" dirty="0" smtClean="0"/>
          </a:p>
          <a:p>
            <a:pPr marL="0" indent="0" algn="just">
              <a:buNone/>
            </a:pPr>
            <a:r>
              <a:rPr lang="ru-RU" b="1" dirty="0" smtClean="0"/>
              <a:t>Р 143/2015 </a:t>
            </a:r>
            <a:r>
              <a:rPr lang="ru-RU" b="1" dirty="0"/>
              <a:t>г. </a:t>
            </a:r>
            <a:r>
              <a:rPr lang="ru-RU" b="1" dirty="0" smtClean="0"/>
              <a:t>По НД </a:t>
            </a:r>
            <a:r>
              <a:rPr lang="ru-RU" b="1" dirty="0"/>
              <a:t>350/2015 г., </a:t>
            </a:r>
            <a:r>
              <a:rPr lang="ru-RU" b="1" dirty="0" smtClean="0"/>
              <a:t>3 НО</a:t>
            </a:r>
            <a:endParaRPr lang="bg-BG" dirty="0"/>
          </a:p>
          <a:p>
            <a:pPr marL="0" indent="0" algn="just">
              <a:buNone/>
            </a:pPr>
            <a:r>
              <a:rPr lang="ru-RU" dirty="0" err="1" smtClean="0"/>
              <a:t>Лицето</a:t>
            </a:r>
            <a:r>
              <a:rPr lang="ru-RU" dirty="0"/>
              <a:t>, </a:t>
            </a:r>
            <a:r>
              <a:rPr lang="ru-RU" dirty="0" err="1"/>
              <a:t>извършващо</a:t>
            </a:r>
            <a:r>
              <a:rPr lang="ru-RU" dirty="0"/>
              <a:t> </a:t>
            </a:r>
            <a:r>
              <a:rPr lang="ru-RU" dirty="0" err="1"/>
              <a:t>изследването</a:t>
            </a:r>
            <a:r>
              <a:rPr lang="ru-RU" dirty="0"/>
              <a:t> не е </a:t>
            </a:r>
            <a:r>
              <a:rPr lang="ru-RU" dirty="0" err="1"/>
              <a:t>вещо</a:t>
            </a:r>
            <a:r>
              <a:rPr lang="ru-RU" dirty="0"/>
              <a:t> лице - </a:t>
            </a:r>
            <a:r>
              <a:rPr lang="ru-RU" dirty="0" err="1"/>
              <a:t>експерт</a:t>
            </a:r>
            <a:r>
              <a:rPr lang="ru-RU" dirty="0"/>
              <a:t> по </a:t>
            </a:r>
            <a:r>
              <a:rPr lang="ru-RU" dirty="0" err="1"/>
              <a:t>смисъла</a:t>
            </a:r>
            <a:r>
              <a:rPr lang="ru-RU" dirty="0"/>
              <a:t> на НПК. За да </a:t>
            </a:r>
            <a:r>
              <a:rPr lang="ru-RU" dirty="0" err="1"/>
              <a:t>извърши</a:t>
            </a:r>
            <a:r>
              <a:rPr lang="ru-RU" dirty="0"/>
              <a:t> </a:t>
            </a:r>
            <a:r>
              <a:rPr lang="ru-RU" dirty="0" err="1"/>
              <a:t>химическото</a:t>
            </a:r>
            <a:r>
              <a:rPr lang="ru-RU" dirty="0"/>
              <a:t> </a:t>
            </a:r>
            <a:r>
              <a:rPr lang="ru-RU" dirty="0" err="1"/>
              <a:t>изследване</a:t>
            </a:r>
            <a:r>
              <a:rPr lang="ru-RU" dirty="0"/>
              <a:t> на </a:t>
            </a:r>
            <a:r>
              <a:rPr lang="ru-RU" dirty="0" err="1"/>
              <a:t>взетата</a:t>
            </a:r>
            <a:r>
              <a:rPr lang="ru-RU" dirty="0"/>
              <a:t> </a:t>
            </a:r>
            <a:r>
              <a:rPr lang="ru-RU" dirty="0" err="1"/>
              <a:t>кръвна</a:t>
            </a:r>
            <a:r>
              <a:rPr lang="ru-RU" dirty="0"/>
              <a:t> проба е </a:t>
            </a:r>
            <a:r>
              <a:rPr lang="ru-RU" dirty="0" err="1"/>
              <a:t>достатъчно</a:t>
            </a:r>
            <a:r>
              <a:rPr lang="ru-RU" dirty="0"/>
              <a:t> то да е назначено на </a:t>
            </a:r>
            <a:r>
              <a:rPr lang="ru-RU" dirty="0" err="1"/>
              <a:t>съответната</a:t>
            </a:r>
            <a:r>
              <a:rPr lang="ru-RU" dirty="0"/>
              <a:t> </a:t>
            </a:r>
            <a:r>
              <a:rPr lang="ru-RU" dirty="0" err="1"/>
              <a:t>длъжност</a:t>
            </a:r>
            <a:r>
              <a:rPr lang="ru-RU" dirty="0"/>
              <a:t> </a:t>
            </a:r>
            <a:r>
              <a:rPr lang="ru-RU" dirty="0" err="1"/>
              <a:t>със</a:t>
            </a:r>
            <a:r>
              <a:rPr lang="ru-RU" dirty="0"/>
              <a:t> </a:t>
            </a:r>
            <a:r>
              <a:rPr lang="ru-RU" dirty="0" err="1"/>
              <a:t>съответната</a:t>
            </a:r>
            <a:r>
              <a:rPr lang="ru-RU" dirty="0"/>
              <a:t> </a:t>
            </a:r>
            <a:r>
              <a:rPr lang="ru-RU" dirty="0" err="1"/>
              <a:t>специалност</a:t>
            </a:r>
            <a:r>
              <a:rPr lang="ru-RU" dirty="0"/>
              <a:t> в </a:t>
            </a:r>
            <a:r>
              <a:rPr lang="ru-RU" dirty="0" err="1"/>
              <a:t>здравните</a:t>
            </a:r>
            <a:r>
              <a:rPr lang="ru-RU" dirty="0"/>
              <a:t> заведения или учреждения, </a:t>
            </a:r>
            <a:r>
              <a:rPr lang="ru-RU" dirty="0" err="1"/>
              <a:t>посочени</a:t>
            </a:r>
            <a:r>
              <a:rPr lang="ru-RU" dirty="0"/>
              <a:t> в </a:t>
            </a:r>
            <a:r>
              <a:rPr lang="ru-RU" dirty="0" err="1"/>
              <a:t>Наредба</a:t>
            </a:r>
            <a:r>
              <a:rPr lang="ru-RU" dirty="0"/>
              <a:t> № 30 и не е необходимо или </a:t>
            </a:r>
            <a:r>
              <a:rPr lang="ru-RU" dirty="0" err="1"/>
              <a:t>задължително</a:t>
            </a:r>
            <a:r>
              <a:rPr lang="ru-RU" dirty="0"/>
              <a:t> условие да </a:t>
            </a:r>
            <a:r>
              <a:rPr lang="ru-RU" dirty="0" err="1"/>
              <a:t>фигурира</a:t>
            </a:r>
            <a:r>
              <a:rPr lang="ru-RU" dirty="0"/>
              <a:t> в </a:t>
            </a:r>
            <a:r>
              <a:rPr lang="ru-RU" dirty="0" err="1"/>
              <a:t>нарочен</a:t>
            </a:r>
            <a:r>
              <a:rPr lang="ru-RU" dirty="0"/>
              <a:t> </a:t>
            </a:r>
            <a:r>
              <a:rPr lang="ru-RU" dirty="0" err="1"/>
              <a:t>списък</a:t>
            </a:r>
            <a:r>
              <a:rPr lang="ru-RU" dirty="0"/>
              <a:t> на </a:t>
            </a:r>
            <a:r>
              <a:rPr lang="ru-RU" dirty="0" err="1"/>
              <a:t>вещите</a:t>
            </a:r>
            <a:r>
              <a:rPr lang="ru-RU" dirty="0"/>
              <a:t> лица, </a:t>
            </a:r>
            <a:r>
              <a:rPr lang="ru-RU" dirty="0" err="1"/>
              <a:t>нито</a:t>
            </a:r>
            <a:r>
              <a:rPr lang="ru-RU" dirty="0"/>
              <a:t> </a:t>
            </a:r>
            <a:r>
              <a:rPr lang="ru-RU" dirty="0" err="1"/>
              <a:t>пък</a:t>
            </a:r>
            <a:r>
              <a:rPr lang="ru-RU" dirty="0"/>
              <a:t> да </a:t>
            </a:r>
            <a:r>
              <a:rPr lang="ru-RU" dirty="0" err="1"/>
              <a:t>бъде</a:t>
            </a:r>
            <a:r>
              <a:rPr lang="ru-RU" dirty="0"/>
              <a:t> назначено с постановление от </a:t>
            </a:r>
            <a:r>
              <a:rPr lang="ru-RU" dirty="0" err="1"/>
              <a:t>разследващия</a:t>
            </a:r>
            <a:r>
              <a:rPr lang="ru-RU" dirty="0"/>
              <a:t> орган или с определение от </a:t>
            </a:r>
            <a:r>
              <a:rPr lang="ru-RU" dirty="0" err="1"/>
              <a:t>съда</a:t>
            </a:r>
            <a:r>
              <a:rPr lang="ru-RU" dirty="0"/>
              <a:t>.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За </a:t>
            </a:r>
            <a:r>
              <a:rPr lang="ru-RU" dirty="0" err="1"/>
              <a:t>разлика</a:t>
            </a:r>
            <a:r>
              <a:rPr lang="ru-RU" dirty="0"/>
              <a:t> от </a:t>
            </a:r>
            <a:r>
              <a:rPr lang="ru-RU" dirty="0" err="1"/>
              <a:t>вещите</a:t>
            </a:r>
            <a:r>
              <a:rPr lang="ru-RU" dirty="0"/>
              <a:t> лица, </a:t>
            </a:r>
            <a:r>
              <a:rPr lang="ru-RU" dirty="0" err="1"/>
              <a:t>лицата</a:t>
            </a:r>
            <a:r>
              <a:rPr lang="ru-RU" dirty="0"/>
              <a:t>, </a:t>
            </a:r>
            <a:r>
              <a:rPr lang="ru-RU" dirty="0" err="1"/>
              <a:t>извършили</a:t>
            </a:r>
            <a:r>
              <a:rPr lang="ru-RU" dirty="0"/>
              <a:t> </a:t>
            </a:r>
            <a:r>
              <a:rPr lang="ru-RU" dirty="0" err="1"/>
              <a:t>химическото</a:t>
            </a:r>
            <a:r>
              <a:rPr lang="ru-RU" dirty="0"/>
              <a:t> </a:t>
            </a:r>
            <a:r>
              <a:rPr lang="ru-RU" dirty="0" err="1"/>
              <a:t>изследване</a:t>
            </a:r>
            <a:r>
              <a:rPr lang="ru-RU" dirty="0"/>
              <a:t> на </a:t>
            </a:r>
            <a:r>
              <a:rPr lang="ru-RU" dirty="0" err="1"/>
              <a:t>кръвта</a:t>
            </a:r>
            <a:r>
              <a:rPr lang="ru-RU" dirty="0"/>
              <a:t> на </a:t>
            </a:r>
            <a:r>
              <a:rPr lang="ru-RU" dirty="0" err="1"/>
              <a:t>водача</a:t>
            </a:r>
            <a:r>
              <a:rPr lang="ru-RU" dirty="0"/>
              <a:t> на МПС, не е необходимо да защитят устно и </a:t>
            </a:r>
            <a:r>
              <a:rPr lang="ru-RU" dirty="0" err="1"/>
              <a:t>непосредствено</a:t>
            </a:r>
            <a:r>
              <a:rPr lang="ru-RU" dirty="0"/>
              <a:t> пред </a:t>
            </a:r>
            <a:r>
              <a:rPr lang="ru-RU" dirty="0" err="1"/>
              <a:t>съда</a:t>
            </a:r>
            <a:r>
              <a:rPr lang="ru-RU" dirty="0"/>
              <a:t> </a:t>
            </a:r>
            <a:r>
              <a:rPr lang="ru-RU" dirty="0" err="1"/>
              <a:t>резултатите</a:t>
            </a:r>
            <a:r>
              <a:rPr lang="ru-RU" dirty="0"/>
              <a:t> от </a:t>
            </a:r>
            <a:r>
              <a:rPr lang="ru-RU" dirty="0" err="1"/>
              <a:t>своите</a:t>
            </a:r>
            <a:r>
              <a:rPr lang="ru-RU" dirty="0"/>
              <a:t> </a:t>
            </a:r>
            <a:r>
              <a:rPr lang="ru-RU" dirty="0" err="1"/>
              <a:t>изследвания</a:t>
            </a:r>
            <a:r>
              <a:rPr lang="ru-RU" dirty="0"/>
              <a:t>, </a:t>
            </a:r>
            <a:r>
              <a:rPr lang="ru-RU" dirty="0" err="1"/>
              <a:t>така</a:t>
            </a:r>
            <a:r>
              <a:rPr lang="ru-RU" dirty="0"/>
              <a:t>, </a:t>
            </a:r>
            <a:r>
              <a:rPr lang="ru-RU" dirty="0" err="1"/>
              <a:t>както</a:t>
            </a:r>
            <a:r>
              <a:rPr lang="ru-RU" dirty="0"/>
              <a:t> </a:t>
            </a:r>
            <a:r>
              <a:rPr lang="ru-RU" dirty="0" err="1"/>
              <a:t>са</a:t>
            </a:r>
            <a:r>
              <a:rPr lang="ru-RU" dirty="0"/>
              <a:t> </a:t>
            </a:r>
            <a:r>
              <a:rPr lang="ru-RU" dirty="0" err="1"/>
              <a:t>задължени</a:t>
            </a:r>
            <a:r>
              <a:rPr lang="ru-RU" dirty="0"/>
              <a:t> да </a:t>
            </a:r>
            <a:r>
              <a:rPr lang="ru-RU" dirty="0" err="1"/>
              <a:t>сторят</a:t>
            </a:r>
            <a:r>
              <a:rPr lang="ru-RU" dirty="0"/>
              <a:t> </a:t>
            </a:r>
            <a:r>
              <a:rPr lang="ru-RU" dirty="0" err="1"/>
              <a:t>вещите</a:t>
            </a:r>
            <a:r>
              <a:rPr lang="ru-RU" dirty="0"/>
              <a:t> лица по </a:t>
            </a:r>
            <a:r>
              <a:rPr lang="ru-RU" dirty="0" err="1"/>
              <a:t>реда</a:t>
            </a:r>
            <a:r>
              <a:rPr lang="ru-RU" dirty="0"/>
              <a:t> на чл. 149 от НПК. </a:t>
            </a:r>
          </a:p>
          <a:p>
            <a:pPr marL="0" indent="0" algn="just">
              <a:buNone/>
            </a:pPr>
            <a:r>
              <a:rPr lang="ru-RU" dirty="0" err="1" smtClean="0"/>
              <a:t>Ето</a:t>
            </a:r>
            <a:r>
              <a:rPr lang="ru-RU" dirty="0" smtClean="0"/>
              <a:t> </a:t>
            </a:r>
            <a:r>
              <a:rPr lang="ru-RU" dirty="0" err="1"/>
              <a:t>защо</a:t>
            </a:r>
            <a:r>
              <a:rPr lang="ru-RU" dirty="0"/>
              <a:t>, </a:t>
            </a:r>
            <a:r>
              <a:rPr lang="ru-RU" dirty="0" err="1"/>
              <a:t>дори</a:t>
            </a:r>
            <a:r>
              <a:rPr lang="ru-RU" dirty="0"/>
              <a:t> и </a:t>
            </a:r>
            <a:r>
              <a:rPr lang="ru-RU" dirty="0" err="1"/>
              <a:t>разследващият</a:t>
            </a:r>
            <a:r>
              <a:rPr lang="ru-RU" dirty="0"/>
              <a:t> орган да е постановил </a:t>
            </a:r>
            <a:r>
              <a:rPr lang="ru-RU" dirty="0" err="1"/>
              <a:t>назначаването</a:t>
            </a:r>
            <a:r>
              <a:rPr lang="ru-RU" dirty="0"/>
              <a:t> на Д. </a:t>
            </a:r>
            <a:r>
              <a:rPr lang="ru-RU" dirty="0" err="1"/>
              <a:t>като</a:t>
            </a:r>
            <a:r>
              <a:rPr lang="ru-RU" dirty="0"/>
              <a:t> </a:t>
            </a:r>
            <a:r>
              <a:rPr lang="ru-RU" dirty="0" err="1"/>
              <a:t>вещо</a:t>
            </a:r>
            <a:r>
              <a:rPr lang="ru-RU" dirty="0"/>
              <a:t> лице </a:t>
            </a:r>
            <a:r>
              <a:rPr lang="ru-RU" dirty="0" err="1"/>
              <a:t>със</a:t>
            </a:r>
            <a:r>
              <a:rPr lang="ru-RU" dirty="0"/>
              <a:t> </a:t>
            </a:r>
            <a:r>
              <a:rPr lang="ru-RU" dirty="0" err="1"/>
              <a:t>същата</a:t>
            </a:r>
            <a:r>
              <a:rPr lang="ru-RU" dirty="0"/>
              <a:t> задача, </a:t>
            </a:r>
            <a:r>
              <a:rPr lang="ru-RU" dirty="0" err="1"/>
              <a:t>постановлението</a:t>
            </a:r>
            <a:r>
              <a:rPr lang="ru-RU" dirty="0"/>
              <a:t> не е породило </a:t>
            </a:r>
            <a:r>
              <a:rPr lang="ru-RU" dirty="0" err="1"/>
              <a:t>правните</a:t>
            </a:r>
            <a:r>
              <a:rPr lang="ru-RU" dirty="0"/>
              <a:t> </a:t>
            </a:r>
            <a:r>
              <a:rPr lang="ru-RU" dirty="0" err="1"/>
              <a:t>последици</a:t>
            </a:r>
            <a:r>
              <a:rPr lang="ru-RU" dirty="0"/>
              <a:t> на </a:t>
            </a:r>
            <a:r>
              <a:rPr lang="ru-RU" dirty="0" err="1"/>
              <a:t>експертиза</a:t>
            </a:r>
            <a:r>
              <a:rPr lang="ru-RU" dirty="0"/>
              <a:t> по </a:t>
            </a:r>
            <a:r>
              <a:rPr lang="ru-RU" dirty="0" err="1"/>
              <a:t>смисъла</a:t>
            </a:r>
            <a:r>
              <a:rPr lang="ru-RU" dirty="0"/>
              <a:t> на чл. 144, ал. </a:t>
            </a:r>
            <a:r>
              <a:rPr lang="ru-RU" dirty="0" smtClean="0"/>
              <a:t>1- </a:t>
            </a:r>
            <a:r>
              <a:rPr lang="ru-RU" dirty="0"/>
              <a:t>чл. 154 от НПК, </a:t>
            </a:r>
            <a:r>
              <a:rPr lang="ru-RU" dirty="0" err="1"/>
              <a:t>тъй</a:t>
            </a:r>
            <a:r>
              <a:rPr lang="ru-RU" dirty="0"/>
              <a:t> </a:t>
            </a:r>
            <a:r>
              <a:rPr lang="ru-RU" dirty="0" err="1"/>
              <a:t>като</a:t>
            </a:r>
            <a:r>
              <a:rPr lang="ru-RU" dirty="0"/>
              <a:t> по </a:t>
            </a:r>
            <a:r>
              <a:rPr lang="ru-RU" dirty="0" err="1"/>
              <a:t>силата</a:t>
            </a:r>
            <a:r>
              <a:rPr lang="ru-RU" dirty="0"/>
              <a:t> на закона </a:t>
            </a:r>
            <a:r>
              <a:rPr lang="ru-RU" dirty="0" err="1"/>
              <a:t>тя</a:t>
            </a:r>
            <a:r>
              <a:rPr lang="ru-RU" dirty="0"/>
              <a:t> подлежи на </a:t>
            </a:r>
            <a:r>
              <a:rPr lang="ru-RU" dirty="0" err="1"/>
              <a:t>изпълнение</a:t>
            </a:r>
            <a:r>
              <a:rPr lang="ru-RU" dirty="0"/>
              <a:t> по друг </a:t>
            </a:r>
            <a:r>
              <a:rPr lang="ru-RU" dirty="0" err="1"/>
              <a:t>установен</a:t>
            </a:r>
            <a:r>
              <a:rPr lang="ru-RU" dirty="0"/>
              <a:t> в </a:t>
            </a:r>
            <a:r>
              <a:rPr lang="ru-RU" dirty="0" err="1"/>
              <a:t>специален</a:t>
            </a:r>
            <a:r>
              <a:rPr lang="ru-RU" dirty="0"/>
              <a:t> нормативен акт ред. </a:t>
            </a:r>
          </a:p>
        </p:txBody>
      </p:sp>
    </p:spTree>
    <p:extLst>
      <p:ext uri="{BB962C8B-B14F-4D97-AF65-F5344CB8AC3E}">
        <p14:creationId xmlns:p14="http://schemas.microsoft.com/office/powerpoint/2010/main" val="38112809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 smtClean="0"/>
              <a:t>Повторно изследване на взета проба</a:t>
            </a: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 algn="just">
              <a:buNone/>
            </a:pPr>
            <a:r>
              <a:rPr lang="ru-RU" b="1" dirty="0"/>
              <a:t>Решение № 260118 от 23.02.2021 г. на СГС по </a:t>
            </a:r>
            <a:r>
              <a:rPr lang="bg-BG" b="1" dirty="0" smtClean="0"/>
              <a:t>ВНОХД</a:t>
            </a:r>
            <a:r>
              <a:rPr lang="ru-RU" b="1" dirty="0" smtClean="0"/>
              <a:t> </a:t>
            </a:r>
            <a:r>
              <a:rPr lang="ru-RU" b="1" dirty="0"/>
              <a:t>№ 1938/2020 г.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err="1" smtClean="0"/>
              <a:t>Действително</a:t>
            </a:r>
            <a:r>
              <a:rPr lang="ru-RU" dirty="0"/>
              <a:t>, </a:t>
            </a:r>
            <a:r>
              <a:rPr lang="ru-RU" dirty="0" err="1"/>
              <a:t>както</a:t>
            </a:r>
            <a:r>
              <a:rPr lang="ru-RU" dirty="0"/>
              <a:t> е </a:t>
            </a:r>
            <a:r>
              <a:rPr lang="ru-RU" dirty="0" err="1"/>
              <a:t>приел</a:t>
            </a:r>
            <a:r>
              <a:rPr lang="ru-RU" dirty="0"/>
              <a:t> и </a:t>
            </a:r>
            <a:r>
              <a:rPr lang="ru-RU" dirty="0" err="1"/>
              <a:t>първоинстанционният</a:t>
            </a:r>
            <a:r>
              <a:rPr lang="ru-RU" dirty="0"/>
              <a:t> </a:t>
            </a:r>
            <a:r>
              <a:rPr lang="ru-RU" dirty="0" err="1"/>
              <a:t>съд</a:t>
            </a:r>
            <a:r>
              <a:rPr lang="ru-RU" dirty="0"/>
              <a:t>, и </a:t>
            </a:r>
            <a:r>
              <a:rPr lang="ru-RU" dirty="0" err="1"/>
              <a:t>двете</a:t>
            </a:r>
            <a:r>
              <a:rPr lang="ru-RU" dirty="0"/>
              <a:t> </a:t>
            </a:r>
            <a:r>
              <a:rPr lang="ru-RU" dirty="0" err="1"/>
              <a:t>епруветки</a:t>
            </a:r>
            <a:r>
              <a:rPr lang="ru-RU" dirty="0"/>
              <a:t> с </a:t>
            </a:r>
            <a:r>
              <a:rPr lang="ru-RU" dirty="0" err="1"/>
              <a:t>кръв</a:t>
            </a:r>
            <a:r>
              <a:rPr lang="ru-RU" dirty="0"/>
              <a:t> </a:t>
            </a:r>
            <a:r>
              <a:rPr lang="ru-RU" dirty="0" smtClean="0"/>
              <a:t>(</a:t>
            </a:r>
            <a:r>
              <a:rPr lang="ru-RU" dirty="0" err="1" smtClean="0"/>
              <a:t>първа</a:t>
            </a:r>
            <a:r>
              <a:rPr lang="ru-RU" dirty="0" smtClean="0"/>
              <a:t> </a:t>
            </a:r>
            <a:r>
              <a:rPr lang="ru-RU" dirty="0"/>
              <a:t>и </a:t>
            </a:r>
            <a:r>
              <a:rPr lang="ru-RU" dirty="0" err="1"/>
              <a:t>контролна</a:t>
            </a:r>
            <a:r>
              <a:rPr lang="ru-RU" dirty="0"/>
              <a:t> </a:t>
            </a:r>
            <a:r>
              <a:rPr lang="ru-RU" dirty="0" smtClean="0"/>
              <a:t>проба) </a:t>
            </a:r>
            <a:r>
              <a:rPr lang="ru-RU" dirty="0" err="1"/>
              <a:t>взети</a:t>
            </a:r>
            <a:r>
              <a:rPr lang="ru-RU" dirty="0"/>
              <a:t> от </a:t>
            </a:r>
            <a:r>
              <a:rPr lang="ru-RU" dirty="0" err="1" smtClean="0"/>
              <a:t>подсъдимия</a:t>
            </a:r>
            <a:r>
              <a:rPr lang="ru-RU" dirty="0" smtClean="0"/>
              <a:t> </a:t>
            </a:r>
            <a:r>
              <a:rPr lang="ru-RU" dirty="0" err="1"/>
              <a:t>са</a:t>
            </a:r>
            <a:r>
              <a:rPr lang="ru-RU" dirty="0"/>
              <a:t> били </a:t>
            </a:r>
            <a:r>
              <a:rPr lang="ru-RU" dirty="0" err="1"/>
              <a:t>унищожени</a:t>
            </a:r>
            <a:r>
              <a:rPr lang="ru-RU" dirty="0"/>
              <a:t> </a:t>
            </a:r>
            <a:r>
              <a:rPr lang="ru-RU" dirty="0" err="1"/>
              <a:t>към</a:t>
            </a:r>
            <a:r>
              <a:rPr lang="ru-RU" dirty="0"/>
              <a:t> момента, в </a:t>
            </a:r>
            <a:r>
              <a:rPr lang="ru-RU" dirty="0" err="1"/>
              <a:t>който</a:t>
            </a:r>
            <a:r>
              <a:rPr lang="ru-RU" dirty="0"/>
              <a:t> </a:t>
            </a:r>
            <a:r>
              <a:rPr lang="ru-RU" dirty="0" err="1"/>
              <a:t>защитата</a:t>
            </a:r>
            <a:r>
              <a:rPr lang="ru-RU" dirty="0"/>
              <a:t> е поискала </a:t>
            </a:r>
            <a:r>
              <a:rPr lang="ru-RU" dirty="0" err="1"/>
              <a:t>назначаване</a:t>
            </a:r>
            <a:r>
              <a:rPr lang="ru-RU" dirty="0"/>
              <a:t> на </a:t>
            </a:r>
            <a:r>
              <a:rPr lang="ru-RU" dirty="0" err="1"/>
              <a:t>съдебно-химическа</a:t>
            </a:r>
            <a:r>
              <a:rPr lang="ru-RU" dirty="0"/>
              <a:t> </a:t>
            </a:r>
            <a:r>
              <a:rPr lang="ru-RU" dirty="0" err="1" smtClean="0"/>
              <a:t>експертиза</a:t>
            </a:r>
            <a:r>
              <a:rPr lang="ru-RU" dirty="0" smtClean="0"/>
              <a:t>- </a:t>
            </a:r>
            <a:r>
              <a:rPr lang="ru-RU" dirty="0"/>
              <a:t>04.11.2019 г., но </a:t>
            </a:r>
            <a:r>
              <a:rPr lang="ru-RU" dirty="0" err="1"/>
              <a:t>доколкото</a:t>
            </a:r>
            <a:r>
              <a:rPr lang="ru-RU" dirty="0"/>
              <a:t> </a:t>
            </a:r>
            <a:r>
              <a:rPr lang="ru-RU" dirty="0" err="1"/>
              <a:t>химическото</a:t>
            </a:r>
            <a:r>
              <a:rPr lang="ru-RU" dirty="0"/>
              <a:t> </a:t>
            </a:r>
            <a:r>
              <a:rPr lang="ru-RU" dirty="0" err="1"/>
              <a:t>изследване</a:t>
            </a:r>
            <a:r>
              <a:rPr lang="ru-RU" dirty="0"/>
              <a:t> е било </a:t>
            </a:r>
            <a:r>
              <a:rPr lang="ru-RU" dirty="0" err="1"/>
              <a:t>извършено</a:t>
            </a:r>
            <a:r>
              <a:rPr lang="ru-RU" dirty="0"/>
              <a:t> на 27.05.2019 г., </a:t>
            </a:r>
            <a:r>
              <a:rPr lang="ru-RU" dirty="0" err="1"/>
              <a:t>съгласно</a:t>
            </a:r>
            <a:r>
              <a:rPr lang="ru-RU" dirty="0"/>
              <a:t> чл. 26, ал. 4 от </a:t>
            </a:r>
            <a:r>
              <a:rPr lang="ru-RU" dirty="0" err="1"/>
              <a:t>Наредба</a:t>
            </a:r>
            <a:r>
              <a:rPr lang="ru-RU" dirty="0"/>
              <a:t> № 1, </a:t>
            </a:r>
            <a:r>
              <a:rPr lang="ru-RU" dirty="0" err="1"/>
              <a:t>срокът</a:t>
            </a:r>
            <a:r>
              <a:rPr lang="ru-RU" dirty="0"/>
              <a:t> за </a:t>
            </a:r>
            <a:r>
              <a:rPr lang="ru-RU" dirty="0" err="1"/>
              <a:t>задължителното</a:t>
            </a:r>
            <a:r>
              <a:rPr lang="ru-RU" dirty="0"/>
              <a:t> им </a:t>
            </a:r>
            <a:r>
              <a:rPr lang="ru-RU" dirty="0" err="1"/>
              <a:t>съхранение</a:t>
            </a:r>
            <a:r>
              <a:rPr lang="ru-RU" dirty="0"/>
              <a:t> е бил </a:t>
            </a:r>
            <a:r>
              <a:rPr lang="ru-RU" dirty="0" err="1"/>
              <a:t>спазен</a:t>
            </a:r>
            <a:r>
              <a:rPr lang="ru-RU" dirty="0"/>
              <a:t>. В </a:t>
            </a:r>
            <a:r>
              <a:rPr lang="ru-RU" dirty="0" err="1"/>
              <a:t>същото</a:t>
            </a:r>
            <a:r>
              <a:rPr lang="ru-RU" dirty="0"/>
              <a:t> </a:t>
            </a:r>
            <a:r>
              <a:rPr lang="ru-RU" dirty="0" err="1"/>
              <a:t>време</a:t>
            </a:r>
            <a:r>
              <a:rPr lang="ru-RU" dirty="0"/>
              <a:t> на </a:t>
            </a:r>
            <a:r>
              <a:rPr lang="ru-RU" dirty="0" err="1"/>
              <a:t>досъдебното</a:t>
            </a:r>
            <a:r>
              <a:rPr lang="ru-RU" dirty="0"/>
              <a:t> производство, </a:t>
            </a:r>
            <a:r>
              <a:rPr lang="ru-RU" dirty="0" err="1"/>
              <a:t>когато</a:t>
            </a:r>
            <a:r>
              <a:rPr lang="ru-RU" dirty="0"/>
              <a:t> </a:t>
            </a:r>
            <a:r>
              <a:rPr lang="ru-RU" dirty="0" err="1"/>
              <a:t>пробите</a:t>
            </a:r>
            <a:r>
              <a:rPr lang="ru-RU" dirty="0"/>
              <a:t> все </a:t>
            </a:r>
            <a:r>
              <a:rPr lang="ru-RU" dirty="0" err="1"/>
              <a:t>още</a:t>
            </a:r>
            <a:r>
              <a:rPr lang="ru-RU" dirty="0"/>
              <a:t> </a:t>
            </a:r>
            <a:r>
              <a:rPr lang="ru-RU" dirty="0" err="1"/>
              <a:t>са</a:t>
            </a:r>
            <a:r>
              <a:rPr lang="ru-RU" dirty="0"/>
              <a:t> били </a:t>
            </a:r>
            <a:r>
              <a:rPr lang="ru-RU" dirty="0" err="1"/>
              <a:t>налични</a:t>
            </a:r>
            <a:r>
              <a:rPr lang="ru-RU" dirty="0"/>
              <a:t>, не е </a:t>
            </a:r>
            <a:r>
              <a:rPr lang="ru-RU" dirty="0" err="1"/>
              <a:t>отправено</a:t>
            </a:r>
            <a:r>
              <a:rPr lang="ru-RU" dirty="0"/>
              <a:t> </a:t>
            </a:r>
            <a:r>
              <a:rPr lang="ru-RU" dirty="0" err="1"/>
              <a:t>искане</a:t>
            </a:r>
            <a:r>
              <a:rPr lang="ru-RU" dirty="0"/>
              <a:t> от </a:t>
            </a:r>
            <a:r>
              <a:rPr lang="ru-RU" dirty="0" err="1"/>
              <a:t>защитата</a:t>
            </a:r>
            <a:r>
              <a:rPr lang="ru-RU" dirty="0"/>
              <a:t> за </a:t>
            </a:r>
            <a:r>
              <a:rPr lang="ru-RU" dirty="0" err="1"/>
              <a:t>назначаване</a:t>
            </a:r>
            <a:r>
              <a:rPr lang="ru-RU" dirty="0"/>
              <a:t> </a:t>
            </a:r>
            <a:r>
              <a:rPr lang="ru-RU" dirty="0" smtClean="0"/>
              <a:t>на </a:t>
            </a:r>
            <a:r>
              <a:rPr lang="ru-RU" dirty="0" err="1" smtClean="0"/>
              <a:t>съдебно</a:t>
            </a:r>
            <a:r>
              <a:rPr lang="ru-RU" dirty="0"/>
              <a:t>-</a:t>
            </a:r>
            <a:r>
              <a:rPr lang="ru-RU" dirty="0" smtClean="0"/>
              <a:t> </a:t>
            </a:r>
            <a:r>
              <a:rPr lang="ru-RU" dirty="0" err="1"/>
              <a:t>химическа</a:t>
            </a:r>
            <a:r>
              <a:rPr lang="ru-RU" dirty="0"/>
              <a:t> </a:t>
            </a:r>
            <a:r>
              <a:rPr lang="ru-RU" dirty="0" err="1"/>
              <a:t>експертиза</a:t>
            </a:r>
            <a:r>
              <a:rPr lang="ru-RU" dirty="0" smtClean="0"/>
              <a:t>.</a:t>
            </a:r>
          </a:p>
          <a:p>
            <a:pPr marL="0" indent="0" algn="just">
              <a:buNone/>
            </a:pPr>
            <a:r>
              <a:rPr lang="ru-RU" b="1" dirty="0"/>
              <a:t>Решение № 225 от 26.06.2009 г. на ВКС по н. д. № 222/2009 г., III н. о.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err="1"/>
              <a:t>Съгласно</a:t>
            </a:r>
            <a:r>
              <a:rPr lang="ru-RU" dirty="0"/>
              <a:t> чл. 19 от </a:t>
            </a:r>
            <a:r>
              <a:rPr lang="ru-RU" dirty="0" err="1"/>
              <a:t>Наредба</a:t>
            </a:r>
            <a:r>
              <a:rPr lang="ru-RU" dirty="0"/>
              <a:t> № 30/2001 г., след </a:t>
            </a:r>
            <a:r>
              <a:rPr lang="ru-RU" dirty="0" err="1"/>
              <a:t>химическото</a:t>
            </a:r>
            <a:r>
              <a:rPr lang="ru-RU" dirty="0"/>
              <a:t> </a:t>
            </a:r>
            <a:r>
              <a:rPr lang="ru-RU" dirty="0" err="1"/>
              <a:t>изследване</a:t>
            </a:r>
            <a:r>
              <a:rPr lang="ru-RU" dirty="0"/>
              <a:t> </a:t>
            </a:r>
            <a:r>
              <a:rPr lang="ru-RU" dirty="0" err="1"/>
              <a:t>пробите</a:t>
            </a:r>
            <a:r>
              <a:rPr lang="ru-RU" dirty="0"/>
              <a:t> </a:t>
            </a:r>
            <a:r>
              <a:rPr lang="ru-RU" dirty="0" err="1"/>
              <a:t>кръв</a:t>
            </a:r>
            <a:r>
              <a:rPr lang="ru-RU" dirty="0"/>
              <a:t> се </a:t>
            </a:r>
            <a:r>
              <a:rPr lang="ru-RU" dirty="0" err="1"/>
              <a:t>съхраняват</a:t>
            </a:r>
            <a:r>
              <a:rPr lang="ru-RU" dirty="0"/>
              <a:t> в </a:t>
            </a:r>
            <a:r>
              <a:rPr lang="ru-RU" dirty="0" err="1"/>
              <a:t>химическите</a:t>
            </a:r>
            <a:r>
              <a:rPr lang="ru-RU" dirty="0"/>
              <a:t> лаборатории до 3 </a:t>
            </a:r>
            <a:r>
              <a:rPr lang="ru-RU" dirty="0" err="1"/>
              <a:t>месеца</a:t>
            </a:r>
            <a:r>
              <a:rPr lang="ru-RU" dirty="0"/>
              <a:t> при температура +4 градуса С. </a:t>
            </a:r>
            <a:r>
              <a:rPr lang="ru-RU" dirty="0" err="1"/>
              <a:t>Това</a:t>
            </a:r>
            <a:r>
              <a:rPr lang="ru-RU" dirty="0"/>
              <a:t> </a:t>
            </a:r>
            <a:r>
              <a:rPr lang="ru-RU" dirty="0" err="1"/>
              <a:t>означава</a:t>
            </a:r>
            <a:r>
              <a:rPr lang="ru-RU" dirty="0"/>
              <a:t>, че в </a:t>
            </a:r>
            <a:r>
              <a:rPr lang="ru-RU" dirty="0" err="1"/>
              <a:t>рамките</a:t>
            </a:r>
            <a:r>
              <a:rPr lang="ru-RU" dirty="0"/>
              <a:t> на </a:t>
            </a:r>
            <a:r>
              <a:rPr lang="ru-RU" dirty="0" err="1"/>
              <a:t>посочения</a:t>
            </a:r>
            <a:r>
              <a:rPr lang="ru-RU" dirty="0"/>
              <a:t> срок е допустимо повторно </a:t>
            </a:r>
            <a:r>
              <a:rPr lang="ru-RU" dirty="0" err="1"/>
              <a:t>изследване</a:t>
            </a:r>
            <a:r>
              <a:rPr lang="ru-RU" dirty="0"/>
              <a:t> </a:t>
            </a:r>
            <a:r>
              <a:rPr lang="ru-RU" dirty="0" err="1"/>
              <a:t>винаги</a:t>
            </a:r>
            <a:r>
              <a:rPr lang="ru-RU" dirty="0"/>
              <a:t>, </a:t>
            </a:r>
            <a:r>
              <a:rPr lang="ru-RU" dirty="0" err="1"/>
              <a:t>когато</a:t>
            </a:r>
            <a:r>
              <a:rPr lang="ru-RU" dirty="0"/>
              <a:t> </a:t>
            </a:r>
            <a:r>
              <a:rPr lang="ru-RU" dirty="0" err="1"/>
              <a:t>възникне</a:t>
            </a:r>
            <a:r>
              <a:rPr lang="ru-RU" dirty="0"/>
              <a:t> </a:t>
            </a:r>
            <a:r>
              <a:rPr lang="ru-RU" dirty="0" err="1"/>
              <a:t>необходимост</a:t>
            </a:r>
            <a:r>
              <a:rPr lang="ru-RU" dirty="0"/>
              <a:t>. В </a:t>
            </a:r>
            <a:r>
              <a:rPr lang="ru-RU" dirty="0" err="1"/>
              <a:t>този</a:t>
            </a:r>
            <a:r>
              <a:rPr lang="ru-RU" dirty="0"/>
              <a:t> </a:t>
            </a:r>
            <a:r>
              <a:rPr lang="ru-RU" dirty="0" err="1"/>
              <a:t>смисъл</a:t>
            </a:r>
            <a:r>
              <a:rPr lang="ru-RU" dirty="0"/>
              <a:t>, </a:t>
            </a:r>
            <a:r>
              <a:rPr lang="ru-RU" dirty="0" err="1"/>
              <a:t>срокът</a:t>
            </a:r>
            <a:r>
              <a:rPr lang="ru-RU" dirty="0"/>
              <a:t> от 7 дни по чл. 20, ал. 3 от </a:t>
            </a:r>
            <a:r>
              <a:rPr lang="ru-RU" dirty="0" err="1"/>
              <a:t>Наредба</a:t>
            </a:r>
            <a:r>
              <a:rPr lang="ru-RU" dirty="0"/>
              <a:t> № 30/2001 г. не </a:t>
            </a:r>
            <a:r>
              <a:rPr lang="ru-RU" dirty="0" err="1"/>
              <a:t>следва</a:t>
            </a:r>
            <a:r>
              <a:rPr lang="ru-RU" dirty="0"/>
              <a:t> да се </a:t>
            </a:r>
            <a:r>
              <a:rPr lang="ru-RU" dirty="0" err="1"/>
              <a:t>счита</a:t>
            </a:r>
            <a:r>
              <a:rPr lang="ru-RU" dirty="0"/>
              <a:t> за </a:t>
            </a:r>
            <a:r>
              <a:rPr lang="ru-RU" dirty="0" err="1"/>
              <a:t>преклузивен</a:t>
            </a:r>
            <a:r>
              <a:rPr lang="ru-RU" dirty="0"/>
              <a:t> и с </a:t>
            </a:r>
            <a:r>
              <a:rPr lang="ru-RU" dirty="0" err="1"/>
              <a:t>изтичането</a:t>
            </a:r>
            <a:r>
              <a:rPr lang="ru-RU" dirty="0"/>
              <a:t> </a:t>
            </a:r>
            <a:r>
              <a:rPr lang="ru-RU" dirty="0" err="1"/>
              <a:t>му</a:t>
            </a:r>
            <a:r>
              <a:rPr lang="ru-RU" dirty="0"/>
              <a:t> не се </a:t>
            </a:r>
            <a:r>
              <a:rPr lang="ru-RU" dirty="0" err="1"/>
              <a:t>погасява</a:t>
            </a:r>
            <a:r>
              <a:rPr lang="ru-RU" dirty="0"/>
              <a:t> </a:t>
            </a:r>
            <a:r>
              <a:rPr lang="ru-RU" dirty="0" err="1"/>
              <a:t>възможността</a:t>
            </a:r>
            <a:r>
              <a:rPr lang="ru-RU" dirty="0"/>
              <a:t> да се иска повторно </a:t>
            </a:r>
            <a:r>
              <a:rPr lang="ru-RU" dirty="0" err="1"/>
              <a:t>изследване</a:t>
            </a:r>
            <a:r>
              <a:rPr lang="ru-RU" dirty="0"/>
              <a:t>, </a:t>
            </a:r>
            <a:r>
              <a:rPr lang="ru-RU" dirty="0" err="1"/>
              <a:t>стига</a:t>
            </a:r>
            <a:r>
              <a:rPr lang="ru-RU" dirty="0"/>
              <a:t> да не е </a:t>
            </a:r>
            <a:r>
              <a:rPr lang="ru-RU" dirty="0" err="1"/>
              <a:t>изтекъл</a:t>
            </a:r>
            <a:r>
              <a:rPr lang="ru-RU" dirty="0"/>
              <a:t> </a:t>
            </a:r>
            <a:r>
              <a:rPr lang="ru-RU" dirty="0" err="1"/>
              <a:t>тримесечният</a:t>
            </a:r>
            <a:r>
              <a:rPr lang="ru-RU" dirty="0"/>
              <a:t> срок за </a:t>
            </a:r>
            <a:r>
              <a:rPr lang="ru-RU" dirty="0" err="1"/>
              <a:t>съхраняване</a:t>
            </a:r>
            <a:r>
              <a:rPr lang="ru-RU" dirty="0"/>
              <a:t> на </a:t>
            </a:r>
            <a:r>
              <a:rPr lang="ru-RU" dirty="0" err="1"/>
              <a:t>кръвната</a:t>
            </a:r>
            <a:r>
              <a:rPr lang="ru-RU" dirty="0"/>
              <a:t> проба</a:t>
            </a:r>
            <a:r>
              <a:rPr lang="ru-RU" dirty="0" smtClean="0"/>
              <a:t>.</a:t>
            </a:r>
          </a:p>
          <a:p>
            <a:pPr marL="0" indent="0" algn="just">
              <a:buNone/>
            </a:pPr>
            <a:r>
              <a:rPr lang="ru-RU" dirty="0" smtClean="0"/>
              <a:t> </a:t>
            </a:r>
            <a:r>
              <a:rPr lang="ru-RU" b="1" dirty="0"/>
              <a:t>Р 290/2013 г. По НД 813/2013 г., 2 НО</a:t>
            </a:r>
            <a:endParaRPr lang="ru-RU" dirty="0"/>
          </a:p>
          <a:p>
            <a:pPr marL="0" indent="0" algn="just">
              <a:buNone/>
            </a:pPr>
            <a:r>
              <a:rPr lang="ru-RU" dirty="0" err="1"/>
              <a:t>Водачът</a:t>
            </a:r>
            <a:r>
              <a:rPr lang="ru-RU" dirty="0"/>
              <a:t> на МПС при </a:t>
            </a:r>
            <a:r>
              <a:rPr lang="ru-RU" dirty="0" err="1"/>
              <a:t>предявено</a:t>
            </a:r>
            <a:r>
              <a:rPr lang="ru-RU" dirty="0"/>
              <a:t> обвинение за управление след </a:t>
            </a:r>
            <a:r>
              <a:rPr lang="ru-RU" dirty="0" err="1"/>
              <a:t>употреба</a:t>
            </a:r>
            <a:r>
              <a:rPr lang="ru-RU" dirty="0"/>
              <a:t> на </a:t>
            </a:r>
            <a:r>
              <a:rPr lang="ru-RU" dirty="0" err="1"/>
              <a:t>алкохол</a:t>
            </a:r>
            <a:r>
              <a:rPr lang="ru-RU" dirty="0"/>
              <a:t>, </a:t>
            </a:r>
            <a:r>
              <a:rPr lang="ru-RU" dirty="0" err="1"/>
              <a:t>има</a:t>
            </a:r>
            <a:r>
              <a:rPr lang="ru-RU" dirty="0"/>
              <a:t> право да </a:t>
            </a:r>
            <a:r>
              <a:rPr lang="ru-RU" dirty="0" err="1"/>
              <a:t>оспори</a:t>
            </a:r>
            <a:r>
              <a:rPr lang="ru-RU" dirty="0"/>
              <a:t> </a:t>
            </a:r>
            <a:r>
              <a:rPr lang="ru-RU" dirty="0" err="1"/>
              <a:t>резултата</a:t>
            </a:r>
            <a:r>
              <a:rPr lang="ru-RU" dirty="0"/>
              <a:t> от </a:t>
            </a:r>
            <a:r>
              <a:rPr lang="ru-RU" dirty="0" err="1"/>
              <a:t>химическия</a:t>
            </a:r>
            <a:r>
              <a:rPr lang="ru-RU" dirty="0"/>
              <a:t> анализ и да поиска за своя сметка </a:t>
            </a:r>
            <a:r>
              <a:rPr lang="ru-RU" dirty="0" err="1"/>
              <a:t>повторното</a:t>
            </a:r>
            <a:r>
              <a:rPr lang="ru-RU" dirty="0"/>
              <a:t> </a:t>
            </a:r>
            <a:r>
              <a:rPr lang="ru-RU" dirty="0" err="1"/>
              <a:t>му</a:t>
            </a:r>
            <a:r>
              <a:rPr lang="ru-RU" dirty="0"/>
              <a:t> </a:t>
            </a:r>
            <a:r>
              <a:rPr lang="ru-RU" dirty="0" err="1"/>
              <a:t>извършване</a:t>
            </a:r>
            <a:r>
              <a:rPr lang="ru-RU" dirty="0"/>
              <a:t>, но </a:t>
            </a:r>
            <a:r>
              <a:rPr lang="ru-RU" dirty="0" err="1"/>
              <a:t>това</a:t>
            </a:r>
            <a:r>
              <a:rPr lang="ru-RU" dirty="0"/>
              <a:t> право не е </a:t>
            </a:r>
            <a:r>
              <a:rPr lang="ru-RU" dirty="0" err="1"/>
              <a:t>неограничено</a:t>
            </a:r>
            <a:r>
              <a:rPr lang="ru-RU" dirty="0"/>
              <a:t> </a:t>
            </a:r>
            <a:r>
              <a:rPr lang="ru-RU" dirty="0" err="1"/>
              <a:t>във</a:t>
            </a:r>
            <a:r>
              <a:rPr lang="ru-RU" dirty="0"/>
              <a:t> </a:t>
            </a:r>
            <a:r>
              <a:rPr lang="ru-RU" dirty="0" err="1"/>
              <a:t>времето</a:t>
            </a:r>
            <a:r>
              <a:rPr lang="ru-RU" dirty="0"/>
              <a:t>. То, </a:t>
            </a:r>
            <a:r>
              <a:rPr lang="ru-RU" dirty="0" err="1"/>
              <a:t>съгласно</a:t>
            </a:r>
            <a:r>
              <a:rPr lang="ru-RU" dirty="0"/>
              <a:t> чл. 20, ал. 3 от </a:t>
            </a:r>
            <a:r>
              <a:rPr lang="ru-RU" dirty="0" err="1"/>
              <a:t>Наредба</a:t>
            </a:r>
            <a:r>
              <a:rPr lang="ru-RU" dirty="0"/>
              <a:t> № 30, </a:t>
            </a:r>
            <a:r>
              <a:rPr lang="ru-RU" dirty="0" err="1"/>
              <a:t>може</a:t>
            </a:r>
            <a:r>
              <a:rPr lang="ru-RU" dirty="0"/>
              <a:t> да </a:t>
            </a:r>
            <a:r>
              <a:rPr lang="ru-RU" dirty="0" err="1"/>
              <a:t>бъде</a:t>
            </a:r>
            <a:r>
              <a:rPr lang="ru-RU" dirty="0"/>
              <a:t> </a:t>
            </a:r>
            <a:r>
              <a:rPr lang="ru-RU" dirty="0" err="1"/>
              <a:t>упражнено</a:t>
            </a:r>
            <a:r>
              <a:rPr lang="ru-RU" dirty="0"/>
              <a:t> в </a:t>
            </a:r>
            <a:r>
              <a:rPr lang="ru-RU" dirty="0" err="1"/>
              <a:t>седмодневен</a:t>
            </a:r>
            <a:r>
              <a:rPr lang="ru-RU" dirty="0"/>
              <a:t> срок от </a:t>
            </a:r>
            <a:r>
              <a:rPr lang="ru-RU" dirty="0" err="1"/>
              <a:t>предявяване</a:t>
            </a:r>
            <a:r>
              <a:rPr lang="ru-RU" dirty="0"/>
              <a:t> на </a:t>
            </a:r>
            <a:r>
              <a:rPr lang="ru-RU" dirty="0" err="1"/>
              <a:t>обвинението</a:t>
            </a:r>
            <a:r>
              <a:rPr lang="ru-RU" dirty="0"/>
              <a:t>.</a:t>
            </a:r>
            <a:endParaRPr lang="bg-BG" dirty="0"/>
          </a:p>
          <a:p>
            <a:pPr marL="0" indent="0">
              <a:buNone/>
            </a:pP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7928842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Управление на МПС</a:t>
            </a: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bg-BG" b="1" dirty="0" smtClean="0"/>
              <a:t>ППВС №1/1983 г. Р 1233/1976 г. 3 НО, Р 142/1980 г. 3 НО</a:t>
            </a:r>
          </a:p>
          <a:p>
            <a:pPr marL="0" indent="0" algn="just">
              <a:buNone/>
            </a:pPr>
            <a:r>
              <a:rPr lang="bg-BG" dirty="0" smtClean="0"/>
              <a:t>Управление на МПС е налице:</a:t>
            </a:r>
          </a:p>
          <a:p>
            <a:pPr algn="just">
              <a:buFontTx/>
              <a:buChar char="-"/>
            </a:pPr>
            <a:r>
              <a:rPr lang="bg-BG" dirty="0" smtClean="0"/>
              <a:t>при извършване на всички действия или бездействия (когато има задължение да се предприемат действия) с механизмите и уредите на МПС</a:t>
            </a:r>
          </a:p>
          <a:p>
            <a:pPr algn="just">
              <a:buFontTx/>
              <a:buChar char="-"/>
            </a:pPr>
            <a:r>
              <a:rPr lang="bg-BG" dirty="0"/>
              <a:t>н</a:t>
            </a:r>
            <a:r>
              <a:rPr lang="bg-BG" dirty="0" smtClean="0"/>
              <a:t>яма никакво значение дали моторното превозно средство е в покой или движение, когато тези действия са свързани с опасност от настъпване на </a:t>
            </a:r>
            <a:r>
              <a:rPr lang="bg-BG" dirty="0" err="1" smtClean="0"/>
              <a:t>съставомерни</a:t>
            </a:r>
            <a:r>
              <a:rPr lang="bg-BG" dirty="0" smtClean="0"/>
              <a:t> последици</a:t>
            </a:r>
          </a:p>
          <a:p>
            <a:pPr algn="just">
              <a:buFontTx/>
              <a:buChar char="-"/>
            </a:pPr>
            <a:r>
              <a:rPr lang="bg-BG" dirty="0"/>
              <a:t>н</a:t>
            </a:r>
            <a:r>
              <a:rPr lang="bg-BG" dirty="0" smtClean="0"/>
              <a:t>алице е управление, когато водачът се намира в МПС (макар и същото да е в покой) и двигателят му е запален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3246501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 err="1" smtClean="0"/>
              <a:t>Ретроактивно</a:t>
            </a:r>
            <a:r>
              <a:rPr lang="bg-BG" dirty="0" smtClean="0"/>
              <a:t> изследване чрез СМЕ</a:t>
            </a: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b="1" dirty="0" smtClean="0"/>
              <a:t>Р 547/2009 </a:t>
            </a:r>
            <a:r>
              <a:rPr lang="ru-RU" b="1" dirty="0"/>
              <a:t>г. п</a:t>
            </a:r>
            <a:r>
              <a:rPr lang="ru-RU" b="1" dirty="0" smtClean="0"/>
              <a:t>о НД 580/2008 </a:t>
            </a:r>
            <a:r>
              <a:rPr lang="ru-RU" b="1" dirty="0"/>
              <a:t>г</a:t>
            </a:r>
            <a:r>
              <a:rPr lang="ru-RU" b="1" dirty="0" smtClean="0"/>
              <a:t>., 3 НО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err="1" smtClean="0"/>
              <a:t>Отказът</a:t>
            </a:r>
            <a:r>
              <a:rPr lang="ru-RU" dirty="0" smtClean="0"/>
              <a:t> </a:t>
            </a:r>
            <a:r>
              <a:rPr lang="ru-RU" dirty="0"/>
              <a:t>на </a:t>
            </a:r>
            <a:r>
              <a:rPr lang="ru-RU" dirty="0" err="1"/>
              <a:t>съдилищата</a:t>
            </a:r>
            <a:r>
              <a:rPr lang="ru-RU" dirty="0"/>
              <a:t> да назначат СМЕ е </a:t>
            </a:r>
            <a:r>
              <a:rPr lang="ru-RU" dirty="0" err="1"/>
              <a:t>мотивиран</a:t>
            </a:r>
            <a:r>
              <a:rPr lang="ru-RU" dirty="0"/>
              <a:t> и не </a:t>
            </a:r>
            <a:r>
              <a:rPr lang="ru-RU" dirty="0" err="1"/>
              <a:t>ограничава</a:t>
            </a:r>
            <a:r>
              <a:rPr lang="ru-RU" dirty="0"/>
              <a:t> </a:t>
            </a:r>
            <a:r>
              <a:rPr lang="ru-RU" dirty="0" err="1"/>
              <a:t>правото</a:t>
            </a:r>
            <a:r>
              <a:rPr lang="ru-RU" dirty="0"/>
              <a:t> на защита на </a:t>
            </a:r>
            <a:r>
              <a:rPr lang="ru-RU" dirty="0" err="1"/>
              <a:t>осъдения</a:t>
            </a:r>
            <a:r>
              <a:rPr lang="ru-RU" dirty="0"/>
              <a:t>, при положение, че по </a:t>
            </a:r>
            <a:r>
              <a:rPr lang="ru-RU" dirty="0" err="1"/>
              <a:t>делото</a:t>
            </a:r>
            <a:r>
              <a:rPr lang="ru-RU" dirty="0"/>
              <a:t> е </a:t>
            </a:r>
            <a:r>
              <a:rPr lang="ru-RU" dirty="0" err="1"/>
              <a:t>липсвала</a:t>
            </a:r>
            <a:r>
              <a:rPr lang="ru-RU" dirty="0"/>
              <a:t> </a:t>
            </a:r>
            <a:r>
              <a:rPr lang="ru-RU" dirty="0" err="1"/>
              <a:t>кръвна</a:t>
            </a:r>
            <a:r>
              <a:rPr lang="ru-RU" dirty="0"/>
              <a:t> проба на </a:t>
            </a:r>
            <a:r>
              <a:rPr lang="ru-RU" dirty="0" err="1"/>
              <a:t>дееца</a:t>
            </a:r>
            <a:r>
              <a:rPr lang="ru-RU" dirty="0"/>
              <a:t> и </a:t>
            </a:r>
            <a:r>
              <a:rPr lang="ru-RU" dirty="0" err="1"/>
              <a:t>обективно</a:t>
            </a:r>
            <a:r>
              <a:rPr lang="ru-RU" dirty="0"/>
              <a:t> е било </a:t>
            </a:r>
            <a:r>
              <a:rPr lang="ru-RU" dirty="0" err="1"/>
              <a:t>невъзможно</a:t>
            </a:r>
            <a:r>
              <a:rPr lang="ru-RU" dirty="0"/>
              <a:t> по метода на </a:t>
            </a:r>
            <a:r>
              <a:rPr lang="ru-RU" dirty="0" err="1"/>
              <a:t>елиминацията</a:t>
            </a:r>
            <a:r>
              <a:rPr lang="ru-RU" dirty="0"/>
              <a:t> да се </a:t>
            </a:r>
            <a:r>
              <a:rPr lang="ru-RU" dirty="0" err="1"/>
              <a:t>установява</a:t>
            </a:r>
            <a:r>
              <a:rPr lang="ru-RU" dirty="0"/>
              <a:t> </a:t>
            </a:r>
            <a:r>
              <a:rPr lang="ru-RU" dirty="0" smtClean="0"/>
              <a:t>постфактум </a:t>
            </a:r>
            <a:r>
              <a:rPr lang="ru-RU" dirty="0" err="1"/>
              <a:t>алкохолното</a:t>
            </a:r>
            <a:r>
              <a:rPr lang="ru-RU" dirty="0"/>
              <a:t> </a:t>
            </a:r>
            <a:r>
              <a:rPr lang="ru-RU" dirty="0" err="1"/>
              <a:t>съдържание</a:t>
            </a:r>
            <a:r>
              <a:rPr lang="ru-RU" dirty="0"/>
              <a:t> в </a:t>
            </a:r>
            <a:r>
              <a:rPr lang="ru-RU" dirty="0" err="1"/>
              <a:t>кръвта</a:t>
            </a:r>
            <a:r>
              <a:rPr lang="ru-RU" dirty="0"/>
              <a:t> </a:t>
            </a:r>
            <a:r>
              <a:rPr lang="ru-RU" dirty="0" err="1"/>
              <a:t>му</a:t>
            </a:r>
            <a:r>
              <a:rPr lang="ru-RU" dirty="0"/>
              <a:t>, т. е. ретроспективно, от един </a:t>
            </a:r>
            <a:r>
              <a:rPr lang="ru-RU" dirty="0" err="1"/>
              <a:t>по-отдалечен</a:t>
            </a:r>
            <a:r>
              <a:rPr lang="ru-RU" dirty="0"/>
              <a:t> от </a:t>
            </a:r>
            <a:r>
              <a:rPr lang="ru-RU" dirty="0" err="1"/>
              <a:t>деянието</a:t>
            </a:r>
            <a:r>
              <a:rPr lang="ru-RU" dirty="0"/>
              <a:t> момент, </a:t>
            </a:r>
            <a:r>
              <a:rPr lang="ru-RU" dirty="0" err="1"/>
              <a:t>какъвто</a:t>
            </a:r>
            <a:r>
              <a:rPr lang="ru-RU" dirty="0"/>
              <a:t> по </a:t>
            </a:r>
            <a:r>
              <a:rPr lang="ru-RU" dirty="0" err="1"/>
              <a:t>време</a:t>
            </a:r>
            <a:r>
              <a:rPr lang="ru-RU" dirty="0"/>
              <a:t> е </a:t>
            </a:r>
            <a:r>
              <a:rPr lang="ru-RU" dirty="0" err="1"/>
              <a:t>наказателният</a:t>
            </a:r>
            <a:r>
              <a:rPr lang="ru-RU" dirty="0"/>
              <a:t> </a:t>
            </a:r>
            <a:r>
              <a:rPr lang="ru-RU" dirty="0" err="1"/>
              <a:t>процес</a:t>
            </a:r>
            <a:r>
              <a:rPr lang="ru-RU" dirty="0"/>
              <a:t>, </a:t>
            </a:r>
            <a:r>
              <a:rPr lang="ru-RU" dirty="0" err="1"/>
              <a:t>към</a:t>
            </a:r>
            <a:r>
              <a:rPr lang="ru-RU" dirty="0"/>
              <a:t> </a:t>
            </a:r>
            <a:r>
              <a:rPr lang="ru-RU" dirty="0" err="1"/>
              <a:t>този</a:t>
            </a:r>
            <a:r>
              <a:rPr lang="ru-RU" dirty="0"/>
              <a:t> на </a:t>
            </a:r>
            <a:r>
              <a:rPr lang="ru-RU" dirty="0" err="1"/>
              <a:t>деянието</a:t>
            </a:r>
            <a:r>
              <a:rPr lang="ru-RU" dirty="0"/>
              <a:t>. </a:t>
            </a:r>
            <a:r>
              <a:rPr lang="ru-RU" dirty="0" err="1"/>
              <a:t>Такава</a:t>
            </a:r>
            <a:r>
              <a:rPr lang="ru-RU" dirty="0"/>
              <a:t> </a:t>
            </a:r>
            <a:r>
              <a:rPr lang="ru-RU" dirty="0" err="1"/>
              <a:t>експертиза</a:t>
            </a:r>
            <a:r>
              <a:rPr lang="ru-RU" dirty="0"/>
              <a:t>, </a:t>
            </a:r>
            <a:r>
              <a:rPr lang="ru-RU" dirty="0" err="1"/>
              <a:t>освен</a:t>
            </a:r>
            <a:r>
              <a:rPr lang="ru-RU" dirty="0"/>
              <a:t>, че </a:t>
            </a:r>
            <a:r>
              <a:rPr lang="ru-RU" dirty="0" err="1"/>
              <a:t>обективно</a:t>
            </a:r>
            <a:r>
              <a:rPr lang="ru-RU" dirty="0"/>
              <a:t> </a:t>
            </a:r>
            <a:r>
              <a:rPr lang="ru-RU" dirty="0" smtClean="0"/>
              <a:t>е</a:t>
            </a:r>
            <a:r>
              <a:rPr lang="ru-RU" dirty="0"/>
              <a:t> </a:t>
            </a:r>
            <a:r>
              <a:rPr lang="ru-RU" dirty="0" err="1" smtClean="0"/>
              <a:t>невъзможна</a:t>
            </a:r>
            <a:r>
              <a:rPr lang="ru-RU" dirty="0"/>
              <a:t>, не е била и нужна, при </a:t>
            </a:r>
            <a:r>
              <a:rPr lang="ru-RU" dirty="0" err="1"/>
              <a:t>наличието</a:t>
            </a:r>
            <a:r>
              <a:rPr lang="ru-RU" dirty="0"/>
              <a:t> на </a:t>
            </a:r>
            <a:r>
              <a:rPr lang="ru-RU" dirty="0" err="1"/>
              <a:t>данните</a:t>
            </a:r>
            <a:r>
              <a:rPr lang="ru-RU" dirty="0"/>
              <a:t> от </a:t>
            </a:r>
            <a:r>
              <a:rPr lang="ru-RU" dirty="0" err="1"/>
              <a:t>техническото</a:t>
            </a:r>
            <a:r>
              <a:rPr lang="ru-RU" dirty="0"/>
              <a:t> средство и </a:t>
            </a:r>
            <a:r>
              <a:rPr lang="ru-RU" dirty="0" err="1" smtClean="0"/>
              <a:t>наличните</a:t>
            </a:r>
            <a:r>
              <a:rPr lang="ru-RU" dirty="0" smtClean="0"/>
              <a:t> по </a:t>
            </a:r>
            <a:r>
              <a:rPr lang="ru-RU" dirty="0" err="1" smtClean="0"/>
              <a:t>делото</a:t>
            </a:r>
            <a:r>
              <a:rPr lang="ru-RU" dirty="0" smtClean="0"/>
              <a:t> </a:t>
            </a:r>
            <a:r>
              <a:rPr lang="ru-RU" dirty="0" err="1"/>
              <a:t>свидетелските</a:t>
            </a:r>
            <a:r>
              <a:rPr lang="ru-RU" dirty="0"/>
              <a:t> </a:t>
            </a:r>
            <a:r>
              <a:rPr lang="ru-RU" dirty="0" smtClean="0"/>
              <a:t>показания.</a:t>
            </a:r>
          </a:p>
          <a:p>
            <a:pPr marL="0" indent="0">
              <a:buNone/>
            </a:pP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3308569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 err="1" smtClean="0"/>
              <a:t>Ретроактивно</a:t>
            </a:r>
            <a:r>
              <a:rPr lang="bg-BG" dirty="0" smtClean="0"/>
              <a:t> изследване чрез СМЕ</a:t>
            </a: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 algn="just">
              <a:buNone/>
            </a:pPr>
            <a:r>
              <a:rPr lang="ru-RU" b="1" dirty="0" smtClean="0"/>
              <a:t>Р 17 </a:t>
            </a:r>
            <a:r>
              <a:rPr lang="ru-RU" b="1" dirty="0"/>
              <a:t>от 23.02.2022 г. на </a:t>
            </a:r>
            <a:r>
              <a:rPr lang="ru-RU" b="1" dirty="0" smtClean="0"/>
              <a:t>ОС- </a:t>
            </a:r>
            <a:r>
              <a:rPr lang="ru-RU" b="1" dirty="0" err="1"/>
              <a:t>Перник</a:t>
            </a:r>
            <a:r>
              <a:rPr lang="ru-RU" b="1" dirty="0"/>
              <a:t> по </a:t>
            </a:r>
            <a:r>
              <a:rPr lang="ru-RU" b="1" dirty="0" smtClean="0"/>
              <a:t>ВНОХД </a:t>
            </a:r>
            <a:r>
              <a:rPr lang="ru-RU" b="1" dirty="0"/>
              <a:t>№ 321/2021 г.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Ретроспективно </a:t>
            </a:r>
            <a:r>
              <a:rPr lang="ru-RU" dirty="0" err="1"/>
              <a:t>изследване</a:t>
            </a:r>
            <a:r>
              <a:rPr lang="ru-RU" dirty="0"/>
              <a:t> се </a:t>
            </a:r>
            <a:r>
              <a:rPr lang="ru-RU" dirty="0" err="1"/>
              <a:t>извършва</a:t>
            </a:r>
            <a:r>
              <a:rPr lang="ru-RU" dirty="0"/>
              <a:t> в </a:t>
            </a:r>
            <a:r>
              <a:rPr lang="ru-RU" dirty="0" err="1"/>
              <a:t>случаите</a:t>
            </a:r>
            <a:r>
              <a:rPr lang="ru-RU" dirty="0"/>
              <a:t>, </a:t>
            </a:r>
            <a:r>
              <a:rPr lang="ru-RU" dirty="0" err="1"/>
              <a:t>когато</a:t>
            </a:r>
            <a:r>
              <a:rPr lang="ru-RU" dirty="0"/>
              <a:t> </a:t>
            </a:r>
            <a:r>
              <a:rPr lang="ru-RU" dirty="0" err="1"/>
              <a:t>пробата</a:t>
            </a:r>
            <a:r>
              <a:rPr lang="ru-RU" dirty="0"/>
              <a:t> </a:t>
            </a:r>
            <a:r>
              <a:rPr lang="ru-RU" dirty="0" err="1"/>
              <a:t>кръв</a:t>
            </a:r>
            <a:r>
              <a:rPr lang="ru-RU" dirty="0"/>
              <a:t> е </a:t>
            </a:r>
            <a:r>
              <a:rPr lang="ru-RU" dirty="0" err="1"/>
              <a:t>взета</a:t>
            </a:r>
            <a:r>
              <a:rPr lang="ru-RU" dirty="0"/>
              <a:t> на </a:t>
            </a:r>
            <a:r>
              <a:rPr lang="ru-RU" dirty="0" err="1"/>
              <a:t>по-късен</a:t>
            </a:r>
            <a:r>
              <a:rPr lang="ru-RU" dirty="0"/>
              <a:t> </a:t>
            </a:r>
            <a:r>
              <a:rPr lang="ru-RU" dirty="0" err="1"/>
              <a:t>етап</a:t>
            </a:r>
            <a:r>
              <a:rPr lang="ru-RU" dirty="0"/>
              <a:t> от </a:t>
            </a:r>
            <a:r>
              <a:rPr lang="ru-RU" dirty="0" err="1"/>
              <a:t>време</a:t>
            </a:r>
            <a:r>
              <a:rPr lang="ru-RU" dirty="0"/>
              <a:t>, в </a:t>
            </a:r>
            <a:r>
              <a:rPr lang="ru-RU" dirty="0" err="1"/>
              <a:t>който</a:t>
            </a:r>
            <a:r>
              <a:rPr lang="ru-RU" dirty="0"/>
              <a:t> </a:t>
            </a:r>
            <a:r>
              <a:rPr lang="ru-RU" dirty="0" err="1"/>
              <a:t>лицето</a:t>
            </a:r>
            <a:r>
              <a:rPr lang="ru-RU" dirty="0"/>
              <a:t> се </a:t>
            </a:r>
            <a:r>
              <a:rPr lang="ru-RU" dirty="0" err="1"/>
              <a:t>намира</a:t>
            </a:r>
            <a:r>
              <a:rPr lang="ru-RU" dirty="0"/>
              <a:t> </a:t>
            </a:r>
            <a:r>
              <a:rPr lang="ru-RU" dirty="0" err="1"/>
              <a:t>във</a:t>
            </a:r>
            <a:r>
              <a:rPr lang="ru-RU" dirty="0"/>
              <a:t> фаза на </a:t>
            </a:r>
            <a:r>
              <a:rPr lang="ru-RU" dirty="0" err="1"/>
              <a:t>елиминиране</a:t>
            </a:r>
            <a:r>
              <a:rPr lang="ru-RU" dirty="0"/>
              <a:t> на </a:t>
            </a:r>
            <a:r>
              <a:rPr lang="ru-RU" dirty="0" err="1"/>
              <a:t>алкохола</a:t>
            </a:r>
            <a:r>
              <a:rPr lang="ru-RU" dirty="0"/>
              <a:t>. </a:t>
            </a:r>
            <a:r>
              <a:rPr lang="ru-RU" dirty="0" err="1"/>
              <a:t>Според</a:t>
            </a:r>
            <a:r>
              <a:rPr lang="ru-RU" dirty="0"/>
              <a:t> </a:t>
            </a:r>
            <a:r>
              <a:rPr lang="ru-RU" dirty="0" err="1"/>
              <a:t>посоченото</a:t>
            </a:r>
            <a:r>
              <a:rPr lang="ru-RU" dirty="0"/>
              <a:t> в </a:t>
            </a:r>
            <a:r>
              <a:rPr lang="ru-RU" dirty="0" err="1"/>
              <a:t>заключението</a:t>
            </a:r>
            <a:r>
              <a:rPr lang="ru-RU" dirty="0"/>
              <a:t>, </a:t>
            </a:r>
            <a:r>
              <a:rPr lang="ru-RU" dirty="0" err="1"/>
              <a:t>към</a:t>
            </a:r>
            <a:r>
              <a:rPr lang="ru-RU" dirty="0"/>
              <a:t> момента на </a:t>
            </a:r>
            <a:r>
              <a:rPr lang="ru-RU" dirty="0" err="1"/>
              <a:t>взимане</a:t>
            </a:r>
            <a:r>
              <a:rPr lang="ru-RU" dirty="0"/>
              <a:t> на </a:t>
            </a:r>
            <a:r>
              <a:rPr lang="ru-RU" dirty="0" err="1"/>
              <a:t>кръвната</a:t>
            </a:r>
            <a:r>
              <a:rPr lang="ru-RU" dirty="0"/>
              <a:t> проба, </a:t>
            </a:r>
            <a:r>
              <a:rPr lang="ru-RU" dirty="0" err="1"/>
              <a:t>действително</a:t>
            </a:r>
            <a:r>
              <a:rPr lang="ru-RU" dirty="0"/>
              <a:t> </a:t>
            </a:r>
            <a:r>
              <a:rPr lang="ru-RU" dirty="0" err="1" smtClean="0"/>
              <a:t>подсъдимият</a:t>
            </a:r>
            <a:r>
              <a:rPr lang="ru-RU" dirty="0" smtClean="0"/>
              <a:t> </a:t>
            </a:r>
            <a:r>
              <a:rPr lang="ru-RU" dirty="0"/>
              <a:t>е бил в </a:t>
            </a:r>
            <a:r>
              <a:rPr lang="ru-RU" dirty="0" err="1"/>
              <a:t>посочената</a:t>
            </a:r>
            <a:r>
              <a:rPr lang="ru-RU" dirty="0"/>
              <a:t> фаза на </a:t>
            </a:r>
            <a:r>
              <a:rPr lang="ru-RU" dirty="0" err="1"/>
              <a:t>елиминиране</a:t>
            </a:r>
            <a:r>
              <a:rPr lang="ru-RU" dirty="0"/>
              <a:t> на </a:t>
            </a:r>
            <a:r>
              <a:rPr lang="ru-RU" dirty="0" err="1"/>
              <a:t>алкохола</a:t>
            </a:r>
            <a:r>
              <a:rPr lang="ru-RU" dirty="0"/>
              <a:t> от организма, но в случая от значение е </a:t>
            </a:r>
            <a:r>
              <a:rPr lang="ru-RU" dirty="0" err="1"/>
              <a:t>обстоятелството</a:t>
            </a:r>
            <a:r>
              <a:rPr lang="ru-RU" dirty="0"/>
              <a:t>, че </a:t>
            </a:r>
            <a:r>
              <a:rPr lang="ru-RU" dirty="0" err="1"/>
              <a:t>същият</a:t>
            </a:r>
            <a:r>
              <a:rPr lang="ru-RU" dirty="0"/>
              <a:t> се е явил за </a:t>
            </a:r>
            <a:r>
              <a:rPr lang="ru-RU" dirty="0" err="1"/>
              <a:t>даването</a:t>
            </a:r>
            <a:r>
              <a:rPr lang="ru-RU" dirty="0"/>
              <a:t> на </a:t>
            </a:r>
            <a:r>
              <a:rPr lang="ru-RU" dirty="0" err="1"/>
              <a:t>пробата</a:t>
            </a:r>
            <a:r>
              <a:rPr lang="ru-RU" dirty="0"/>
              <a:t> в указания </a:t>
            </a:r>
            <a:r>
              <a:rPr lang="ru-RU" dirty="0" err="1"/>
              <a:t>му</a:t>
            </a:r>
            <a:r>
              <a:rPr lang="ru-RU" dirty="0"/>
              <a:t> от </a:t>
            </a:r>
            <a:r>
              <a:rPr lang="ru-RU" dirty="0" err="1"/>
              <a:t>контролните</a:t>
            </a:r>
            <a:r>
              <a:rPr lang="ru-RU" dirty="0"/>
              <a:t> </a:t>
            </a:r>
            <a:r>
              <a:rPr lang="ru-RU" dirty="0" err="1"/>
              <a:t>органи</a:t>
            </a:r>
            <a:r>
              <a:rPr lang="ru-RU" dirty="0"/>
              <a:t> срок, а не в </a:t>
            </a:r>
            <a:r>
              <a:rPr lang="ru-RU" dirty="0" err="1"/>
              <a:t>последващ</a:t>
            </a:r>
            <a:r>
              <a:rPr lang="ru-RU" dirty="0"/>
              <a:t> момент, с </a:t>
            </a:r>
            <a:r>
              <a:rPr lang="ru-RU" dirty="0" err="1"/>
              <a:t>което</a:t>
            </a:r>
            <a:r>
              <a:rPr lang="ru-RU" dirty="0"/>
              <a:t> е </a:t>
            </a:r>
            <a:r>
              <a:rPr lang="ru-RU" dirty="0" err="1"/>
              <a:t>спазил</a:t>
            </a:r>
            <a:r>
              <a:rPr lang="ru-RU" dirty="0"/>
              <a:t> </a:t>
            </a:r>
            <a:r>
              <a:rPr lang="ru-RU" dirty="0" err="1"/>
              <a:t>законоустановените</a:t>
            </a:r>
            <a:r>
              <a:rPr lang="ru-RU" dirty="0"/>
              <a:t> с </a:t>
            </a:r>
            <a:r>
              <a:rPr lang="ru-RU" dirty="0" err="1"/>
              <a:t>Наредба</a:t>
            </a:r>
            <a:r>
              <a:rPr lang="ru-RU" dirty="0"/>
              <a:t> № </a:t>
            </a:r>
            <a:r>
              <a:rPr lang="ru-RU" dirty="0" smtClean="0"/>
              <a:t>1/2017 </a:t>
            </a:r>
            <a:r>
              <a:rPr lang="ru-RU" dirty="0"/>
              <a:t>г. правила за </a:t>
            </a:r>
            <a:r>
              <a:rPr lang="ru-RU" dirty="0" err="1"/>
              <a:t>предоставяне</a:t>
            </a:r>
            <a:r>
              <a:rPr lang="ru-RU" dirty="0"/>
              <a:t> на </a:t>
            </a:r>
            <a:r>
              <a:rPr lang="ru-RU" dirty="0" err="1"/>
              <a:t>кръвни</a:t>
            </a:r>
            <a:r>
              <a:rPr lang="ru-RU" dirty="0"/>
              <a:t> </a:t>
            </a:r>
            <a:r>
              <a:rPr lang="ru-RU" dirty="0" err="1"/>
              <a:t>проби</a:t>
            </a:r>
            <a:r>
              <a:rPr lang="ru-RU" dirty="0"/>
              <a:t> за </a:t>
            </a:r>
            <a:r>
              <a:rPr lang="ru-RU" dirty="0" err="1"/>
              <a:t>изследване</a:t>
            </a:r>
            <a:r>
              <a:rPr lang="ru-RU" dirty="0"/>
              <a:t> и за </a:t>
            </a:r>
            <a:r>
              <a:rPr lang="ru-RU" dirty="0" err="1"/>
              <a:t>достоверни</a:t>
            </a:r>
            <a:r>
              <a:rPr lang="ru-RU" dirty="0"/>
              <a:t> </a:t>
            </a:r>
            <a:r>
              <a:rPr lang="ru-RU" dirty="0" err="1"/>
              <a:t>следва</a:t>
            </a:r>
            <a:r>
              <a:rPr lang="ru-RU" dirty="0"/>
              <a:t> да се </a:t>
            </a:r>
            <a:r>
              <a:rPr lang="ru-RU" dirty="0" err="1"/>
              <a:t>считат</a:t>
            </a:r>
            <a:r>
              <a:rPr lang="ru-RU" dirty="0"/>
              <a:t> </a:t>
            </a:r>
            <a:r>
              <a:rPr lang="ru-RU" dirty="0" err="1"/>
              <a:t>единствено</a:t>
            </a:r>
            <a:r>
              <a:rPr lang="ru-RU" dirty="0"/>
              <a:t> </a:t>
            </a:r>
            <a:r>
              <a:rPr lang="ru-RU" dirty="0" err="1"/>
              <a:t>резултатите</a:t>
            </a:r>
            <a:r>
              <a:rPr lang="ru-RU" dirty="0"/>
              <a:t> от </a:t>
            </a:r>
            <a:r>
              <a:rPr lang="ru-RU" dirty="0" err="1"/>
              <a:t>тях</a:t>
            </a:r>
            <a:r>
              <a:rPr lang="ru-RU" dirty="0"/>
              <a:t>. </a:t>
            </a:r>
            <a:r>
              <a:rPr lang="ru-RU" dirty="0" err="1"/>
              <a:t>Показателно</a:t>
            </a:r>
            <a:r>
              <a:rPr lang="ru-RU" dirty="0"/>
              <a:t> в </a:t>
            </a:r>
            <a:r>
              <a:rPr lang="ru-RU" dirty="0" err="1"/>
              <a:t>тази</a:t>
            </a:r>
            <a:r>
              <a:rPr lang="ru-RU" dirty="0"/>
              <a:t> </a:t>
            </a:r>
            <a:r>
              <a:rPr lang="ru-RU" dirty="0" err="1"/>
              <a:t>връзка</a:t>
            </a:r>
            <a:r>
              <a:rPr lang="ru-RU" dirty="0"/>
              <a:t> е </a:t>
            </a:r>
            <a:r>
              <a:rPr lang="ru-RU" dirty="0" err="1"/>
              <a:t>обстоятелството</a:t>
            </a:r>
            <a:r>
              <a:rPr lang="ru-RU" dirty="0"/>
              <a:t>, че </a:t>
            </a:r>
            <a:r>
              <a:rPr lang="ru-RU" dirty="0" err="1"/>
              <a:t>редът</a:t>
            </a:r>
            <a:r>
              <a:rPr lang="ru-RU" dirty="0"/>
              <a:t> за </a:t>
            </a:r>
            <a:r>
              <a:rPr lang="ru-RU" dirty="0" err="1"/>
              <a:t>извършване</a:t>
            </a:r>
            <a:r>
              <a:rPr lang="ru-RU" dirty="0"/>
              <a:t> на ретроспективно </a:t>
            </a:r>
            <a:r>
              <a:rPr lang="ru-RU" dirty="0" err="1"/>
              <a:t>изследване</a:t>
            </a:r>
            <a:r>
              <a:rPr lang="ru-RU" dirty="0"/>
              <a:t> не е </a:t>
            </a:r>
            <a:r>
              <a:rPr lang="ru-RU" dirty="0" err="1"/>
              <a:t>уреден</a:t>
            </a:r>
            <a:r>
              <a:rPr lang="ru-RU" dirty="0"/>
              <a:t> в </a:t>
            </a:r>
            <a:r>
              <a:rPr lang="ru-RU" dirty="0" err="1"/>
              <a:t>Наредба</a:t>
            </a:r>
            <a:r>
              <a:rPr lang="ru-RU" dirty="0"/>
              <a:t> № </a:t>
            </a:r>
            <a:r>
              <a:rPr lang="ru-RU" dirty="0" smtClean="0"/>
              <a:t>1/2017 </a:t>
            </a:r>
            <a:r>
              <a:rPr lang="ru-RU" dirty="0"/>
              <a:t>г., </a:t>
            </a:r>
            <a:r>
              <a:rPr lang="ru-RU" dirty="0" err="1"/>
              <a:t>както</a:t>
            </a:r>
            <a:r>
              <a:rPr lang="ru-RU" dirty="0"/>
              <a:t> </a:t>
            </a:r>
            <a:r>
              <a:rPr lang="ru-RU" dirty="0" err="1"/>
              <a:t>правилно</a:t>
            </a:r>
            <a:r>
              <a:rPr lang="ru-RU" dirty="0"/>
              <a:t> е </a:t>
            </a:r>
            <a:r>
              <a:rPr lang="ru-RU" dirty="0" err="1"/>
              <a:t>отбелязал</a:t>
            </a:r>
            <a:r>
              <a:rPr lang="ru-RU" dirty="0"/>
              <a:t> и </a:t>
            </a:r>
            <a:r>
              <a:rPr lang="ru-RU" dirty="0" err="1"/>
              <a:t>първоинстанционният</a:t>
            </a:r>
            <a:r>
              <a:rPr lang="ru-RU" dirty="0"/>
              <a:t> </a:t>
            </a:r>
            <a:r>
              <a:rPr lang="ru-RU" dirty="0" err="1"/>
              <a:t>съд</a:t>
            </a:r>
            <a:r>
              <a:rPr lang="ru-RU" dirty="0"/>
              <a:t>. </a:t>
            </a:r>
          </a:p>
          <a:p>
            <a:pPr marL="0" indent="0" algn="just">
              <a:buNone/>
            </a:pPr>
            <a:r>
              <a:rPr lang="ru-RU" dirty="0" err="1" smtClean="0"/>
              <a:t>Резултатите</a:t>
            </a:r>
            <a:r>
              <a:rPr lang="ru-RU" dirty="0" smtClean="0"/>
              <a:t> </a:t>
            </a:r>
            <a:r>
              <a:rPr lang="ru-RU" dirty="0"/>
              <a:t>от </a:t>
            </a:r>
            <a:r>
              <a:rPr lang="ru-RU" dirty="0" err="1"/>
              <a:t>посоченото</a:t>
            </a:r>
            <a:r>
              <a:rPr lang="ru-RU" dirty="0"/>
              <a:t> ретроспективно </a:t>
            </a:r>
            <a:r>
              <a:rPr lang="ru-RU" dirty="0" err="1"/>
              <a:t>изследване</a:t>
            </a:r>
            <a:r>
              <a:rPr lang="ru-RU" dirty="0"/>
              <a:t> не </a:t>
            </a:r>
            <a:r>
              <a:rPr lang="ru-RU" dirty="0" err="1"/>
              <a:t>следва</a:t>
            </a:r>
            <a:r>
              <a:rPr lang="ru-RU" dirty="0"/>
              <a:t> да се </a:t>
            </a:r>
            <a:r>
              <a:rPr lang="ru-RU" dirty="0" err="1"/>
              <a:t>вземат</a:t>
            </a:r>
            <a:r>
              <a:rPr lang="ru-RU" dirty="0"/>
              <a:t> </a:t>
            </a:r>
            <a:r>
              <a:rPr lang="ru-RU" dirty="0" err="1"/>
              <a:t>предвид</a:t>
            </a:r>
            <a:r>
              <a:rPr lang="ru-RU" dirty="0"/>
              <a:t> при </a:t>
            </a:r>
            <a:r>
              <a:rPr lang="ru-RU" dirty="0" err="1"/>
              <a:t>постановяване</a:t>
            </a:r>
            <a:r>
              <a:rPr lang="ru-RU" dirty="0"/>
              <a:t> на </a:t>
            </a:r>
            <a:r>
              <a:rPr lang="ru-RU" dirty="0" err="1"/>
              <a:t>съдебния</a:t>
            </a:r>
            <a:r>
              <a:rPr lang="ru-RU" dirty="0"/>
              <a:t> акт и </a:t>
            </a:r>
            <a:r>
              <a:rPr lang="ru-RU" dirty="0" err="1"/>
              <a:t>поради</a:t>
            </a:r>
            <a:r>
              <a:rPr lang="ru-RU" dirty="0"/>
              <a:t> </a:t>
            </a:r>
            <a:r>
              <a:rPr lang="ru-RU" dirty="0" err="1"/>
              <a:t>обстоятелството</a:t>
            </a:r>
            <a:r>
              <a:rPr lang="ru-RU" dirty="0"/>
              <a:t>, че </a:t>
            </a:r>
            <a:r>
              <a:rPr lang="ru-RU" dirty="0" err="1"/>
              <a:t>същото</a:t>
            </a:r>
            <a:r>
              <a:rPr lang="ru-RU" dirty="0"/>
              <a:t> не е способ, чрез </a:t>
            </a:r>
            <a:r>
              <a:rPr lang="ru-RU" dirty="0" err="1"/>
              <a:t>който</a:t>
            </a:r>
            <a:r>
              <a:rPr lang="ru-RU" dirty="0"/>
              <a:t> се </a:t>
            </a:r>
            <a:r>
              <a:rPr lang="ru-RU" dirty="0" err="1"/>
              <a:t>установява</a:t>
            </a:r>
            <a:r>
              <a:rPr lang="ru-RU" dirty="0"/>
              <a:t> по </a:t>
            </a:r>
            <a:r>
              <a:rPr lang="ru-RU" dirty="0" err="1"/>
              <a:t>несъмнен</a:t>
            </a:r>
            <a:r>
              <a:rPr lang="ru-RU" dirty="0"/>
              <a:t> начин </a:t>
            </a:r>
            <a:r>
              <a:rPr lang="ru-RU" dirty="0" err="1"/>
              <a:t>каква</a:t>
            </a:r>
            <a:r>
              <a:rPr lang="ru-RU" dirty="0"/>
              <a:t> е била </a:t>
            </a:r>
            <a:r>
              <a:rPr lang="ru-RU" dirty="0" err="1"/>
              <a:t>концентрацията</a:t>
            </a:r>
            <a:r>
              <a:rPr lang="ru-RU" dirty="0"/>
              <a:t> на </a:t>
            </a:r>
            <a:r>
              <a:rPr lang="ru-RU" dirty="0" err="1"/>
              <a:t>алкохол</a:t>
            </a:r>
            <a:r>
              <a:rPr lang="ru-RU" dirty="0"/>
              <a:t> в </a:t>
            </a:r>
            <a:r>
              <a:rPr lang="ru-RU" dirty="0" err="1"/>
              <a:t>кръвта</a:t>
            </a:r>
            <a:r>
              <a:rPr lang="ru-RU" dirty="0"/>
              <a:t> на </a:t>
            </a:r>
            <a:r>
              <a:rPr lang="ru-RU" dirty="0" err="1"/>
              <a:t>подсъдимия</a:t>
            </a:r>
            <a:r>
              <a:rPr lang="ru-RU" dirty="0"/>
              <a:t> </a:t>
            </a:r>
            <a:r>
              <a:rPr lang="ru-RU" dirty="0" err="1"/>
              <a:t>към</a:t>
            </a:r>
            <a:r>
              <a:rPr lang="ru-RU" dirty="0"/>
              <a:t> момента на </a:t>
            </a:r>
            <a:r>
              <a:rPr lang="ru-RU" dirty="0" err="1" smtClean="0"/>
              <a:t>проверката.С</a:t>
            </a:r>
            <a:r>
              <a:rPr lang="ru-RU" dirty="0" smtClean="0"/>
              <a:t> </a:t>
            </a:r>
            <a:r>
              <a:rPr lang="ru-RU" dirty="0" err="1"/>
              <a:t>това</a:t>
            </a:r>
            <a:r>
              <a:rPr lang="ru-RU" dirty="0"/>
              <a:t> </a:t>
            </a:r>
            <a:r>
              <a:rPr lang="ru-RU" dirty="0" err="1"/>
              <a:t>изследване</a:t>
            </a:r>
            <a:r>
              <a:rPr lang="ru-RU" dirty="0"/>
              <a:t> се </a:t>
            </a:r>
            <a:r>
              <a:rPr lang="ru-RU" dirty="0" err="1"/>
              <a:t>установява</a:t>
            </a:r>
            <a:r>
              <a:rPr lang="ru-RU" dirty="0"/>
              <a:t> само теоретично </a:t>
            </a:r>
            <a:r>
              <a:rPr lang="ru-RU" dirty="0" err="1"/>
              <a:t>каква</a:t>
            </a:r>
            <a:r>
              <a:rPr lang="ru-RU" dirty="0"/>
              <a:t> е била </a:t>
            </a:r>
            <a:r>
              <a:rPr lang="ru-RU" dirty="0" err="1"/>
              <a:t>концентрацията</a:t>
            </a:r>
            <a:r>
              <a:rPr lang="ru-RU" dirty="0"/>
              <a:t> на </a:t>
            </a:r>
            <a:r>
              <a:rPr lang="ru-RU" dirty="0" err="1"/>
              <a:t>алкохол</a:t>
            </a:r>
            <a:r>
              <a:rPr lang="ru-RU" dirty="0"/>
              <a:t> в </a:t>
            </a:r>
            <a:r>
              <a:rPr lang="ru-RU" dirty="0" err="1"/>
              <a:t>кръвта</a:t>
            </a:r>
            <a:r>
              <a:rPr lang="ru-RU" dirty="0"/>
              <a:t> </a:t>
            </a:r>
            <a:r>
              <a:rPr lang="ru-RU" dirty="0" err="1"/>
              <a:t>към</a:t>
            </a:r>
            <a:r>
              <a:rPr lang="ru-RU" dirty="0"/>
              <a:t> </a:t>
            </a:r>
            <a:r>
              <a:rPr lang="ru-RU" dirty="0" err="1"/>
              <a:t>предишен</a:t>
            </a:r>
            <a:r>
              <a:rPr lang="ru-RU" dirty="0"/>
              <a:t> момент от </a:t>
            </a:r>
            <a:r>
              <a:rPr lang="ru-RU" dirty="0" err="1"/>
              <a:t>време</a:t>
            </a:r>
            <a:r>
              <a:rPr lang="ru-RU" dirty="0"/>
              <a:t>, </a:t>
            </a:r>
            <a:r>
              <a:rPr lang="ru-RU" dirty="0" err="1"/>
              <a:t>като</a:t>
            </a:r>
            <a:r>
              <a:rPr lang="ru-RU" dirty="0"/>
              <a:t> за </a:t>
            </a:r>
            <a:r>
              <a:rPr lang="ru-RU" dirty="0" err="1"/>
              <a:t>изчислението</a:t>
            </a:r>
            <a:r>
              <a:rPr lang="ru-RU" dirty="0"/>
              <a:t> й се </a:t>
            </a:r>
            <a:r>
              <a:rPr lang="ru-RU" dirty="0" err="1"/>
              <a:t>работи</a:t>
            </a:r>
            <a:r>
              <a:rPr lang="ru-RU" dirty="0"/>
              <a:t> </a:t>
            </a:r>
            <a:r>
              <a:rPr lang="ru-RU" dirty="0" err="1"/>
              <a:t>със</a:t>
            </a:r>
            <a:r>
              <a:rPr lang="ru-RU" dirty="0"/>
              <a:t> </a:t>
            </a:r>
            <a:r>
              <a:rPr lang="ru-RU" dirty="0" err="1"/>
              <a:t>среден</a:t>
            </a:r>
            <a:r>
              <a:rPr lang="ru-RU" dirty="0"/>
              <a:t> </a:t>
            </a:r>
            <a:r>
              <a:rPr lang="ru-RU" dirty="0" err="1"/>
              <a:t>коефициент</a:t>
            </a:r>
            <a:r>
              <a:rPr lang="ru-RU" dirty="0"/>
              <a:t> на </a:t>
            </a:r>
            <a:r>
              <a:rPr lang="ru-RU" dirty="0" err="1"/>
              <a:t>елиминиране</a:t>
            </a:r>
            <a:r>
              <a:rPr lang="ru-RU" dirty="0"/>
              <a:t> на </a:t>
            </a:r>
            <a:r>
              <a:rPr lang="ru-RU" dirty="0" err="1"/>
              <a:t>алкохола</a:t>
            </a:r>
            <a:r>
              <a:rPr lang="ru-RU" dirty="0"/>
              <a:t> от организма равен на 0. </a:t>
            </a:r>
            <a:r>
              <a:rPr lang="ru-RU" dirty="0" smtClean="0"/>
              <a:t>15 </a:t>
            </a:r>
            <a:r>
              <a:rPr lang="ru-RU" dirty="0" err="1" smtClean="0"/>
              <a:t>гр</a:t>
            </a:r>
            <a:r>
              <a:rPr lang="ru-RU" dirty="0" smtClean="0"/>
              <a:t> </a:t>
            </a:r>
            <a:r>
              <a:rPr lang="ru-RU" dirty="0"/>
              <a:t>за </a:t>
            </a:r>
            <a:r>
              <a:rPr lang="ru-RU" dirty="0" err="1"/>
              <a:t>литър</a:t>
            </a:r>
            <a:r>
              <a:rPr lang="ru-RU" dirty="0"/>
              <a:t> количество </a:t>
            </a:r>
            <a:r>
              <a:rPr lang="ru-RU" dirty="0" err="1"/>
              <a:t>алкохол</a:t>
            </a:r>
            <a:r>
              <a:rPr lang="ru-RU" dirty="0"/>
              <a:t> за час, независимо от </a:t>
            </a:r>
            <a:r>
              <a:rPr lang="ru-RU" dirty="0" err="1"/>
              <a:t>специфичните</a:t>
            </a:r>
            <a:r>
              <a:rPr lang="ru-RU" dirty="0"/>
              <a:t> характеристики на </a:t>
            </a:r>
            <a:r>
              <a:rPr lang="ru-RU" dirty="0" err="1"/>
              <a:t>лицето</a:t>
            </a:r>
            <a:r>
              <a:rPr lang="ru-RU" dirty="0"/>
              <a:t> </a:t>
            </a:r>
            <a:r>
              <a:rPr lang="ru-RU" dirty="0" err="1"/>
              <a:t>като</a:t>
            </a:r>
            <a:r>
              <a:rPr lang="ru-RU" dirty="0"/>
              <a:t> </a:t>
            </a:r>
            <a:r>
              <a:rPr lang="ru-RU" dirty="0" err="1"/>
              <a:t>тегло</a:t>
            </a:r>
            <a:r>
              <a:rPr lang="ru-RU" dirty="0"/>
              <a:t>, </a:t>
            </a:r>
            <a:r>
              <a:rPr lang="ru-RU" dirty="0" err="1"/>
              <a:t>височина</a:t>
            </a:r>
            <a:r>
              <a:rPr lang="ru-RU" dirty="0"/>
              <a:t>, </a:t>
            </a:r>
            <a:r>
              <a:rPr lang="ru-RU" dirty="0" err="1"/>
              <a:t>възраст</a:t>
            </a:r>
            <a:r>
              <a:rPr lang="ru-RU" dirty="0"/>
              <a:t> и т. н. </a:t>
            </a:r>
            <a:r>
              <a:rPr lang="ru-RU" dirty="0" err="1"/>
              <a:t>Работейки</a:t>
            </a:r>
            <a:r>
              <a:rPr lang="ru-RU" dirty="0"/>
              <a:t> </a:t>
            </a:r>
            <a:r>
              <a:rPr lang="ru-RU" dirty="0" err="1"/>
              <a:t>със</a:t>
            </a:r>
            <a:r>
              <a:rPr lang="ru-RU" dirty="0"/>
              <a:t> </a:t>
            </a:r>
            <a:r>
              <a:rPr lang="ru-RU" dirty="0" err="1"/>
              <a:t>средни</a:t>
            </a:r>
            <a:r>
              <a:rPr lang="ru-RU" dirty="0"/>
              <a:t> </a:t>
            </a:r>
            <a:r>
              <a:rPr lang="ru-RU" dirty="0" err="1"/>
              <a:t>стойности</a:t>
            </a:r>
            <a:r>
              <a:rPr lang="ru-RU" dirty="0"/>
              <a:t> на </a:t>
            </a:r>
            <a:r>
              <a:rPr lang="ru-RU" dirty="0" err="1"/>
              <a:t>елиминиране</a:t>
            </a:r>
            <a:r>
              <a:rPr lang="ru-RU" dirty="0"/>
              <a:t> на </a:t>
            </a:r>
            <a:r>
              <a:rPr lang="ru-RU" dirty="0" err="1"/>
              <a:t>алкохола</a:t>
            </a:r>
            <a:r>
              <a:rPr lang="ru-RU" dirty="0"/>
              <a:t> в </a:t>
            </a:r>
            <a:r>
              <a:rPr lang="ru-RU" dirty="0" err="1"/>
              <a:t>кръвта</a:t>
            </a:r>
            <a:r>
              <a:rPr lang="ru-RU" dirty="0"/>
              <a:t>, </a:t>
            </a:r>
            <a:r>
              <a:rPr lang="ru-RU" dirty="0" err="1"/>
              <a:t>неиндивидуализирани</a:t>
            </a:r>
            <a:r>
              <a:rPr lang="ru-RU" dirty="0"/>
              <a:t> </a:t>
            </a:r>
            <a:r>
              <a:rPr lang="ru-RU" dirty="0" err="1"/>
              <a:t>към</a:t>
            </a:r>
            <a:r>
              <a:rPr lang="ru-RU" dirty="0"/>
              <a:t> </a:t>
            </a:r>
            <a:r>
              <a:rPr lang="ru-RU" dirty="0" err="1"/>
              <a:t>особеностите</a:t>
            </a:r>
            <a:r>
              <a:rPr lang="ru-RU" dirty="0"/>
              <a:t> на организма на </a:t>
            </a:r>
            <a:r>
              <a:rPr lang="ru-RU" dirty="0" err="1" smtClean="0"/>
              <a:t>подсъдимия</a:t>
            </a:r>
            <a:r>
              <a:rPr lang="ru-RU" dirty="0"/>
              <a:t>.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40176649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 smtClean="0"/>
              <a:t>Субективна страна на престъплението по чл.343б, ал.3 НК</a:t>
            </a: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 algn="just">
              <a:buNone/>
            </a:pPr>
            <a:r>
              <a:rPr lang="ru-RU" b="1" dirty="0" smtClean="0"/>
              <a:t>Р 79/2018 </a:t>
            </a:r>
            <a:r>
              <a:rPr lang="ru-RU" b="1" dirty="0"/>
              <a:t>г. п</a:t>
            </a:r>
            <a:r>
              <a:rPr lang="ru-RU" b="1" dirty="0" smtClean="0"/>
              <a:t>о НД </a:t>
            </a:r>
            <a:r>
              <a:rPr lang="ru-RU" b="1" dirty="0"/>
              <a:t>318/2018 г., </a:t>
            </a:r>
            <a:r>
              <a:rPr lang="ru-RU" b="1" dirty="0" smtClean="0"/>
              <a:t>3 НО</a:t>
            </a:r>
            <a:endParaRPr lang="ru-RU" b="1" dirty="0"/>
          </a:p>
          <a:p>
            <a:pPr marL="0" indent="0" algn="just">
              <a:buNone/>
            </a:pPr>
            <a:r>
              <a:rPr lang="ru-RU" dirty="0" err="1" smtClean="0"/>
              <a:t>Престъплението</a:t>
            </a:r>
            <a:r>
              <a:rPr lang="ru-RU" dirty="0" smtClean="0"/>
              <a:t> </a:t>
            </a:r>
            <a:r>
              <a:rPr lang="ru-RU" dirty="0"/>
              <a:t>по чл. 343б, ал. 3 от НК е от </a:t>
            </a:r>
            <a:r>
              <a:rPr lang="ru-RU" dirty="0" err="1"/>
              <a:t>категорията</a:t>
            </a:r>
            <a:r>
              <a:rPr lang="ru-RU" dirty="0"/>
              <a:t> на </a:t>
            </a:r>
            <a:r>
              <a:rPr lang="ru-RU" dirty="0" err="1"/>
              <a:t>формалните</a:t>
            </a:r>
            <a:r>
              <a:rPr lang="ru-RU" dirty="0"/>
              <a:t>, при </a:t>
            </a:r>
            <a:r>
              <a:rPr lang="ru-RU" dirty="0" err="1"/>
              <a:t>което</a:t>
            </a:r>
            <a:r>
              <a:rPr lang="ru-RU" dirty="0"/>
              <a:t> </a:t>
            </a:r>
            <a:r>
              <a:rPr lang="ru-RU" dirty="0" err="1"/>
              <a:t>умисълът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да </a:t>
            </a:r>
            <a:r>
              <a:rPr lang="ru-RU" dirty="0" err="1"/>
              <a:t>бъде</a:t>
            </a:r>
            <a:r>
              <a:rPr lang="ru-RU" dirty="0"/>
              <a:t> само </a:t>
            </a:r>
            <a:r>
              <a:rPr lang="ru-RU" dirty="0" err="1"/>
              <a:t>пряк</a:t>
            </a:r>
            <a:r>
              <a:rPr lang="ru-RU" dirty="0"/>
              <a:t> и </a:t>
            </a:r>
            <a:r>
              <a:rPr lang="ru-RU" dirty="0" err="1"/>
              <a:t>никога</a:t>
            </a:r>
            <a:r>
              <a:rPr lang="ru-RU" dirty="0"/>
              <a:t> </a:t>
            </a:r>
            <a:r>
              <a:rPr lang="ru-RU" dirty="0" err="1" smtClean="0"/>
              <a:t>евентуален</a:t>
            </a:r>
            <a:r>
              <a:rPr lang="ru-RU" dirty="0" smtClean="0"/>
              <a:t>.</a:t>
            </a:r>
          </a:p>
          <a:p>
            <a:pPr marL="0" indent="0" algn="just">
              <a:buNone/>
            </a:pPr>
            <a:r>
              <a:rPr lang="ru-RU" dirty="0" smtClean="0"/>
              <a:t>За </a:t>
            </a:r>
            <a:r>
              <a:rPr lang="ru-RU" dirty="0" err="1" smtClean="0"/>
              <a:t>прекият</a:t>
            </a:r>
            <a:r>
              <a:rPr lang="ru-RU" dirty="0" smtClean="0"/>
              <a:t> </a:t>
            </a:r>
            <a:r>
              <a:rPr lang="ru-RU" dirty="0" err="1"/>
              <a:t>умисъл</a:t>
            </a:r>
            <a:r>
              <a:rPr lang="ru-RU" dirty="0"/>
              <a:t> е необходимо и </a:t>
            </a:r>
            <a:r>
              <a:rPr lang="ru-RU" dirty="0" err="1"/>
              <a:t>достатъчно</a:t>
            </a:r>
            <a:r>
              <a:rPr lang="ru-RU" dirty="0"/>
              <a:t> </a:t>
            </a:r>
            <a:r>
              <a:rPr lang="ru-RU" dirty="0" err="1"/>
              <a:t>деецът</a:t>
            </a:r>
            <a:r>
              <a:rPr lang="ru-RU" dirty="0"/>
              <a:t> да е </a:t>
            </a:r>
            <a:r>
              <a:rPr lang="ru-RU" dirty="0" err="1"/>
              <a:t>съзнавал</a:t>
            </a:r>
            <a:r>
              <a:rPr lang="ru-RU" dirty="0"/>
              <a:t> </a:t>
            </a:r>
            <a:r>
              <a:rPr lang="ru-RU" dirty="0" err="1"/>
              <a:t>общественоопасния</a:t>
            </a:r>
            <a:r>
              <a:rPr lang="ru-RU" dirty="0"/>
              <a:t> характер на </a:t>
            </a:r>
            <a:r>
              <a:rPr lang="ru-RU" dirty="0" err="1"/>
              <a:t>своето</a:t>
            </a:r>
            <a:r>
              <a:rPr lang="ru-RU" dirty="0"/>
              <a:t> деяние и </a:t>
            </a:r>
            <a:r>
              <a:rPr lang="ru-RU" dirty="0" err="1"/>
              <a:t>въпреки</a:t>
            </a:r>
            <a:r>
              <a:rPr lang="ru-RU" dirty="0"/>
              <a:t> </a:t>
            </a:r>
            <a:r>
              <a:rPr lang="ru-RU" dirty="0" err="1"/>
              <a:t>това</a:t>
            </a:r>
            <a:r>
              <a:rPr lang="ru-RU" dirty="0"/>
              <a:t> да е искал да </a:t>
            </a:r>
            <a:r>
              <a:rPr lang="ru-RU" dirty="0" err="1"/>
              <a:t>го</a:t>
            </a:r>
            <a:r>
              <a:rPr lang="ru-RU" dirty="0"/>
              <a:t> </a:t>
            </a:r>
            <a:r>
              <a:rPr lang="ru-RU" dirty="0" err="1" smtClean="0"/>
              <a:t>извърши</a:t>
            </a:r>
            <a:r>
              <a:rPr lang="ru-RU" dirty="0" smtClean="0"/>
              <a:t>.</a:t>
            </a:r>
          </a:p>
          <a:p>
            <a:pPr marL="0" indent="0" algn="just">
              <a:buNone/>
            </a:pPr>
            <a:r>
              <a:rPr lang="ru-RU" dirty="0" smtClean="0"/>
              <a:t>За </a:t>
            </a:r>
            <a:r>
              <a:rPr lang="ru-RU" dirty="0" err="1"/>
              <a:t>съставомерността</a:t>
            </a:r>
            <a:r>
              <a:rPr lang="ru-RU" dirty="0"/>
              <a:t> на </a:t>
            </a:r>
            <a:r>
              <a:rPr lang="ru-RU" dirty="0" err="1"/>
              <a:t>деянието</a:t>
            </a:r>
            <a:r>
              <a:rPr lang="ru-RU" dirty="0"/>
              <a:t> е </a:t>
            </a:r>
            <a:r>
              <a:rPr lang="ru-RU" dirty="0" err="1"/>
              <a:t>достатъчно</a:t>
            </a:r>
            <a:r>
              <a:rPr lang="ru-RU" dirty="0"/>
              <a:t> да се установи </a:t>
            </a:r>
            <a:r>
              <a:rPr lang="ru-RU" dirty="0" err="1"/>
              <a:t>обективно</a:t>
            </a:r>
            <a:r>
              <a:rPr lang="ru-RU" dirty="0"/>
              <a:t> </a:t>
            </a:r>
            <a:r>
              <a:rPr lang="ru-RU" dirty="0" err="1"/>
              <a:t>употребата</a:t>
            </a:r>
            <a:r>
              <a:rPr lang="ru-RU" dirty="0"/>
              <a:t> на </a:t>
            </a:r>
            <a:r>
              <a:rPr lang="ru-RU" dirty="0" err="1"/>
              <a:t>наркотични</a:t>
            </a:r>
            <a:r>
              <a:rPr lang="ru-RU" dirty="0"/>
              <a:t> вещества, от </a:t>
            </a:r>
            <a:r>
              <a:rPr lang="ru-RU" dirty="0" err="1"/>
              <a:t>което</a:t>
            </a:r>
            <a:r>
              <a:rPr lang="ru-RU" dirty="0"/>
              <a:t> се </a:t>
            </a:r>
            <a:r>
              <a:rPr lang="ru-RU" dirty="0" err="1"/>
              <a:t>извежда</a:t>
            </a:r>
            <a:r>
              <a:rPr lang="ru-RU" dirty="0"/>
              <a:t> и </a:t>
            </a:r>
            <a:r>
              <a:rPr lang="ru-RU" dirty="0" err="1"/>
              <a:t>умисълът</a:t>
            </a:r>
            <a:r>
              <a:rPr lang="ru-RU" dirty="0"/>
              <a:t> за </a:t>
            </a:r>
            <a:r>
              <a:rPr lang="ru-RU" dirty="0" err="1"/>
              <a:t>осъществяване</a:t>
            </a:r>
            <a:r>
              <a:rPr lang="ru-RU" dirty="0"/>
              <a:t> на </a:t>
            </a:r>
            <a:r>
              <a:rPr lang="ru-RU" dirty="0" err="1" smtClean="0"/>
              <a:t>престъплението</a:t>
            </a:r>
            <a:r>
              <a:rPr lang="ru-RU" dirty="0" smtClean="0"/>
              <a:t>.</a:t>
            </a:r>
            <a:r>
              <a:rPr lang="ru-RU" b="1" dirty="0" smtClean="0"/>
              <a:t> </a:t>
            </a:r>
            <a:endParaRPr lang="ru-RU" dirty="0"/>
          </a:p>
          <a:p>
            <a:pPr marL="0" indent="0" algn="just">
              <a:buNone/>
            </a:pPr>
            <a:r>
              <a:rPr lang="ru-RU" b="1" dirty="0" smtClean="0"/>
              <a:t>Р 60244/2022 </a:t>
            </a:r>
            <a:r>
              <a:rPr lang="ru-RU" b="1" dirty="0"/>
              <a:t>г. п</a:t>
            </a:r>
            <a:r>
              <a:rPr lang="ru-RU" b="1" dirty="0" smtClean="0"/>
              <a:t>о НД 950/2021 </a:t>
            </a:r>
            <a:r>
              <a:rPr lang="ru-RU" b="1" dirty="0"/>
              <a:t>г., </a:t>
            </a:r>
            <a:r>
              <a:rPr lang="ru-RU" b="1" dirty="0" smtClean="0"/>
              <a:t>1 НО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err="1" smtClean="0"/>
              <a:t>Вярно</a:t>
            </a:r>
            <a:r>
              <a:rPr lang="ru-RU" dirty="0" smtClean="0"/>
              <a:t> </a:t>
            </a:r>
            <a:r>
              <a:rPr lang="ru-RU" dirty="0"/>
              <a:t>е, че </a:t>
            </a:r>
            <a:r>
              <a:rPr lang="ru-RU" dirty="0" err="1"/>
              <a:t>нормата</a:t>
            </a:r>
            <a:r>
              <a:rPr lang="ru-RU" dirty="0"/>
              <a:t> на чл. 343б, ал. 3 НК не </a:t>
            </a:r>
            <a:r>
              <a:rPr lang="ru-RU" dirty="0" err="1"/>
              <a:t>съдържа</a:t>
            </a:r>
            <a:r>
              <a:rPr lang="ru-RU" dirty="0"/>
              <a:t> </a:t>
            </a:r>
            <a:r>
              <a:rPr lang="ru-RU" dirty="0" err="1"/>
              <a:t>времево</a:t>
            </a:r>
            <a:r>
              <a:rPr lang="ru-RU" dirty="0"/>
              <a:t> ограничение между </a:t>
            </a:r>
            <a:r>
              <a:rPr lang="ru-RU" dirty="0" err="1"/>
              <a:t>двата</a:t>
            </a:r>
            <a:r>
              <a:rPr lang="ru-RU" dirty="0"/>
              <a:t> </a:t>
            </a:r>
            <a:r>
              <a:rPr lang="ru-RU" dirty="0" err="1"/>
              <a:t>съставомерни</a:t>
            </a:r>
            <a:r>
              <a:rPr lang="ru-RU" dirty="0"/>
              <a:t> </a:t>
            </a:r>
            <a:r>
              <a:rPr lang="ru-RU" dirty="0" err="1"/>
              <a:t>елемента</a:t>
            </a:r>
            <a:r>
              <a:rPr lang="ru-RU" dirty="0"/>
              <a:t> на </a:t>
            </a:r>
            <a:r>
              <a:rPr lang="ru-RU" dirty="0" err="1"/>
              <a:t>престъплението</a:t>
            </a:r>
            <a:r>
              <a:rPr lang="ru-RU" dirty="0"/>
              <a:t>, но </a:t>
            </a:r>
            <a:r>
              <a:rPr lang="ru-RU" dirty="0" err="1"/>
              <a:t>следва</a:t>
            </a:r>
            <a:r>
              <a:rPr lang="ru-RU" dirty="0"/>
              <a:t> да се приеме, че </a:t>
            </a:r>
            <a:r>
              <a:rPr lang="ru-RU" dirty="0" err="1"/>
              <a:t>извършителят</a:t>
            </a:r>
            <a:r>
              <a:rPr lang="ru-RU" dirty="0"/>
              <a:t> на </a:t>
            </a:r>
            <a:r>
              <a:rPr lang="ru-RU" dirty="0" err="1"/>
              <a:t>престъплението</a:t>
            </a:r>
            <a:r>
              <a:rPr lang="ru-RU" dirty="0"/>
              <a:t> </a:t>
            </a:r>
            <a:r>
              <a:rPr lang="ru-RU" dirty="0" err="1"/>
              <a:t>го</a:t>
            </a:r>
            <a:r>
              <a:rPr lang="ru-RU" dirty="0"/>
              <a:t> </a:t>
            </a:r>
            <a:r>
              <a:rPr lang="ru-RU" dirty="0" err="1"/>
              <a:t>осъществява</a:t>
            </a:r>
            <a:r>
              <a:rPr lang="ru-RU" dirty="0"/>
              <a:t> от </a:t>
            </a:r>
            <a:r>
              <a:rPr lang="ru-RU" dirty="0" err="1"/>
              <a:t>субективна</a:t>
            </a:r>
            <a:r>
              <a:rPr lang="ru-RU" dirty="0"/>
              <a:t> страна, </a:t>
            </a:r>
            <a:r>
              <a:rPr lang="ru-RU" dirty="0" err="1"/>
              <a:t>когато</a:t>
            </a:r>
            <a:r>
              <a:rPr lang="ru-RU" dirty="0"/>
              <a:t> между </a:t>
            </a:r>
            <a:r>
              <a:rPr lang="ru-RU" dirty="0" err="1"/>
              <a:t>употребата</a:t>
            </a:r>
            <a:r>
              <a:rPr lang="ru-RU" dirty="0"/>
              <a:t> на </a:t>
            </a:r>
            <a:r>
              <a:rPr lang="ru-RU" dirty="0" err="1"/>
              <a:t>наркотично</a:t>
            </a:r>
            <a:r>
              <a:rPr lang="ru-RU" dirty="0"/>
              <a:t> вещество и </a:t>
            </a:r>
            <a:r>
              <a:rPr lang="ru-RU" dirty="0" err="1"/>
              <a:t>управлението</a:t>
            </a:r>
            <a:r>
              <a:rPr lang="ru-RU" dirty="0"/>
              <a:t> на МПС е изминал период, </a:t>
            </a:r>
            <a:r>
              <a:rPr lang="ru-RU" dirty="0" err="1"/>
              <a:t>които</a:t>
            </a:r>
            <a:r>
              <a:rPr lang="ru-RU" dirty="0"/>
              <a:t> е по- </a:t>
            </a:r>
            <a:r>
              <a:rPr lang="ru-RU" dirty="0" err="1"/>
              <a:t>малък</a:t>
            </a:r>
            <a:r>
              <a:rPr lang="ru-RU" dirty="0"/>
              <a:t> от </a:t>
            </a:r>
            <a:r>
              <a:rPr lang="ru-RU" dirty="0" err="1"/>
              <a:t>този</a:t>
            </a:r>
            <a:r>
              <a:rPr lang="ru-RU" dirty="0"/>
              <a:t> необходим за </a:t>
            </a:r>
            <a:r>
              <a:rPr lang="ru-RU" dirty="0" err="1"/>
              <a:t>разграждането</a:t>
            </a:r>
            <a:r>
              <a:rPr lang="ru-RU" dirty="0"/>
              <a:t> и </a:t>
            </a:r>
            <a:r>
              <a:rPr lang="ru-RU" dirty="0" err="1"/>
              <a:t>изхвърлянето</a:t>
            </a:r>
            <a:r>
              <a:rPr lang="ru-RU" dirty="0"/>
              <a:t> на </a:t>
            </a:r>
            <a:r>
              <a:rPr lang="ru-RU" dirty="0" err="1"/>
              <a:t>веществото</a:t>
            </a:r>
            <a:r>
              <a:rPr lang="ru-RU" dirty="0"/>
              <a:t> от </a:t>
            </a:r>
            <a:r>
              <a:rPr lang="ru-RU" dirty="0" err="1"/>
              <a:t>тялото</a:t>
            </a:r>
            <a:r>
              <a:rPr lang="ru-RU" dirty="0"/>
              <a:t> </a:t>
            </a:r>
            <a:r>
              <a:rPr lang="ru-RU" dirty="0" err="1"/>
              <a:t>му</a:t>
            </a:r>
            <a:r>
              <a:rPr lang="ru-RU" dirty="0"/>
              <a:t>. </a:t>
            </a:r>
            <a:r>
              <a:rPr lang="ru-RU" dirty="0" err="1" smtClean="0"/>
              <a:t>Когато</a:t>
            </a:r>
            <a:r>
              <a:rPr lang="ru-RU" dirty="0" smtClean="0"/>
              <a:t> </a:t>
            </a:r>
            <a:r>
              <a:rPr lang="ru-RU" dirty="0" err="1" smtClean="0"/>
              <a:t>този</a:t>
            </a:r>
            <a:r>
              <a:rPr lang="ru-RU" dirty="0" smtClean="0"/>
              <a:t> </a:t>
            </a:r>
            <a:r>
              <a:rPr lang="ru-RU" dirty="0"/>
              <a:t>период не е бил изминал, </a:t>
            </a:r>
            <a:r>
              <a:rPr lang="ru-RU" dirty="0" err="1"/>
              <a:t>респективно</a:t>
            </a:r>
            <a:r>
              <a:rPr lang="ru-RU" dirty="0"/>
              <a:t> следи от </a:t>
            </a:r>
            <a:r>
              <a:rPr lang="ru-RU" dirty="0" err="1"/>
              <a:t>тетрахидроканабинол</a:t>
            </a:r>
            <a:r>
              <a:rPr lang="ru-RU" dirty="0"/>
              <a:t> в организма на </a:t>
            </a:r>
            <a:r>
              <a:rPr lang="ru-RU" dirty="0" err="1" smtClean="0"/>
              <a:t>подсъдимия</a:t>
            </a:r>
            <a:r>
              <a:rPr lang="ru-RU" dirty="0" smtClean="0"/>
              <a:t> </a:t>
            </a:r>
            <a:r>
              <a:rPr lang="ru-RU" dirty="0" err="1"/>
              <a:t>са</a:t>
            </a:r>
            <a:r>
              <a:rPr lang="ru-RU" dirty="0"/>
              <a:t> били </a:t>
            </a:r>
            <a:r>
              <a:rPr lang="ru-RU" dirty="0" err="1" smtClean="0"/>
              <a:t>налични</a:t>
            </a:r>
            <a:r>
              <a:rPr lang="ru-RU" dirty="0" smtClean="0"/>
              <a:t> е </a:t>
            </a:r>
            <a:r>
              <a:rPr lang="ru-RU" dirty="0"/>
              <a:t>основание да се приеме, че той е </a:t>
            </a:r>
            <a:r>
              <a:rPr lang="ru-RU" dirty="0" err="1"/>
              <a:t>следвало</a:t>
            </a:r>
            <a:r>
              <a:rPr lang="ru-RU" dirty="0"/>
              <a:t> да </a:t>
            </a:r>
            <a:r>
              <a:rPr lang="ru-RU" dirty="0" err="1"/>
              <a:t>съзнава</a:t>
            </a:r>
            <a:r>
              <a:rPr lang="ru-RU" dirty="0"/>
              <a:t>, че </a:t>
            </a:r>
            <a:r>
              <a:rPr lang="ru-RU" dirty="0" err="1"/>
              <a:t>евентуалното</a:t>
            </a:r>
            <a:r>
              <a:rPr lang="ru-RU" dirty="0"/>
              <a:t> управление на </a:t>
            </a:r>
            <a:r>
              <a:rPr lang="ru-RU" dirty="0" err="1"/>
              <a:t>автомобил</a:t>
            </a:r>
            <a:r>
              <a:rPr lang="ru-RU" dirty="0"/>
              <a:t> </a:t>
            </a:r>
            <a:r>
              <a:rPr lang="ru-RU" dirty="0" smtClean="0"/>
              <a:t>е </a:t>
            </a:r>
            <a:r>
              <a:rPr lang="ru-RU" dirty="0" err="1"/>
              <a:t>съставомерно</a:t>
            </a:r>
            <a:r>
              <a:rPr lang="ru-R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3413742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sz="4000" dirty="0">
                <a:solidFill>
                  <a:prstClr val="black"/>
                </a:solidFill>
              </a:rPr>
              <a:t>Субективна страна на престъплението по чл.343б, ал.3 НК</a:t>
            </a: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 algn="just">
              <a:buNone/>
            </a:pPr>
            <a:r>
              <a:rPr lang="ru-RU" b="1" dirty="0" smtClean="0"/>
              <a:t>Р 60222/2021 </a:t>
            </a:r>
            <a:r>
              <a:rPr lang="ru-RU" b="1" dirty="0"/>
              <a:t>г. п</a:t>
            </a:r>
            <a:r>
              <a:rPr lang="ru-RU" b="1" dirty="0" smtClean="0"/>
              <a:t>о НД </a:t>
            </a:r>
            <a:r>
              <a:rPr lang="ru-RU" b="1" dirty="0"/>
              <a:t>931/2021 г., </a:t>
            </a:r>
            <a:r>
              <a:rPr lang="ru-RU" b="1" dirty="0" smtClean="0"/>
              <a:t>1 НО</a:t>
            </a:r>
          </a:p>
          <a:p>
            <a:pPr marL="0" indent="0" algn="just">
              <a:buNone/>
            </a:pPr>
            <a:r>
              <a:rPr lang="ru-RU" dirty="0" err="1" smtClean="0"/>
              <a:t>Престъплението</a:t>
            </a:r>
            <a:r>
              <a:rPr lang="ru-RU" dirty="0" smtClean="0"/>
              <a:t> по чл.343, ал.3 НК </a:t>
            </a:r>
            <a:r>
              <a:rPr lang="ru-RU" dirty="0" err="1" smtClean="0"/>
              <a:t>може</a:t>
            </a:r>
            <a:r>
              <a:rPr lang="ru-RU" dirty="0" smtClean="0"/>
              <a:t> да </a:t>
            </a:r>
            <a:r>
              <a:rPr lang="ru-RU" dirty="0" err="1" smtClean="0"/>
              <a:t>бъде</a:t>
            </a:r>
            <a:r>
              <a:rPr lang="ru-RU" dirty="0" smtClean="0"/>
              <a:t> </a:t>
            </a:r>
            <a:r>
              <a:rPr lang="ru-RU" dirty="0" err="1" smtClean="0"/>
              <a:t>осъществено</a:t>
            </a:r>
            <a:r>
              <a:rPr lang="ru-RU" dirty="0" smtClean="0"/>
              <a:t> при </a:t>
            </a:r>
            <a:r>
              <a:rPr lang="ru-RU" dirty="0" err="1" smtClean="0"/>
              <a:t>двете</a:t>
            </a:r>
            <a:r>
              <a:rPr lang="ru-RU" dirty="0" smtClean="0"/>
              <a:t> </a:t>
            </a:r>
            <a:r>
              <a:rPr lang="ru-RU" dirty="0" err="1" smtClean="0"/>
              <a:t>форми</a:t>
            </a:r>
            <a:r>
              <a:rPr lang="ru-RU" dirty="0" smtClean="0"/>
              <a:t> на </a:t>
            </a:r>
            <a:r>
              <a:rPr lang="ru-RU" dirty="0" err="1" smtClean="0"/>
              <a:t>умисъла</a:t>
            </a:r>
            <a:r>
              <a:rPr lang="ru-RU" dirty="0" smtClean="0"/>
              <a:t>- </a:t>
            </a:r>
            <a:r>
              <a:rPr lang="ru-RU" dirty="0" err="1" smtClean="0"/>
              <a:t>пряк</a:t>
            </a:r>
            <a:r>
              <a:rPr lang="ru-RU" dirty="0" smtClean="0"/>
              <a:t> и </a:t>
            </a:r>
            <a:r>
              <a:rPr lang="ru-RU" dirty="0" err="1" smtClean="0"/>
              <a:t>евентуален</a:t>
            </a:r>
            <a:r>
              <a:rPr lang="ru-RU" dirty="0" smtClean="0"/>
              <a:t>.</a:t>
            </a:r>
          </a:p>
          <a:p>
            <a:pPr marL="0" indent="0" algn="just">
              <a:buNone/>
            </a:pPr>
            <a:r>
              <a:rPr lang="ru-RU" dirty="0" smtClean="0"/>
              <a:t>За </a:t>
            </a:r>
            <a:r>
              <a:rPr lang="ru-RU" dirty="0" err="1" smtClean="0"/>
              <a:t>интелектуалния</a:t>
            </a:r>
            <a:r>
              <a:rPr lang="ru-RU" dirty="0" smtClean="0"/>
              <a:t> момент на </a:t>
            </a:r>
            <a:r>
              <a:rPr lang="ru-RU" dirty="0" err="1" smtClean="0"/>
              <a:t>умисъла</a:t>
            </a:r>
            <a:r>
              <a:rPr lang="ru-RU" dirty="0" smtClean="0"/>
              <a:t> е от значение </a:t>
            </a:r>
            <a:r>
              <a:rPr lang="ru-RU" dirty="0" err="1" smtClean="0"/>
              <a:t>съзнанието</a:t>
            </a:r>
            <a:r>
              <a:rPr lang="ru-RU" dirty="0" smtClean="0"/>
              <a:t> на </a:t>
            </a:r>
            <a:r>
              <a:rPr lang="ru-RU" dirty="0" err="1" smtClean="0"/>
              <a:t>подсъдимия</a:t>
            </a:r>
            <a:r>
              <a:rPr lang="ru-RU" dirty="0" smtClean="0"/>
              <a:t>, че е употребил </a:t>
            </a:r>
            <a:r>
              <a:rPr lang="ru-RU" dirty="0" err="1" smtClean="0"/>
              <a:t>наркотично</a:t>
            </a:r>
            <a:r>
              <a:rPr lang="ru-RU" dirty="0" smtClean="0"/>
              <a:t> вещество, </a:t>
            </a:r>
            <a:r>
              <a:rPr lang="ru-RU" dirty="0" err="1" smtClean="0"/>
              <a:t>както</a:t>
            </a:r>
            <a:r>
              <a:rPr lang="ru-RU" dirty="0" smtClean="0"/>
              <a:t> и </a:t>
            </a:r>
            <a:r>
              <a:rPr lang="ru-RU" dirty="0" err="1" smtClean="0"/>
              <a:t>това</a:t>
            </a:r>
            <a:r>
              <a:rPr lang="ru-RU" dirty="0" smtClean="0"/>
              <a:t>, че за </a:t>
            </a:r>
            <a:r>
              <a:rPr lang="ru-RU" dirty="0" err="1" smtClean="0"/>
              <a:t>разлика</a:t>
            </a:r>
            <a:r>
              <a:rPr lang="ru-RU" dirty="0" smtClean="0"/>
              <a:t> от </a:t>
            </a:r>
            <a:r>
              <a:rPr lang="ru-RU" dirty="0" err="1" smtClean="0"/>
              <a:t>употребата</a:t>
            </a:r>
            <a:r>
              <a:rPr lang="ru-RU" dirty="0" smtClean="0"/>
              <a:t> на </a:t>
            </a:r>
            <a:r>
              <a:rPr lang="ru-RU" dirty="0" err="1" smtClean="0"/>
              <a:t>алкохол</a:t>
            </a:r>
            <a:r>
              <a:rPr lang="ru-RU" dirty="0" smtClean="0"/>
              <a:t> </a:t>
            </a:r>
            <a:r>
              <a:rPr lang="ru-RU" dirty="0" err="1" smtClean="0"/>
              <a:t>излъчването</a:t>
            </a:r>
            <a:r>
              <a:rPr lang="ru-RU" dirty="0" smtClean="0"/>
              <a:t> </a:t>
            </a:r>
            <a:r>
              <a:rPr lang="ru-RU" dirty="0" err="1" smtClean="0"/>
              <a:t>му</a:t>
            </a:r>
            <a:r>
              <a:rPr lang="ru-RU" dirty="0" smtClean="0"/>
              <a:t> от организма </a:t>
            </a:r>
            <a:r>
              <a:rPr lang="ru-RU" dirty="0" err="1" smtClean="0"/>
              <a:t>продължава</a:t>
            </a:r>
            <a:r>
              <a:rPr lang="ru-RU" dirty="0" smtClean="0"/>
              <a:t> </a:t>
            </a:r>
            <a:r>
              <a:rPr lang="ru-RU" dirty="0" err="1" smtClean="0"/>
              <a:t>значително</a:t>
            </a:r>
            <a:r>
              <a:rPr lang="ru-RU" dirty="0" smtClean="0"/>
              <a:t> по- </a:t>
            </a:r>
            <a:r>
              <a:rPr lang="ru-RU" dirty="0" err="1" smtClean="0"/>
              <a:t>дълго</a:t>
            </a:r>
            <a:r>
              <a:rPr lang="ru-RU" dirty="0" smtClean="0"/>
              <a:t> </a:t>
            </a:r>
            <a:r>
              <a:rPr lang="ru-RU" dirty="0" err="1" smtClean="0"/>
              <a:t>време</a:t>
            </a:r>
            <a:r>
              <a:rPr lang="ru-RU" dirty="0" smtClean="0"/>
              <a:t> (3-5 </a:t>
            </a:r>
            <a:r>
              <a:rPr lang="ru-RU" dirty="0" err="1" smtClean="0"/>
              <a:t>дена</a:t>
            </a:r>
            <a:r>
              <a:rPr lang="ru-RU" dirty="0" smtClean="0"/>
              <a:t>). </a:t>
            </a:r>
            <a:r>
              <a:rPr lang="ru-RU" dirty="0" err="1" smtClean="0"/>
              <a:t>Ето</a:t>
            </a:r>
            <a:r>
              <a:rPr lang="ru-RU" dirty="0" smtClean="0"/>
              <a:t> </a:t>
            </a:r>
            <a:r>
              <a:rPr lang="ru-RU" dirty="0" err="1" smtClean="0"/>
              <a:t>защо</a:t>
            </a:r>
            <a:r>
              <a:rPr lang="ru-RU" dirty="0" smtClean="0"/>
              <a:t> след </a:t>
            </a:r>
            <a:r>
              <a:rPr lang="ru-RU" dirty="0" err="1" smtClean="0"/>
              <a:t>употреба</a:t>
            </a:r>
            <a:r>
              <a:rPr lang="ru-RU" dirty="0" smtClean="0"/>
              <a:t> на </a:t>
            </a:r>
            <a:r>
              <a:rPr lang="ru-RU" dirty="0" err="1" smtClean="0"/>
              <a:t>наркотични</a:t>
            </a:r>
            <a:r>
              <a:rPr lang="ru-RU" dirty="0" smtClean="0"/>
              <a:t> вещества </a:t>
            </a:r>
            <a:r>
              <a:rPr lang="ru-RU" dirty="0" err="1" smtClean="0"/>
              <a:t>интелектуалния</a:t>
            </a:r>
            <a:r>
              <a:rPr lang="ru-RU" dirty="0" smtClean="0"/>
              <a:t> момент е </a:t>
            </a:r>
            <a:r>
              <a:rPr lang="ru-RU" dirty="0" err="1" smtClean="0"/>
              <a:t>налице</a:t>
            </a:r>
            <a:r>
              <a:rPr lang="ru-RU" dirty="0" smtClean="0"/>
              <a:t>.</a:t>
            </a:r>
          </a:p>
          <a:p>
            <a:pPr marL="0" indent="0" algn="just">
              <a:buNone/>
            </a:pPr>
            <a:r>
              <a:rPr lang="ru-RU" dirty="0" smtClean="0"/>
              <a:t>При </a:t>
            </a:r>
            <a:r>
              <a:rPr lang="ru-RU" dirty="0" err="1" smtClean="0"/>
              <a:t>употребата</a:t>
            </a:r>
            <a:r>
              <a:rPr lang="ru-RU" dirty="0" smtClean="0"/>
              <a:t> на </a:t>
            </a:r>
            <a:r>
              <a:rPr lang="ru-RU" dirty="0" err="1" smtClean="0"/>
              <a:t>наркотични</a:t>
            </a:r>
            <a:r>
              <a:rPr lang="ru-RU" dirty="0" smtClean="0"/>
              <a:t> вещества </a:t>
            </a:r>
            <a:r>
              <a:rPr lang="ru-RU" dirty="0" err="1" smtClean="0"/>
              <a:t>волевия</a:t>
            </a:r>
            <a:r>
              <a:rPr lang="ru-RU" dirty="0" smtClean="0"/>
              <a:t> момент не </a:t>
            </a:r>
            <a:r>
              <a:rPr lang="ru-RU" dirty="0" err="1" smtClean="0"/>
              <a:t>може</a:t>
            </a:r>
            <a:r>
              <a:rPr lang="ru-RU" dirty="0" smtClean="0"/>
              <a:t> да </a:t>
            </a:r>
            <a:r>
              <a:rPr lang="ru-RU" dirty="0" err="1" smtClean="0"/>
              <a:t>бъде</a:t>
            </a:r>
            <a:r>
              <a:rPr lang="ru-RU" dirty="0" smtClean="0"/>
              <a:t> ограничен с </a:t>
            </a:r>
            <a:r>
              <a:rPr lang="ru-RU" dirty="0" err="1" smtClean="0"/>
              <a:t>времеви</a:t>
            </a:r>
            <a:r>
              <a:rPr lang="ru-RU" dirty="0" smtClean="0"/>
              <a:t> период. Той е </a:t>
            </a:r>
            <a:r>
              <a:rPr lang="ru-RU" dirty="0" err="1" smtClean="0"/>
              <a:t>налице</a:t>
            </a:r>
            <a:r>
              <a:rPr lang="ru-RU" dirty="0" smtClean="0"/>
              <a:t> </a:t>
            </a:r>
            <a:r>
              <a:rPr lang="ru-RU" dirty="0" err="1" smtClean="0"/>
              <a:t>ако</a:t>
            </a:r>
            <a:r>
              <a:rPr lang="ru-RU" dirty="0" smtClean="0"/>
              <a:t> </a:t>
            </a:r>
            <a:r>
              <a:rPr lang="ru-RU" dirty="0" err="1" smtClean="0"/>
              <a:t>подсъдимият</a:t>
            </a:r>
            <a:r>
              <a:rPr lang="ru-RU" dirty="0" smtClean="0"/>
              <a:t> </a:t>
            </a:r>
            <a:r>
              <a:rPr lang="ru-RU" dirty="0" err="1" smtClean="0"/>
              <a:t>съзнава</a:t>
            </a:r>
            <a:r>
              <a:rPr lang="ru-RU" dirty="0" smtClean="0"/>
              <a:t> </a:t>
            </a:r>
            <a:r>
              <a:rPr lang="ru-RU" dirty="0" err="1" smtClean="0"/>
              <a:t>възможността</a:t>
            </a:r>
            <a:r>
              <a:rPr lang="ru-RU" dirty="0" smtClean="0"/>
              <a:t> в </a:t>
            </a:r>
            <a:r>
              <a:rPr lang="ru-RU" dirty="0" err="1" smtClean="0"/>
              <a:t>организама</a:t>
            </a:r>
            <a:r>
              <a:rPr lang="ru-RU" dirty="0" smtClean="0"/>
              <a:t> </a:t>
            </a:r>
            <a:r>
              <a:rPr lang="ru-RU" dirty="0" err="1" smtClean="0"/>
              <a:t>му</a:t>
            </a:r>
            <a:r>
              <a:rPr lang="ru-RU" dirty="0" smtClean="0"/>
              <a:t> да се установят следи от </a:t>
            </a:r>
            <a:r>
              <a:rPr lang="ru-RU" dirty="0" err="1" smtClean="0"/>
              <a:t>наркотични</a:t>
            </a:r>
            <a:r>
              <a:rPr lang="ru-RU" dirty="0" smtClean="0"/>
              <a:t> вещества.</a:t>
            </a:r>
          </a:p>
          <a:p>
            <a:pPr marL="0" indent="0" algn="just">
              <a:buNone/>
            </a:pPr>
            <a:r>
              <a:rPr lang="ru-RU" b="1" dirty="0" smtClean="0"/>
              <a:t>Р 58/2021 </a:t>
            </a:r>
            <a:r>
              <a:rPr lang="ru-RU" b="1" dirty="0"/>
              <a:t>г. на ВКС по н. д. № 141/2021 г., </a:t>
            </a:r>
            <a:r>
              <a:rPr lang="ru-RU" b="1" dirty="0" smtClean="0"/>
              <a:t>3 НО</a:t>
            </a:r>
          </a:p>
          <a:p>
            <a:pPr marL="0" indent="0" algn="just">
              <a:buNone/>
            </a:pPr>
            <a:r>
              <a:rPr lang="ru-RU" dirty="0"/>
              <a:t>З</a:t>
            </a:r>
            <a:r>
              <a:rPr lang="ru-RU" dirty="0" smtClean="0"/>
              <a:t>а </a:t>
            </a:r>
            <a:r>
              <a:rPr lang="ru-RU" dirty="0" err="1"/>
              <a:t>разлика</a:t>
            </a:r>
            <a:r>
              <a:rPr lang="ru-RU" dirty="0"/>
              <a:t> от </a:t>
            </a:r>
            <a:r>
              <a:rPr lang="ru-RU" dirty="0" err="1"/>
              <a:t>случаите</a:t>
            </a:r>
            <a:r>
              <a:rPr lang="ru-RU" dirty="0"/>
              <a:t> на </a:t>
            </a:r>
            <a:r>
              <a:rPr lang="ru-RU" dirty="0" err="1"/>
              <a:t>употреба</a:t>
            </a:r>
            <a:r>
              <a:rPr lang="ru-RU" dirty="0"/>
              <a:t> на </a:t>
            </a:r>
            <a:r>
              <a:rPr lang="ru-RU" dirty="0" err="1"/>
              <a:t>алкохолни</a:t>
            </a:r>
            <a:r>
              <a:rPr lang="ru-RU" dirty="0"/>
              <a:t> напитки, при </a:t>
            </a:r>
            <a:r>
              <a:rPr lang="ru-RU" dirty="0" err="1"/>
              <a:t>които</a:t>
            </a:r>
            <a:r>
              <a:rPr lang="ru-RU" dirty="0"/>
              <a:t> </a:t>
            </a:r>
            <a:r>
              <a:rPr lang="ru-RU" dirty="0" err="1"/>
              <a:t>законът</a:t>
            </a:r>
            <a:r>
              <a:rPr lang="ru-RU" dirty="0"/>
              <a:t> се </a:t>
            </a:r>
            <a:r>
              <a:rPr lang="ru-RU" dirty="0" err="1"/>
              <a:t>интересува</a:t>
            </a:r>
            <a:r>
              <a:rPr lang="ru-RU" dirty="0"/>
              <a:t> от </a:t>
            </a:r>
            <a:r>
              <a:rPr lang="ru-RU" dirty="0" err="1"/>
              <a:t>наличието</a:t>
            </a:r>
            <a:r>
              <a:rPr lang="ru-RU" dirty="0"/>
              <a:t> на </a:t>
            </a:r>
            <a:r>
              <a:rPr lang="ru-RU" dirty="0" err="1"/>
              <a:t>повлияване</a:t>
            </a:r>
            <a:r>
              <a:rPr lang="ru-RU" dirty="0"/>
              <a:t> на </a:t>
            </a:r>
            <a:r>
              <a:rPr lang="ru-RU" dirty="0" err="1"/>
              <a:t>алкохола</a:t>
            </a:r>
            <a:r>
              <a:rPr lang="ru-RU" dirty="0"/>
              <a:t> </a:t>
            </a:r>
            <a:r>
              <a:rPr lang="ru-RU" dirty="0" err="1"/>
              <a:t>върху</a:t>
            </a:r>
            <a:r>
              <a:rPr lang="ru-RU" dirty="0"/>
              <a:t> организма на </a:t>
            </a:r>
            <a:r>
              <a:rPr lang="ru-RU" dirty="0" err="1"/>
              <a:t>водача</a:t>
            </a:r>
            <a:r>
              <a:rPr lang="ru-RU" dirty="0"/>
              <a:t>, </a:t>
            </a:r>
            <a:r>
              <a:rPr lang="ru-RU" dirty="0" err="1"/>
              <a:t>както</a:t>
            </a:r>
            <a:r>
              <a:rPr lang="ru-RU" dirty="0"/>
              <a:t> и от </a:t>
            </a:r>
            <a:r>
              <a:rPr lang="ru-RU" dirty="0" err="1"/>
              <a:t>степента</a:t>
            </a:r>
            <a:r>
              <a:rPr lang="ru-RU" dirty="0"/>
              <a:t> на </a:t>
            </a:r>
            <a:r>
              <a:rPr lang="ru-RU" dirty="0" err="1"/>
              <a:t>повлияване</a:t>
            </a:r>
            <a:r>
              <a:rPr lang="ru-RU" dirty="0"/>
              <a:t>, определена в </a:t>
            </a:r>
            <a:r>
              <a:rPr lang="ru-RU" dirty="0" err="1"/>
              <a:t>промили</a:t>
            </a:r>
            <a:r>
              <a:rPr lang="ru-RU" dirty="0"/>
              <a:t>, при </a:t>
            </a:r>
            <a:r>
              <a:rPr lang="ru-RU" dirty="0" err="1"/>
              <a:t>употребата</a:t>
            </a:r>
            <a:r>
              <a:rPr lang="ru-RU" dirty="0"/>
              <a:t> на </a:t>
            </a:r>
            <a:r>
              <a:rPr lang="ru-RU" dirty="0" err="1"/>
              <a:t>наркотични</a:t>
            </a:r>
            <a:r>
              <a:rPr lang="ru-RU" dirty="0"/>
              <a:t> вещества и </a:t>
            </a:r>
            <a:r>
              <a:rPr lang="ru-RU" dirty="0" err="1"/>
              <a:t>техни</a:t>
            </a:r>
            <a:r>
              <a:rPr lang="ru-RU" dirty="0"/>
              <a:t> </a:t>
            </a:r>
            <a:r>
              <a:rPr lang="ru-RU" dirty="0" err="1"/>
              <a:t>аналози</a:t>
            </a:r>
            <a:r>
              <a:rPr lang="ru-RU" dirty="0"/>
              <a:t>, </a:t>
            </a:r>
            <a:r>
              <a:rPr lang="ru-RU" dirty="0" err="1"/>
              <a:t>законът</a:t>
            </a:r>
            <a:r>
              <a:rPr lang="ru-RU" dirty="0"/>
              <a:t> не се </a:t>
            </a:r>
            <a:r>
              <a:rPr lang="ru-RU" dirty="0" err="1"/>
              <a:t>интересува</a:t>
            </a:r>
            <a:r>
              <a:rPr lang="ru-RU" dirty="0"/>
              <a:t> от </a:t>
            </a:r>
            <a:r>
              <a:rPr lang="ru-RU" dirty="0" err="1"/>
              <a:t>тези</a:t>
            </a:r>
            <a:r>
              <a:rPr lang="ru-RU" dirty="0"/>
              <a:t> </a:t>
            </a:r>
            <a:r>
              <a:rPr lang="ru-RU" dirty="0" err="1"/>
              <a:t>въпроси</a:t>
            </a:r>
            <a:r>
              <a:rPr lang="ru-RU" dirty="0"/>
              <a:t>, а </a:t>
            </a:r>
            <a:r>
              <a:rPr lang="ru-RU" dirty="0" err="1"/>
              <a:t>въвежда</a:t>
            </a:r>
            <a:r>
              <a:rPr lang="ru-RU" dirty="0"/>
              <a:t> </a:t>
            </a:r>
            <a:r>
              <a:rPr lang="ru-RU" dirty="0" err="1"/>
              <a:t>двустепенна</a:t>
            </a:r>
            <a:r>
              <a:rPr lang="ru-RU" dirty="0"/>
              <a:t> забрана: </a:t>
            </a:r>
            <a:r>
              <a:rPr lang="ru-RU" dirty="0" err="1"/>
              <a:t>както</a:t>
            </a:r>
            <a:r>
              <a:rPr lang="ru-RU" dirty="0"/>
              <a:t> да се </a:t>
            </a:r>
            <a:r>
              <a:rPr lang="ru-RU" dirty="0" err="1"/>
              <a:t>употребяват</a:t>
            </a:r>
            <a:r>
              <a:rPr lang="ru-RU" dirty="0"/>
              <a:t> </a:t>
            </a:r>
            <a:r>
              <a:rPr lang="ru-RU" dirty="0" err="1"/>
              <a:t>такива</a:t>
            </a:r>
            <a:r>
              <a:rPr lang="ru-RU" dirty="0"/>
              <a:t> вещества, </a:t>
            </a:r>
            <a:r>
              <a:rPr lang="ru-RU" dirty="0" err="1"/>
              <a:t>така</a:t>
            </a:r>
            <a:r>
              <a:rPr lang="ru-RU" dirty="0"/>
              <a:t> и да се </a:t>
            </a:r>
            <a:r>
              <a:rPr lang="ru-RU" dirty="0" err="1"/>
              <a:t>управлява</a:t>
            </a:r>
            <a:r>
              <a:rPr lang="ru-RU" dirty="0"/>
              <a:t> </a:t>
            </a:r>
            <a:r>
              <a:rPr lang="ru-RU" dirty="0" err="1"/>
              <a:t>моторно</a:t>
            </a:r>
            <a:r>
              <a:rPr lang="ru-RU" dirty="0"/>
              <a:t> </a:t>
            </a:r>
            <a:r>
              <a:rPr lang="ru-RU" dirty="0" err="1"/>
              <a:t>превозно</a:t>
            </a:r>
            <a:r>
              <a:rPr lang="ru-RU" dirty="0"/>
              <a:t> средство след </a:t>
            </a:r>
            <a:r>
              <a:rPr lang="ru-RU" dirty="0" err="1"/>
              <a:t>тяхната</a:t>
            </a:r>
            <a:r>
              <a:rPr lang="ru-RU" dirty="0"/>
              <a:t> </a:t>
            </a:r>
            <a:r>
              <a:rPr lang="ru-RU" dirty="0" err="1" smtClean="0"/>
              <a:t>употреба</a:t>
            </a:r>
            <a:r>
              <a:rPr lang="ru-RU" dirty="0" smtClean="0"/>
              <a:t>.</a:t>
            </a:r>
          </a:p>
          <a:p>
            <a:pPr marL="0" indent="0" algn="just">
              <a:buNone/>
            </a:pPr>
            <a:r>
              <a:rPr lang="ru-RU" dirty="0" smtClean="0"/>
              <a:t> </a:t>
            </a:r>
            <a:r>
              <a:rPr lang="ru-RU" b="1" dirty="0" smtClean="0"/>
              <a:t>Р 79/2018 </a:t>
            </a:r>
            <a:r>
              <a:rPr lang="ru-RU" b="1" dirty="0"/>
              <a:t>г. п</a:t>
            </a:r>
            <a:r>
              <a:rPr lang="ru-RU" b="1" dirty="0" smtClean="0"/>
              <a:t>о НД </a:t>
            </a:r>
            <a:r>
              <a:rPr lang="ru-RU" b="1" dirty="0"/>
              <a:t>318/2018 г., </a:t>
            </a:r>
            <a:r>
              <a:rPr lang="ru-RU" b="1" dirty="0" smtClean="0"/>
              <a:t>3 НО</a:t>
            </a:r>
          </a:p>
          <a:p>
            <a:pPr marL="0" indent="0" algn="just">
              <a:buNone/>
            </a:pPr>
            <a:r>
              <a:rPr lang="ru-RU" dirty="0" err="1" smtClean="0"/>
              <a:t>Престъплението</a:t>
            </a:r>
            <a:r>
              <a:rPr lang="ru-RU" dirty="0" smtClean="0"/>
              <a:t> е </a:t>
            </a:r>
            <a:r>
              <a:rPr lang="ru-RU" dirty="0" err="1" smtClean="0"/>
              <a:t>осъществено</a:t>
            </a:r>
            <a:r>
              <a:rPr lang="ru-RU" dirty="0" smtClean="0"/>
              <a:t>, независимо от момента на </a:t>
            </a:r>
            <a:r>
              <a:rPr lang="ru-RU" dirty="0" err="1" smtClean="0"/>
              <a:t>употреба</a:t>
            </a:r>
            <a:r>
              <a:rPr lang="ru-RU" dirty="0" smtClean="0"/>
              <a:t> на </a:t>
            </a:r>
            <a:r>
              <a:rPr lang="ru-RU" dirty="0" err="1" smtClean="0"/>
              <a:t>наркотични</a:t>
            </a:r>
            <a:r>
              <a:rPr lang="ru-RU" dirty="0" smtClean="0"/>
              <a:t> вещества</a:t>
            </a:r>
          </a:p>
          <a:p>
            <a:pPr marL="0" indent="0">
              <a:buNone/>
            </a:pP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6841247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 smtClean="0"/>
              <a:t>Обективна страна на престъплението по чл.343б, ал.3 НК</a:t>
            </a: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 algn="just">
              <a:buNone/>
            </a:pPr>
            <a:r>
              <a:rPr lang="ru-RU" b="1" dirty="0"/>
              <a:t>Решение № 58 от 14.04.2021 г. на ВКС по н. д. № 141/2021 г., III н. о., НК </a:t>
            </a:r>
            <a:endParaRPr lang="ru-RU" dirty="0"/>
          </a:p>
          <a:p>
            <a:pPr marL="0" indent="0" algn="just">
              <a:buNone/>
            </a:pPr>
            <a:r>
              <a:rPr lang="ru-RU" dirty="0" smtClean="0"/>
              <a:t>За </a:t>
            </a:r>
            <a:r>
              <a:rPr lang="ru-RU" dirty="0"/>
              <a:t>да </a:t>
            </a:r>
            <a:r>
              <a:rPr lang="ru-RU" dirty="0" err="1"/>
              <a:t>възникне</a:t>
            </a:r>
            <a:r>
              <a:rPr lang="ru-RU" dirty="0"/>
              <a:t> </a:t>
            </a:r>
            <a:r>
              <a:rPr lang="ru-RU" dirty="0" err="1"/>
              <a:t>наказателна</a:t>
            </a:r>
            <a:r>
              <a:rPr lang="ru-RU" dirty="0"/>
              <a:t> </a:t>
            </a:r>
            <a:r>
              <a:rPr lang="ru-RU" dirty="0" err="1"/>
              <a:t>отговорност</a:t>
            </a:r>
            <a:r>
              <a:rPr lang="ru-RU" dirty="0"/>
              <a:t> по чл. 343б, ал. 3 НК, е </a:t>
            </a:r>
            <a:r>
              <a:rPr lang="ru-RU" dirty="0" err="1"/>
              <a:t>достатъчно</a:t>
            </a:r>
            <a:r>
              <a:rPr lang="ru-RU" dirty="0"/>
              <a:t> </a:t>
            </a:r>
            <a:r>
              <a:rPr lang="ru-RU" dirty="0" err="1"/>
              <a:t>деецът</a:t>
            </a:r>
            <a:r>
              <a:rPr lang="ru-RU" dirty="0"/>
              <a:t> да е </a:t>
            </a:r>
            <a:r>
              <a:rPr lang="ru-RU" dirty="0" err="1"/>
              <a:t>управлявал</a:t>
            </a:r>
            <a:r>
              <a:rPr lang="ru-RU" dirty="0"/>
              <a:t> </a:t>
            </a:r>
            <a:r>
              <a:rPr lang="ru-RU" dirty="0" err="1"/>
              <a:t>моторно</a:t>
            </a:r>
            <a:r>
              <a:rPr lang="ru-RU" dirty="0"/>
              <a:t> </a:t>
            </a:r>
            <a:r>
              <a:rPr lang="ru-RU" dirty="0" err="1"/>
              <a:t>превозно</a:t>
            </a:r>
            <a:r>
              <a:rPr lang="ru-RU" dirty="0"/>
              <a:t> средство след </a:t>
            </a:r>
            <a:r>
              <a:rPr lang="ru-RU" dirty="0" err="1"/>
              <a:t>употреба</a:t>
            </a:r>
            <a:r>
              <a:rPr lang="ru-RU" dirty="0"/>
              <a:t> на </a:t>
            </a:r>
            <a:r>
              <a:rPr lang="ru-RU" dirty="0" err="1"/>
              <a:t>наркотични</a:t>
            </a:r>
            <a:r>
              <a:rPr lang="ru-RU" dirty="0"/>
              <a:t> вещества или </a:t>
            </a:r>
            <a:r>
              <a:rPr lang="ru-RU" dirty="0" err="1"/>
              <a:t>техни</a:t>
            </a:r>
            <a:r>
              <a:rPr lang="ru-RU" dirty="0"/>
              <a:t> </a:t>
            </a:r>
            <a:r>
              <a:rPr lang="ru-RU" dirty="0" err="1"/>
              <a:t>аналози</a:t>
            </a:r>
            <a:r>
              <a:rPr lang="ru-RU" dirty="0"/>
              <a:t>. </a:t>
            </a:r>
            <a:r>
              <a:rPr lang="ru-RU" dirty="0" err="1"/>
              <a:t>Законът</a:t>
            </a:r>
            <a:r>
              <a:rPr lang="ru-RU" dirty="0"/>
              <a:t> не се </a:t>
            </a:r>
            <a:r>
              <a:rPr lang="ru-RU" dirty="0" err="1"/>
              <a:t>интересува</a:t>
            </a:r>
            <a:r>
              <a:rPr lang="ru-RU" dirty="0"/>
              <a:t> от </a:t>
            </a:r>
            <a:r>
              <a:rPr lang="ru-RU" dirty="0" err="1"/>
              <a:t>това</a:t>
            </a:r>
            <a:r>
              <a:rPr lang="ru-RU" dirty="0"/>
              <a:t> дали </a:t>
            </a:r>
            <a:r>
              <a:rPr lang="ru-RU" dirty="0" err="1"/>
              <a:t>към</a:t>
            </a:r>
            <a:r>
              <a:rPr lang="ru-RU" dirty="0"/>
              <a:t> момента на управление на </a:t>
            </a:r>
            <a:r>
              <a:rPr lang="ru-RU" dirty="0" err="1"/>
              <a:t>превозното</a:t>
            </a:r>
            <a:r>
              <a:rPr lang="ru-RU" dirty="0"/>
              <a:t> средство, </a:t>
            </a:r>
            <a:r>
              <a:rPr lang="ru-RU" dirty="0" err="1"/>
              <a:t>деецът</a:t>
            </a:r>
            <a:r>
              <a:rPr lang="ru-RU" dirty="0"/>
              <a:t> е бил </a:t>
            </a:r>
            <a:r>
              <a:rPr lang="ru-RU" dirty="0" err="1"/>
              <a:t>повлиян</a:t>
            </a:r>
            <a:r>
              <a:rPr lang="ru-RU" dirty="0"/>
              <a:t> от </a:t>
            </a:r>
            <a:r>
              <a:rPr lang="ru-RU" dirty="0" err="1"/>
              <a:t>наркотичното</a:t>
            </a:r>
            <a:r>
              <a:rPr lang="ru-RU" dirty="0"/>
              <a:t> вещество или </a:t>
            </a:r>
            <a:r>
              <a:rPr lang="ru-RU" dirty="0" err="1"/>
              <a:t>неговия</a:t>
            </a:r>
            <a:r>
              <a:rPr lang="ru-RU" dirty="0"/>
              <a:t> аналог, и </a:t>
            </a:r>
            <a:r>
              <a:rPr lang="ru-RU" dirty="0" err="1"/>
              <a:t>ако</a:t>
            </a:r>
            <a:r>
              <a:rPr lang="ru-RU" dirty="0"/>
              <a:t> е </a:t>
            </a:r>
            <a:r>
              <a:rPr lang="ru-RU" dirty="0" err="1"/>
              <a:t>така</a:t>
            </a:r>
            <a:r>
              <a:rPr lang="ru-RU" dirty="0"/>
              <a:t>, в </a:t>
            </a:r>
            <a:r>
              <a:rPr lang="ru-RU" dirty="0" err="1"/>
              <a:t>каква</a:t>
            </a:r>
            <a:r>
              <a:rPr lang="ru-RU" dirty="0"/>
              <a:t> степен. За </a:t>
            </a:r>
            <a:r>
              <a:rPr lang="ru-RU" dirty="0" err="1"/>
              <a:t>разлика</a:t>
            </a:r>
            <a:r>
              <a:rPr lang="ru-RU" dirty="0"/>
              <a:t> от </a:t>
            </a:r>
            <a:r>
              <a:rPr lang="ru-RU" dirty="0" err="1"/>
              <a:t>хипотезата</a:t>
            </a:r>
            <a:r>
              <a:rPr lang="ru-RU" dirty="0"/>
              <a:t> на чл. 343б, ал. 1 НК, </a:t>
            </a:r>
            <a:r>
              <a:rPr lang="ru-RU" dirty="0" err="1"/>
              <a:t>която</a:t>
            </a:r>
            <a:r>
              <a:rPr lang="ru-RU" dirty="0"/>
              <a:t> визира </a:t>
            </a:r>
            <a:r>
              <a:rPr lang="ru-RU" dirty="0" err="1"/>
              <a:t>случаите</a:t>
            </a:r>
            <a:r>
              <a:rPr lang="ru-RU" dirty="0"/>
              <a:t> на управление на </a:t>
            </a:r>
            <a:r>
              <a:rPr lang="ru-RU" dirty="0" err="1"/>
              <a:t>моторно</a:t>
            </a:r>
            <a:r>
              <a:rPr lang="ru-RU" dirty="0"/>
              <a:t> </a:t>
            </a:r>
            <a:r>
              <a:rPr lang="ru-RU" dirty="0" err="1"/>
              <a:t>превозно</a:t>
            </a:r>
            <a:r>
              <a:rPr lang="ru-RU" dirty="0"/>
              <a:t> средство след </a:t>
            </a:r>
            <a:r>
              <a:rPr lang="ru-RU" dirty="0" err="1"/>
              <a:t>употреба</a:t>
            </a:r>
            <a:r>
              <a:rPr lang="ru-RU" dirty="0"/>
              <a:t> на </a:t>
            </a:r>
            <a:r>
              <a:rPr lang="ru-RU" dirty="0" err="1"/>
              <a:t>алкохол</a:t>
            </a:r>
            <a:r>
              <a:rPr lang="ru-RU" dirty="0"/>
              <a:t> с определена концентрация в </a:t>
            </a:r>
            <a:r>
              <a:rPr lang="ru-RU" dirty="0" err="1"/>
              <a:t>кръвта</a:t>
            </a:r>
            <a:r>
              <a:rPr lang="ru-RU" dirty="0"/>
              <a:t> на </a:t>
            </a:r>
            <a:r>
              <a:rPr lang="ru-RU" dirty="0" err="1"/>
              <a:t>водача</a:t>
            </a:r>
            <a:r>
              <a:rPr lang="ru-RU" dirty="0"/>
              <a:t>, </a:t>
            </a:r>
            <a:r>
              <a:rPr lang="ru-RU" dirty="0" err="1"/>
              <a:t>установена</a:t>
            </a:r>
            <a:r>
              <a:rPr lang="ru-RU" dirty="0"/>
              <a:t> по </a:t>
            </a:r>
            <a:r>
              <a:rPr lang="ru-RU" dirty="0" err="1"/>
              <a:t>надлежния</a:t>
            </a:r>
            <a:r>
              <a:rPr lang="ru-RU" dirty="0"/>
              <a:t> </a:t>
            </a:r>
            <a:r>
              <a:rPr lang="ru-RU" dirty="0" err="1"/>
              <a:t>ред</a:t>
            </a:r>
            <a:r>
              <a:rPr lang="ru-RU" dirty="0"/>
              <a:t>, в чл. 343б, ал. 3 НК е </a:t>
            </a:r>
            <a:r>
              <a:rPr lang="ru-RU" dirty="0" err="1"/>
              <a:t>възведена</a:t>
            </a:r>
            <a:r>
              <a:rPr lang="ru-RU" dirty="0"/>
              <a:t> </a:t>
            </a:r>
            <a:r>
              <a:rPr lang="ru-RU" dirty="0" err="1"/>
              <a:t>забраната</a:t>
            </a:r>
            <a:r>
              <a:rPr lang="ru-RU" dirty="0"/>
              <a:t> да се </a:t>
            </a:r>
            <a:r>
              <a:rPr lang="ru-RU" dirty="0" err="1"/>
              <a:t>управлява</a:t>
            </a:r>
            <a:r>
              <a:rPr lang="ru-RU" dirty="0"/>
              <a:t> </a:t>
            </a:r>
            <a:r>
              <a:rPr lang="ru-RU" dirty="0" err="1"/>
              <a:t>превозно</a:t>
            </a:r>
            <a:r>
              <a:rPr lang="ru-RU" dirty="0"/>
              <a:t> средство след </a:t>
            </a:r>
            <a:r>
              <a:rPr lang="ru-RU" dirty="0" err="1"/>
              <a:t>употреба</a:t>
            </a:r>
            <a:r>
              <a:rPr lang="ru-RU" dirty="0"/>
              <a:t> на </a:t>
            </a:r>
            <a:r>
              <a:rPr lang="ru-RU" dirty="0" err="1"/>
              <a:t>наркотични</a:t>
            </a:r>
            <a:r>
              <a:rPr lang="ru-RU" dirty="0"/>
              <a:t> вещества или </a:t>
            </a:r>
            <a:r>
              <a:rPr lang="ru-RU" dirty="0" err="1"/>
              <a:t>техни</a:t>
            </a:r>
            <a:r>
              <a:rPr lang="ru-RU" dirty="0"/>
              <a:t> </a:t>
            </a:r>
            <a:r>
              <a:rPr lang="ru-RU" dirty="0" err="1"/>
              <a:t>аналози</a:t>
            </a:r>
            <a:r>
              <a:rPr lang="ru-RU" dirty="0"/>
              <a:t>, независимо дали </a:t>
            </a:r>
            <a:r>
              <a:rPr lang="ru-RU" dirty="0" err="1"/>
              <a:t>водачът</a:t>
            </a:r>
            <a:r>
              <a:rPr lang="ru-RU" dirty="0"/>
              <a:t> </a:t>
            </a:r>
            <a:r>
              <a:rPr lang="ru-RU" dirty="0" err="1"/>
              <a:t>обективно</a:t>
            </a:r>
            <a:r>
              <a:rPr lang="ru-RU" dirty="0"/>
              <a:t> е бил </a:t>
            </a:r>
            <a:r>
              <a:rPr lang="ru-RU" dirty="0" err="1"/>
              <a:t>повлиян</a:t>
            </a:r>
            <a:r>
              <a:rPr lang="ru-RU" dirty="0"/>
              <a:t> от </a:t>
            </a:r>
            <a:r>
              <a:rPr lang="ru-RU" dirty="0" err="1"/>
              <a:t>тяхната</a:t>
            </a:r>
            <a:r>
              <a:rPr lang="ru-RU" dirty="0"/>
              <a:t> </a:t>
            </a:r>
            <a:r>
              <a:rPr lang="ru-RU" dirty="0" err="1"/>
              <a:t>употреба</a:t>
            </a:r>
            <a:r>
              <a:rPr lang="ru-RU" dirty="0"/>
              <a:t>. </a:t>
            </a:r>
            <a:r>
              <a:rPr lang="ru-RU" dirty="0" err="1"/>
              <a:t>Когато</a:t>
            </a:r>
            <a:r>
              <a:rPr lang="ru-RU" dirty="0"/>
              <a:t> </a:t>
            </a:r>
            <a:r>
              <a:rPr lang="ru-RU" dirty="0" err="1"/>
              <a:t>бъде</a:t>
            </a:r>
            <a:r>
              <a:rPr lang="ru-RU" dirty="0"/>
              <a:t> </a:t>
            </a:r>
            <a:r>
              <a:rPr lang="ru-RU" dirty="0" err="1"/>
              <a:t>установено</a:t>
            </a:r>
            <a:r>
              <a:rPr lang="ru-RU" dirty="0"/>
              <a:t>, че </a:t>
            </a:r>
            <a:r>
              <a:rPr lang="ru-RU" dirty="0" err="1"/>
              <a:t>водачът</a:t>
            </a:r>
            <a:r>
              <a:rPr lang="ru-RU" dirty="0"/>
              <a:t> на </a:t>
            </a:r>
            <a:r>
              <a:rPr lang="ru-RU" dirty="0" err="1"/>
              <a:t>превозното</a:t>
            </a:r>
            <a:r>
              <a:rPr lang="ru-RU" dirty="0"/>
              <a:t> средство е бил </a:t>
            </a:r>
            <a:r>
              <a:rPr lang="ru-RU" dirty="0" err="1" smtClean="0"/>
              <a:t>повлиян</a:t>
            </a:r>
            <a:r>
              <a:rPr lang="ru-RU" dirty="0" smtClean="0"/>
              <a:t> </a:t>
            </a:r>
            <a:r>
              <a:rPr lang="ru-RU" dirty="0"/>
              <a:t>от </a:t>
            </a:r>
            <a:r>
              <a:rPr lang="ru-RU" dirty="0" err="1"/>
              <a:t>употребените</a:t>
            </a:r>
            <a:r>
              <a:rPr lang="ru-RU" dirty="0"/>
              <a:t> </a:t>
            </a:r>
            <a:r>
              <a:rPr lang="ru-RU" dirty="0" err="1"/>
              <a:t>наркотични</a:t>
            </a:r>
            <a:r>
              <a:rPr lang="ru-RU" dirty="0"/>
              <a:t> вещества, </a:t>
            </a:r>
            <a:r>
              <a:rPr lang="ru-RU" dirty="0" err="1"/>
              <a:t>това</a:t>
            </a:r>
            <a:r>
              <a:rPr lang="ru-RU" dirty="0"/>
              <a:t> е </a:t>
            </a:r>
            <a:r>
              <a:rPr lang="ru-RU" dirty="0" err="1"/>
              <a:t>отегчаващо</a:t>
            </a:r>
            <a:r>
              <a:rPr lang="ru-RU" dirty="0"/>
              <a:t> </a:t>
            </a:r>
            <a:r>
              <a:rPr lang="ru-RU" dirty="0" err="1"/>
              <a:t>обстоятелство</a:t>
            </a:r>
            <a:r>
              <a:rPr lang="ru-RU" dirty="0"/>
              <a:t> </a:t>
            </a:r>
            <a:r>
              <a:rPr lang="ru-RU" dirty="0" err="1"/>
              <a:t>със</a:t>
            </a:r>
            <a:r>
              <a:rPr lang="ru-RU" dirty="0"/>
              <a:t> </a:t>
            </a:r>
            <a:r>
              <a:rPr lang="ru-RU" dirty="0" err="1"/>
              <a:t>значителна</a:t>
            </a:r>
            <a:r>
              <a:rPr lang="ru-RU" dirty="0"/>
              <a:t> </a:t>
            </a:r>
            <a:r>
              <a:rPr lang="ru-RU" dirty="0" err="1"/>
              <a:t>тежест</a:t>
            </a:r>
            <a:r>
              <a:rPr lang="ru-RU" dirty="0"/>
              <a:t>, </a:t>
            </a:r>
            <a:r>
              <a:rPr lang="ru-RU" dirty="0" err="1"/>
              <a:t>което</a:t>
            </a:r>
            <a:r>
              <a:rPr lang="ru-RU" dirty="0"/>
              <a:t> се </a:t>
            </a:r>
            <a:r>
              <a:rPr lang="ru-RU" dirty="0" err="1"/>
              <a:t>взема</a:t>
            </a:r>
            <a:r>
              <a:rPr lang="ru-RU" dirty="0"/>
              <a:t> </a:t>
            </a:r>
            <a:r>
              <a:rPr lang="ru-RU" dirty="0" err="1"/>
              <a:t>предвид</a:t>
            </a:r>
            <a:r>
              <a:rPr lang="ru-RU" dirty="0"/>
              <a:t> при </a:t>
            </a:r>
            <a:r>
              <a:rPr lang="ru-RU" dirty="0" err="1"/>
              <a:t>индивидуализацията</a:t>
            </a:r>
            <a:r>
              <a:rPr lang="ru-RU" dirty="0"/>
              <a:t> на </a:t>
            </a:r>
            <a:r>
              <a:rPr lang="ru-RU" dirty="0" err="1"/>
              <a:t>наказателната</a:t>
            </a:r>
            <a:r>
              <a:rPr lang="ru-RU" dirty="0"/>
              <a:t> </a:t>
            </a:r>
            <a:r>
              <a:rPr lang="ru-RU" dirty="0" err="1"/>
              <a:t>отговорност</a:t>
            </a:r>
            <a:r>
              <a:rPr lang="ru-RU" dirty="0"/>
              <a:t>. </a:t>
            </a:r>
            <a:r>
              <a:rPr lang="ru-RU" dirty="0" err="1"/>
              <a:t>Когато</a:t>
            </a:r>
            <a:r>
              <a:rPr lang="ru-RU" dirty="0"/>
              <a:t> </a:t>
            </a:r>
            <a:r>
              <a:rPr lang="ru-RU" dirty="0" err="1"/>
              <a:t>водачът</a:t>
            </a:r>
            <a:r>
              <a:rPr lang="ru-RU" dirty="0"/>
              <a:t> е </a:t>
            </a:r>
            <a:r>
              <a:rPr lang="ru-RU" dirty="0" err="1"/>
              <a:t>осъществил</a:t>
            </a:r>
            <a:r>
              <a:rPr lang="ru-RU" dirty="0"/>
              <a:t> </a:t>
            </a:r>
            <a:r>
              <a:rPr lang="ru-RU" dirty="0" err="1"/>
              <a:t>състава</a:t>
            </a:r>
            <a:r>
              <a:rPr lang="ru-RU" dirty="0"/>
              <a:t> на чл. 343б, ал. 3 НК, </a:t>
            </a:r>
            <a:r>
              <a:rPr lang="ru-RU" dirty="0" err="1"/>
              <a:t>макар</a:t>
            </a:r>
            <a:r>
              <a:rPr lang="ru-RU" dirty="0"/>
              <a:t> и да не е бил </a:t>
            </a:r>
            <a:r>
              <a:rPr lang="ru-RU" dirty="0" err="1"/>
              <a:t>повлиян</a:t>
            </a:r>
            <a:r>
              <a:rPr lang="ru-RU" dirty="0"/>
              <a:t> от </a:t>
            </a:r>
            <a:r>
              <a:rPr lang="ru-RU" dirty="0" err="1"/>
              <a:t>употребата</a:t>
            </a:r>
            <a:r>
              <a:rPr lang="ru-RU" dirty="0"/>
              <a:t> на </a:t>
            </a:r>
            <a:r>
              <a:rPr lang="ru-RU" dirty="0" err="1"/>
              <a:t>забранените</a:t>
            </a:r>
            <a:r>
              <a:rPr lang="ru-RU" dirty="0"/>
              <a:t> вещества, </a:t>
            </a:r>
            <a:r>
              <a:rPr lang="ru-RU" dirty="0" err="1"/>
              <a:t>съставомерността</a:t>
            </a:r>
            <a:r>
              <a:rPr lang="ru-RU" dirty="0"/>
              <a:t> на </a:t>
            </a:r>
            <a:r>
              <a:rPr lang="ru-RU" dirty="0" err="1"/>
              <a:t>деянието</a:t>
            </a:r>
            <a:r>
              <a:rPr lang="ru-RU" dirty="0"/>
              <a:t> не отпада, </a:t>
            </a:r>
            <a:r>
              <a:rPr lang="ru-RU" dirty="0" err="1"/>
              <a:t>тъй</a:t>
            </a:r>
            <a:r>
              <a:rPr lang="ru-RU" dirty="0"/>
              <a:t> </a:t>
            </a:r>
            <a:r>
              <a:rPr lang="ru-RU" dirty="0" err="1"/>
              <a:t>като</a:t>
            </a:r>
            <a:r>
              <a:rPr lang="ru-RU" dirty="0"/>
              <a:t> </a:t>
            </a:r>
            <a:r>
              <a:rPr lang="ru-RU" dirty="0" err="1"/>
              <a:t>наличието</a:t>
            </a:r>
            <a:r>
              <a:rPr lang="ru-RU" dirty="0"/>
              <a:t> или </a:t>
            </a:r>
            <a:r>
              <a:rPr lang="ru-RU" dirty="0" err="1"/>
              <a:t>липсата</a:t>
            </a:r>
            <a:r>
              <a:rPr lang="ru-RU" dirty="0"/>
              <a:t> на </a:t>
            </a:r>
            <a:r>
              <a:rPr lang="ru-RU" dirty="0" err="1"/>
              <a:t>повлияване</a:t>
            </a:r>
            <a:r>
              <a:rPr lang="ru-RU" dirty="0"/>
              <a:t> на </a:t>
            </a:r>
            <a:r>
              <a:rPr lang="ru-RU" dirty="0" err="1"/>
              <a:t>водача</a:t>
            </a:r>
            <a:r>
              <a:rPr lang="ru-RU" dirty="0"/>
              <a:t>, </a:t>
            </a:r>
            <a:r>
              <a:rPr lang="ru-RU" dirty="0" err="1"/>
              <a:t>респективно</a:t>
            </a:r>
            <a:r>
              <a:rPr lang="ru-RU" dirty="0"/>
              <a:t>, </a:t>
            </a:r>
            <a:r>
              <a:rPr lang="ru-RU" dirty="0" err="1"/>
              <a:t>степента</a:t>
            </a:r>
            <a:r>
              <a:rPr lang="ru-RU" dirty="0"/>
              <a:t> на </a:t>
            </a:r>
            <a:r>
              <a:rPr lang="ru-RU" dirty="0" err="1"/>
              <a:t>повлияване</a:t>
            </a:r>
            <a:r>
              <a:rPr lang="ru-RU" dirty="0"/>
              <a:t>, не </a:t>
            </a:r>
            <a:r>
              <a:rPr lang="ru-RU" dirty="0" err="1"/>
              <a:t>са</a:t>
            </a:r>
            <a:r>
              <a:rPr lang="ru-RU" dirty="0"/>
              <a:t> </a:t>
            </a:r>
            <a:r>
              <a:rPr lang="ru-RU" dirty="0" err="1"/>
              <a:t>съставомерни</a:t>
            </a:r>
            <a:r>
              <a:rPr lang="ru-RU" dirty="0"/>
              <a:t> </a:t>
            </a:r>
            <a:r>
              <a:rPr lang="ru-RU" dirty="0" err="1"/>
              <a:t>елементи</a:t>
            </a:r>
            <a:r>
              <a:rPr lang="ru-RU" dirty="0"/>
              <a:t>, а </a:t>
            </a:r>
            <a:r>
              <a:rPr lang="ru-RU" dirty="0" err="1"/>
              <a:t>единствено</a:t>
            </a:r>
            <a:r>
              <a:rPr lang="ru-RU" dirty="0"/>
              <a:t> </a:t>
            </a:r>
            <a:r>
              <a:rPr lang="ru-RU" dirty="0" err="1"/>
              <a:t>биха</a:t>
            </a:r>
            <a:r>
              <a:rPr lang="ru-RU" dirty="0"/>
              <a:t> </a:t>
            </a:r>
            <a:r>
              <a:rPr lang="ru-RU" dirty="0" err="1"/>
              <a:t>имали</a:t>
            </a:r>
            <a:r>
              <a:rPr lang="ru-RU" dirty="0"/>
              <a:t> значение при </a:t>
            </a:r>
            <a:r>
              <a:rPr lang="ru-RU" dirty="0" err="1"/>
              <a:t>преценката</a:t>
            </a:r>
            <a:r>
              <a:rPr lang="ru-RU" dirty="0"/>
              <a:t> на </a:t>
            </a:r>
            <a:r>
              <a:rPr lang="ru-RU" dirty="0" err="1"/>
              <a:t>степента</a:t>
            </a:r>
            <a:r>
              <a:rPr lang="ru-RU" dirty="0"/>
              <a:t> на </a:t>
            </a:r>
            <a:r>
              <a:rPr lang="ru-RU" dirty="0" err="1"/>
              <a:t>обществена</a:t>
            </a:r>
            <a:r>
              <a:rPr lang="ru-RU" dirty="0"/>
              <a:t> </a:t>
            </a:r>
            <a:r>
              <a:rPr lang="ru-RU" dirty="0" err="1"/>
              <a:t>опасност</a:t>
            </a:r>
            <a:r>
              <a:rPr lang="ru-RU" dirty="0"/>
              <a:t> на </a:t>
            </a:r>
            <a:r>
              <a:rPr lang="ru-RU" dirty="0" err="1"/>
              <a:t>извършеното</a:t>
            </a:r>
            <a:r>
              <a:rPr lang="ru-RU" dirty="0"/>
              <a:t> деяние. За </a:t>
            </a:r>
            <a:r>
              <a:rPr lang="ru-RU" dirty="0" err="1"/>
              <a:t>разлика</a:t>
            </a:r>
            <a:r>
              <a:rPr lang="ru-RU" dirty="0"/>
              <a:t> от </a:t>
            </a:r>
            <a:r>
              <a:rPr lang="ru-RU" dirty="0" err="1"/>
              <a:t>случаите</a:t>
            </a:r>
            <a:r>
              <a:rPr lang="ru-RU" dirty="0"/>
              <a:t> на </a:t>
            </a:r>
            <a:r>
              <a:rPr lang="ru-RU" dirty="0" err="1"/>
              <a:t>употреба</a:t>
            </a:r>
            <a:r>
              <a:rPr lang="ru-RU" dirty="0"/>
              <a:t> на </a:t>
            </a:r>
            <a:r>
              <a:rPr lang="ru-RU" dirty="0" err="1"/>
              <a:t>алкохолни</a:t>
            </a:r>
            <a:r>
              <a:rPr lang="ru-RU" dirty="0"/>
              <a:t> напитки, при </a:t>
            </a:r>
            <a:r>
              <a:rPr lang="ru-RU" dirty="0" err="1"/>
              <a:t>които</a:t>
            </a:r>
            <a:r>
              <a:rPr lang="ru-RU" dirty="0"/>
              <a:t> </a:t>
            </a:r>
            <a:r>
              <a:rPr lang="ru-RU" dirty="0" err="1"/>
              <a:t>законът</a:t>
            </a:r>
            <a:r>
              <a:rPr lang="ru-RU" dirty="0"/>
              <a:t> се </a:t>
            </a:r>
            <a:r>
              <a:rPr lang="ru-RU" dirty="0" err="1"/>
              <a:t>интересува</a:t>
            </a:r>
            <a:r>
              <a:rPr lang="ru-RU" dirty="0"/>
              <a:t> от </a:t>
            </a:r>
            <a:r>
              <a:rPr lang="ru-RU" dirty="0" err="1"/>
              <a:t>наличието</a:t>
            </a:r>
            <a:r>
              <a:rPr lang="ru-RU" dirty="0"/>
              <a:t> на </a:t>
            </a:r>
            <a:r>
              <a:rPr lang="ru-RU" dirty="0" err="1"/>
              <a:t>повлияване</a:t>
            </a:r>
            <a:r>
              <a:rPr lang="ru-RU" dirty="0"/>
              <a:t> на </a:t>
            </a:r>
            <a:r>
              <a:rPr lang="ru-RU" dirty="0" err="1"/>
              <a:t>алкохола</a:t>
            </a:r>
            <a:r>
              <a:rPr lang="ru-RU" dirty="0"/>
              <a:t> </a:t>
            </a:r>
            <a:r>
              <a:rPr lang="ru-RU" dirty="0" err="1"/>
              <a:t>върху</a:t>
            </a:r>
            <a:r>
              <a:rPr lang="ru-RU" dirty="0"/>
              <a:t> организма на </a:t>
            </a:r>
            <a:r>
              <a:rPr lang="ru-RU" dirty="0" err="1"/>
              <a:t>водача</a:t>
            </a:r>
            <a:r>
              <a:rPr lang="ru-RU" dirty="0"/>
              <a:t>, </a:t>
            </a:r>
            <a:r>
              <a:rPr lang="ru-RU" dirty="0" err="1"/>
              <a:t>както</a:t>
            </a:r>
            <a:r>
              <a:rPr lang="ru-RU" dirty="0"/>
              <a:t> и от </a:t>
            </a:r>
            <a:r>
              <a:rPr lang="ru-RU" dirty="0" err="1"/>
              <a:t>степента</a:t>
            </a:r>
            <a:r>
              <a:rPr lang="ru-RU" dirty="0"/>
              <a:t> на </a:t>
            </a:r>
            <a:r>
              <a:rPr lang="ru-RU" dirty="0" err="1"/>
              <a:t>повлияване</a:t>
            </a:r>
            <a:r>
              <a:rPr lang="ru-RU" dirty="0"/>
              <a:t>, определена в </a:t>
            </a:r>
            <a:r>
              <a:rPr lang="ru-RU" dirty="0" err="1"/>
              <a:t>промили</a:t>
            </a:r>
            <a:r>
              <a:rPr lang="ru-RU" dirty="0"/>
              <a:t>, при </a:t>
            </a:r>
            <a:r>
              <a:rPr lang="ru-RU" dirty="0" err="1"/>
              <a:t>употребата</a:t>
            </a:r>
            <a:r>
              <a:rPr lang="ru-RU" dirty="0"/>
              <a:t> на </a:t>
            </a:r>
            <a:r>
              <a:rPr lang="ru-RU" dirty="0" err="1"/>
              <a:t>наркотични</a:t>
            </a:r>
            <a:r>
              <a:rPr lang="ru-RU" dirty="0"/>
              <a:t> вещества и </a:t>
            </a:r>
            <a:r>
              <a:rPr lang="ru-RU" dirty="0" err="1"/>
              <a:t>техни</a:t>
            </a:r>
            <a:r>
              <a:rPr lang="ru-RU" dirty="0"/>
              <a:t> </a:t>
            </a:r>
            <a:r>
              <a:rPr lang="ru-RU" dirty="0" err="1"/>
              <a:t>аналози</a:t>
            </a:r>
            <a:r>
              <a:rPr lang="ru-RU" dirty="0"/>
              <a:t>, </a:t>
            </a:r>
            <a:r>
              <a:rPr lang="ru-RU" dirty="0" err="1"/>
              <a:t>законът</a:t>
            </a:r>
            <a:r>
              <a:rPr lang="ru-RU" dirty="0"/>
              <a:t> не се </a:t>
            </a:r>
            <a:r>
              <a:rPr lang="ru-RU" dirty="0" err="1"/>
              <a:t>интересува</a:t>
            </a:r>
            <a:r>
              <a:rPr lang="ru-RU" dirty="0"/>
              <a:t> от </a:t>
            </a:r>
            <a:r>
              <a:rPr lang="ru-RU" dirty="0" err="1"/>
              <a:t>тези</a:t>
            </a:r>
            <a:r>
              <a:rPr lang="ru-RU" dirty="0"/>
              <a:t> </a:t>
            </a:r>
            <a:r>
              <a:rPr lang="ru-RU" dirty="0" err="1"/>
              <a:t>въпроси</a:t>
            </a:r>
            <a:r>
              <a:rPr lang="ru-RU" dirty="0"/>
              <a:t>, а </a:t>
            </a:r>
            <a:r>
              <a:rPr lang="ru-RU" dirty="0" err="1"/>
              <a:t>въвежда</a:t>
            </a:r>
            <a:r>
              <a:rPr lang="ru-RU" dirty="0"/>
              <a:t> </a:t>
            </a:r>
            <a:r>
              <a:rPr lang="ru-RU" dirty="0" err="1"/>
              <a:t>двустепенна</a:t>
            </a:r>
            <a:r>
              <a:rPr lang="ru-RU" dirty="0"/>
              <a:t> забрана: </a:t>
            </a:r>
            <a:r>
              <a:rPr lang="ru-RU" dirty="0" err="1"/>
              <a:t>както</a:t>
            </a:r>
            <a:r>
              <a:rPr lang="ru-RU" dirty="0"/>
              <a:t> да се </a:t>
            </a:r>
            <a:r>
              <a:rPr lang="ru-RU" dirty="0" err="1"/>
              <a:t>употребяват</a:t>
            </a:r>
            <a:r>
              <a:rPr lang="ru-RU" dirty="0"/>
              <a:t> </a:t>
            </a:r>
            <a:r>
              <a:rPr lang="ru-RU" dirty="0" err="1"/>
              <a:t>такива</a:t>
            </a:r>
            <a:r>
              <a:rPr lang="ru-RU" dirty="0"/>
              <a:t> вещества, </a:t>
            </a:r>
            <a:r>
              <a:rPr lang="ru-RU" dirty="0" err="1"/>
              <a:t>така</a:t>
            </a:r>
            <a:r>
              <a:rPr lang="ru-RU" dirty="0"/>
              <a:t> и да се </a:t>
            </a:r>
            <a:r>
              <a:rPr lang="ru-RU" dirty="0" err="1"/>
              <a:t>управлява</a:t>
            </a:r>
            <a:r>
              <a:rPr lang="ru-RU" dirty="0"/>
              <a:t> </a:t>
            </a:r>
            <a:r>
              <a:rPr lang="ru-RU" dirty="0" err="1"/>
              <a:t>моторно</a:t>
            </a:r>
            <a:r>
              <a:rPr lang="ru-RU" dirty="0"/>
              <a:t> </a:t>
            </a:r>
            <a:r>
              <a:rPr lang="ru-RU" dirty="0" err="1"/>
              <a:t>превозно</a:t>
            </a:r>
            <a:r>
              <a:rPr lang="ru-RU" dirty="0"/>
              <a:t> средство след </a:t>
            </a:r>
            <a:r>
              <a:rPr lang="ru-RU" dirty="0" err="1"/>
              <a:t>тяхната</a:t>
            </a:r>
            <a:r>
              <a:rPr lang="ru-RU" dirty="0"/>
              <a:t> </a:t>
            </a:r>
            <a:r>
              <a:rPr lang="ru-RU" dirty="0" err="1"/>
              <a:t>употреба</a:t>
            </a:r>
            <a:r>
              <a:rPr lang="ru-RU" dirty="0"/>
              <a:t> 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9118562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 smtClean="0"/>
              <a:t>Надлежен ред за установяване на употреба на наркотични вещества</a:t>
            </a: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marL="0" indent="0" algn="just">
              <a:buNone/>
            </a:pPr>
            <a:r>
              <a:rPr lang="ru-RU" b="1" dirty="0" smtClean="0"/>
              <a:t>Р 25/2020 </a:t>
            </a:r>
            <a:r>
              <a:rPr lang="ru-RU" b="1" dirty="0"/>
              <a:t>г. п</a:t>
            </a:r>
            <a:r>
              <a:rPr lang="ru-RU" b="1" dirty="0" smtClean="0"/>
              <a:t>о НД </a:t>
            </a:r>
            <a:r>
              <a:rPr lang="ru-RU" b="1" dirty="0"/>
              <a:t>81/2019 г., </a:t>
            </a:r>
            <a:r>
              <a:rPr lang="ru-RU" b="1" dirty="0" smtClean="0"/>
              <a:t>2 </a:t>
            </a:r>
            <a:r>
              <a:rPr lang="ru-RU" b="1" dirty="0"/>
              <a:t>Н</a:t>
            </a:r>
            <a:r>
              <a:rPr lang="ru-RU" b="1" dirty="0" smtClean="0"/>
              <a:t>О</a:t>
            </a:r>
          </a:p>
          <a:p>
            <a:pPr marL="0" indent="0" algn="just">
              <a:buNone/>
            </a:pPr>
            <a:r>
              <a:rPr lang="ru-RU" dirty="0" smtClean="0"/>
              <a:t>В </a:t>
            </a:r>
            <a:r>
              <a:rPr lang="ru-RU" dirty="0" err="1"/>
              <a:t>нормата</a:t>
            </a:r>
            <a:r>
              <a:rPr lang="ru-RU" dirty="0"/>
              <a:t> на чл. 343б, ал. 3 от НК не е предвидено </a:t>
            </a:r>
            <a:r>
              <a:rPr lang="ru-RU" dirty="0" err="1"/>
              <a:t>употребата</a:t>
            </a:r>
            <a:r>
              <a:rPr lang="ru-RU" dirty="0"/>
              <a:t> на </a:t>
            </a:r>
            <a:r>
              <a:rPr lang="ru-RU" dirty="0" err="1"/>
              <a:t>наркотични</a:t>
            </a:r>
            <a:r>
              <a:rPr lang="ru-RU" dirty="0"/>
              <a:t> вещества да се </a:t>
            </a:r>
            <a:r>
              <a:rPr lang="ru-RU" dirty="0" err="1"/>
              <a:t>установява</a:t>
            </a:r>
            <a:r>
              <a:rPr lang="ru-RU" dirty="0"/>
              <a:t> по "</a:t>
            </a:r>
            <a:r>
              <a:rPr lang="ru-RU" dirty="0" err="1"/>
              <a:t>надлежен</a:t>
            </a:r>
            <a:r>
              <a:rPr lang="ru-RU" dirty="0"/>
              <a:t> начин", </a:t>
            </a:r>
            <a:r>
              <a:rPr lang="ru-RU" dirty="0" err="1"/>
              <a:t>въпреки</a:t>
            </a:r>
            <a:r>
              <a:rPr lang="ru-RU" dirty="0"/>
              <a:t>, че е </a:t>
            </a:r>
            <a:r>
              <a:rPr lang="ru-RU" dirty="0" err="1"/>
              <a:t>повече</a:t>
            </a:r>
            <a:r>
              <a:rPr lang="ru-RU" dirty="0"/>
              <a:t> от </a:t>
            </a:r>
            <a:r>
              <a:rPr lang="ru-RU" dirty="0" err="1"/>
              <a:t>безспорно</a:t>
            </a:r>
            <a:r>
              <a:rPr lang="ru-RU" dirty="0"/>
              <a:t> </a:t>
            </a:r>
            <a:r>
              <a:rPr lang="ru-RU" dirty="0" err="1"/>
              <a:t>наличието</a:t>
            </a:r>
            <a:r>
              <a:rPr lang="ru-RU" dirty="0"/>
              <a:t> на </a:t>
            </a:r>
            <a:r>
              <a:rPr lang="ru-RU" dirty="0" err="1"/>
              <a:t>такава</a:t>
            </a:r>
            <a:r>
              <a:rPr lang="ru-RU" dirty="0"/>
              <a:t> регламентация в </a:t>
            </a:r>
            <a:r>
              <a:rPr lang="ru-RU" dirty="0" err="1"/>
              <a:t>Наредба</a:t>
            </a:r>
            <a:r>
              <a:rPr lang="ru-RU" dirty="0"/>
              <a:t> № 1/2017 г. След </a:t>
            </a:r>
            <a:r>
              <a:rPr lang="ru-RU" dirty="0" err="1"/>
              <a:t>като</a:t>
            </a:r>
            <a:r>
              <a:rPr lang="ru-RU" dirty="0"/>
              <a:t> </a:t>
            </a:r>
            <a:r>
              <a:rPr lang="ru-RU" dirty="0" err="1"/>
              <a:t>надлежният</a:t>
            </a:r>
            <a:r>
              <a:rPr lang="ru-RU" dirty="0"/>
              <a:t> начин не е </a:t>
            </a:r>
            <a:r>
              <a:rPr lang="ru-RU" dirty="0" err="1"/>
              <a:t>елемент</a:t>
            </a:r>
            <a:r>
              <a:rPr lang="ru-RU" dirty="0"/>
              <a:t> от </a:t>
            </a:r>
            <a:r>
              <a:rPr lang="ru-RU" dirty="0" err="1"/>
              <a:t>обективната</a:t>
            </a:r>
            <a:r>
              <a:rPr lang="ru-RU" dirty="0"/>
              <a:t> страна на </a:t>
            </a:r>
            <a:r>
              <a:rPr lang="ru-RU" dirty="0" err="1"/>
              <a:t>престъпния</a:t>
            </a:r>
            <a:r>
              <a:rPr lang="ru-RU" dirty="0"/>
              <a:t> </a:t>
            </a:r>
            <a:r>
              <a:rPr lang="ru-RU" dirty="0" err="1"/>
              <a:t>състав</a:t>
            </a:r>
            <a:r>
              <a:rPr lang="ru-RU" dirty="0"/>
              <a:t>, то </a:t>
            </a:r>
            <a:r>
              <a:rPr lang="ru-RU" dirty="0" err="1"/>
              <a:t>доказването</a:t>
            </a:r>
            <a:r>
              <a:rPr lang="ru-RU" dirty="0"/>
              <a:t> на </a:t>
            </a:r>
            <a:r>
              <a:rPr lang="ru-RU" dirty="0" err="1"/>
              <a:t>изпълнителното</a:t>
            </a:r>
            <a:r>
              <a:rPr lang="ru-RU" dirty="0"/>
              <a:t> деяние управление след </a:t>
            </a:r>
            <a:r>
              <a:rPr lang="ru-RU" dirty="0" err="1"/>
              <a:t>употреба</a:t>
            </a:r>
            <a:r>
              <a:rPr lang="ru-RU" dirty="0"/>
              <a:t> на </a:t>
            </a:r>
            <a:r>
              <a:rPr lang="ru-RU" dirty="0" err="1"/>
              <a:t>наркотични</a:t>
            </a:r>
            <a:r>
              <a:rPr lang="ru-RU" dirty="0"/>
              <a:t> вещества </a:t>
            </a:r>
            <a:r>
              <a:rPr lang="ru-RU" dirty="0" err="1"/>
              <a:t>може</a:t>
            </a:r>
            <a:r>
              <a:rPr lang="ru-RU" dirty="0"/>
              <a:t> да се </a:t>
            </a:r>
            <a:r>
              <a:rPr lang="ru-RU" dirty="0" err="1"/>
              <a:t>извършва</a:t>
            </a:r>
            <a:r>
              <a:rPr lang="ru-RU" dirty="0"/>
              <a:t> с </a:t>
            </a:r>
            <a:r>
              <a:rPr lang="ru-RU" dirty="0" err="1"/>
              <a:t>всички</a:t>
            </a:r>
            <a:r>
              <a:rPr lang="ru-RU" dirty="0"/>
              <a:t> </a:t>
            </a:r>
            <a:r>
              <a:rPr lang="ru-RU" dirty="0" err="1"/>
              <a:t>допустими</a:t>
            </a:r>
            <a:r>
              <a:rPr lang="ru-RU" dirty="0"/>
              <a:t> по НПК </a:t>
            </a:r>
            <a:r>
              <a:rPr lang="ru-RU" dirty="0" err="1"/>
              <a:t>доказателства</a:t>
            </a:r>
            <a:r>
              <a:rPr lang="ru-RU" dirty="0" smtClean="0"/>
              <a:t>.</a:t>
            </a:r>
            <a:endParaRPr lang="ru-RU" dirty="0"/>
          </a:p>
          <a:p>
            <a:pPr marL="0" indent="0" algn="just">
              <a:buNone/>
            </a:pPr>
            <a:r>
              <a:rPr lang="ru-RU" b="1" dirty="0" smtClean="0"/>
              <a:t>Р 126/2019 </a:t>
            </a:r>
            <a:r>
              <a:rPr lang="ru-RU" b="1" dirty="0"/>
              <a:t>г. </a:t>
            </a:r>
            <a:r>
              <a:rPr lang="ru-RU" b="1" dirty="0" smtClean="0"/>
              <a:t> </a:t>
            </a:r>
            <a:r>
              <a:rPr lang="ru-RU" b="1" dirty="0"/>
              <a:t>п</a:t>
            </a:r>
            <a:r>
              <a:rPr lang="ru-RU" b="1" dirty="0" smtClean="0"/>
              <a:t>о НД 540/2019 </a:t>
            </a:r>
            <a:r>
              <a:rPr lang="ru-RU" b="1" dirty="0"/>
              <a:t>г., </a:t>
            </a:r>
            <a:r>
              <a:rPr lang="ru-RU" b="1" dirty="0" smtClean="0"/>
              <a:t>2 НО, Р 116/2016 </a:t>
            </a:r>
            <a:r>
              <a:rPr lang="ru-RU" b="1" dirty="0"/>
              <a:t>г. по </a:t>
            </a:r>
            <a:r>
              <a:rPr lang="ru-RU" b="1" dirty="0" smtClean="0"/>
              <a:t>НД </a:t>
            </a:r>
            <a:r>
              <a:rPr lang="ru-RU" b="1" dirty="0"/>
              <a:t>34/2016 г</a:t>
            </a:r>
            <a:r>
              <a:rPr lang="ru-RU" b="1" dirty="0" smtClean="0"/>
              <a:t>. 3 НО, Р 81/2018 </a:t>
            </a:r>
            <a:r>
              <a:rPr lang="ru-RU" b="1" dirty="0"/>
              <a:t>г. по </a:t>
            </a:r>
            <a:r>
              <a:rPr lang="ru-RU" b="1" dirty="0" smtClean="0"/>
              <a:t>НД </a:t>
            </a:r>
            <a:r>
              <a:rPr lang="ru-RU" b="1" dirty="0"/>
              <a:t>237/2018 </a:t>
            </a:r>
            <a:r>
              <a:rPr lang="ru-RU" b="1" dirty="0" smtClean="0"/>
              <a:t>г., 3 НО</a:t>
            </a:r>
          </a:p>
          <a:p>
            <a:pPr marL="0" indent="0" algn="just">
              <a:buNone/>
            </a:pPr>
            <a:r>
              <a:rPr lang="ru-RU" dirty="0" smtClean="0"/>
              <a:t> </a:t>
            </a:r>
            <a:r>
              <a:rPr lang="ru-RU" dirty="0"/>
              <a:t>В </a:t>
            </a:r>
            <a:r>
              <a:rPr lang="ru-RU" dirty="0" err="1"/>
              <a:t>разпоредбата</a:t>
            </a:r>
            <a:r>
              <a:rPr lang="ru-RU" dirty="0"/>
              <a:t> на чл. 343б, ал. 3 от НК </a:t>
            </a:r>
            <a:r>
              <a:rPr lang="ru-RU" dirty="0" err="1"/>
              <a:t>липсва</a:t>
            </a:r>
            <a:r>
              <a:rPr lang="ru-RU" dirty="0"/>
              <a:t> </a:t>
            </a:r>
            <a:r>
              <a:rPr lang="ru-RU" dirty="0" err="1"/>
              <a:t>обективен</a:t>
            </a:r>
            <a:r>
              <a:rPr lang="ru-RU" dirty="0"/>
              <a:t> признак </a:t>
            </a:r>
            <a:r>
              <a:rPr lang="ru-RU" dirty="0" err="1"/>
              <a:t>надлежен</a:t>
            </a:r>
            <a:r>
              <a:rPr lang="ru-RU" dirty="0"/>
              <a:t> </a:t>
            </a:r>
            <a:r>
              <a:rPr lang="ru-RU" dirty="0" err="1"/>
              <a:t>ред</a:t>
            </a:r>
            <a:r>
              <a:rPr lang="ru-RU" dirty="0"/>
              <a:t> на </a:t>
            </a:r>
            <a:r>
              <a:rPr lang="ru-RU" dirty="0" err="1"/>
              <a:t>установяване</a:t>
            </a:r>
            <a:r>
              <a:rPr lang="ru-RU" dirty="0"/>
              <a:t> на </a:t>
            </a:r>
            <a:r>
              <a:rPr lang="ru-RU" dirty="0" err="1"/>
              <a:t>употребата</a:t>
            </a:r>
            <a:r>
              <a:rPr lang="ru-RU" dirty="0"/>
              <a:t> на </a:t>
            </a:r>
            <a:r>
              <a:rPr lang="ru-RU" dirty="0" err="1"/>
              <a:t>наркотични</a:t>
            </a:r>
            <a:r>
              <a:rPr lang="ru-RU" dirty="0"/>
              <a:t> вещества или </a:t>
            </a:r>
            <a:r>
              <a:rPr lang="ru-RU" dirty="0" err="1"/>
              <a:t>техни</a:t>
            </a:r>
            <a:r>
              <a:rPr lang="ru-RU" dirty="0"/>
              <a:t> </a:t>
            </a:r>
            <a:r>
              <a:rPr lang="ru-RU" dirty="0" err="1"/>
              <a:t>аналози</a:t>
            </a:r>
            <a:r>
              <a:rPr lang="ru-RU" dirty="0"/>
              <a:t>, </a:t>
            </a:r>
            <a:r>
              <a:rPr lang="ru-RU" dirty="0" err="1"/>
              <a:t>който</a:t>
            </a:r>
            <a:r>
              <a:rPr lang="ru-RU" dirty="0"/>
              <a:t> е предвиден от законодателя в </a:t>
            </a:r>
            <a:r>
              <a:rPr lang="ru-RU" dirty="0" err="1"/>
              <a:t>диспозицията</a:t>
            </a:r>
            <a:r>
              <a:rPr lang="ru-RU" dirty="0"/>
              <a:t> на чл. 343б, ал. </a:t>
            </a:r>
            <a:r>
              <a:rPr lang="ru-RU" dirty="0" smtClean="0"/>
              <a:t>1НК. Недопустимо е </a:t>
            </a:r>
            <a:r>
              <a:rPr lang="ru-RU" dirty="0" err="1" smtClean="0"/>
              <a:t>процесът</a:t>
            </a:r>
            <a:r>
              <a:rPr lang="ru-RU" dirty="0" smtClean="0"/>
              <a:t> </a:t>
            </a:r>
            <a:r>
              <a:rPr lang="ru-RU" dirty="0"/>
              <a:t>на </a:t>
            </a:r>
            <a:r>
              <a:rPr lang="ru-RU" dirty="0" err="1"/>
              <a:t>установяване</a:t>
            </a:r>
            <a:r>
              <a:rPr lang="ru-RU" dirty="0"/>
              <a:t> на </a:t>
            </a:r>
            <a:r>
              <a:rPr lang="ru-RU" dirty="0" err="1"/>
              <a:t>обективната</a:t>
            </a:r>
            <a:r>
              <a:rPr lang="ru-RU" dirty="0"/>
              <a:t> истина да </a:t>
            </a:r>
            <a:r>
              <a:rPr lang="ru-RU" dirty="0" err="1"/>
              <a:t>бъде</a:t>
            </a:r>
            <a:r>
              <a:rPr lang="ru-RU" dirty="0"/>
              <a:t> ограничен от </a:t>
            </a:r>
            <a:r>
              <a:rPr lang="ru-RU" dirty="0" err="1"/>
              <a:t>административни</a:t>
            </a:r>
            <a:r>
              <a:rPr lang="ru-RU" dirty="0"/>
              <a:t> </a:t>
            </a:r>
            <a:r>
              <a:rPr lang="ru-RU" dirty="0" err="1"/>
              <a:t>разпоредби</a:t>
            </a:r>
            <a:r>
              <a:rPr lang="ru-RU" dirty="0"/>
              <a:t>. </a:t>
            </a:r>
            <a:r>
              <a:rPr lang="ru-RU" dirty="0" err="1"/>
              <a:t>Обратното</a:t>
            </a:r>
            <a:r>
              <a:rPr lang="ru-RU" dirty="0"/>
              <a:t> би поставило </a:t>
            </a:r>
            <a:r>
              <a:rPr lang="ru-RU" dirty="0" err="1"/>
              <a:t>целият</a:t>
            </a:r>
            <a:r>
              <a:rPr lang="ru-RU" dirty="0"/>
              <a:t> </a:t>
            </a:r>
            <a:r>
              <a:rPr lang="ru-RU" dirty="0" err="1"/>
              <a:t>доказателствен</a:t>
            </a:r>
            <a:r>
              <a:rPr lang="ru-RU" dirty="0"/>
              <a:t> </a:t>
            </a:r>
            <a:r>
              <a:rPr lang="ru-RU" dirty="0" err="1"/>
              <a:t>инструментариум</a:t>
            </a:r>
            <a:r>
              <a:rPr lang="ru-RU" dirty="0"/>
              <a:t> на НПК в </a:t>
            </a:r>
            <a:r>
              <a:rPr lang="ru-RU" dirty="0" err="1"/>
              <a:t>субсидиарно</a:t>
            </a:r>
            <a:r>
              <a:rPr lang="ru-RU" dirty="0"/>
              <a:t> положение без </a:t>
            </a:r>
            <a:r>
              <a:rPr lang="ru-RU" dirty="0" err="1"/>
              <a:t>легално</a:t>
            </a:r>
            <a:r>
              <a:rPr lang="ru-RU" dirty="0"/>
              <a:t> </a:t>
            </a:r>
            <a:r>
              <a:rPr lang="ru-RU" dirty="0" smtClean="0"/>
              <a:t>основание.  </a:t>
            </a:r>
            <a:r>
              <a:rPr lang="ru-RU" dirty="0" err="1" smtClean="0"/>
              <a:t>Процесуално</a:t>
            </a:r>
            <a:r>
              <a:rPr lang="ru-RU" dirty="0" smtClean="0"/>
              <a:t> </a:t>
            </a:r>
            <a:r>
              <a:rPr lang="ru-RU" dirty="0" err="1"/>
              <a:t>незащитима</a:t>
            </a:r>
            <a:r>
              <a:rPr lang="ru-RU" dirty="0"/>
              <a:t> е </a:t>
            </a:r>
            <a:r>
              <a:rPr lang="ru-RU" dirty="0" err="1"/>
              <a:t>тезата</a:t>
            </a:r>
            <a:r>
              <a:rPr lang="ru-RU" dirty="0"/>
              <a:t> за </a:t>
            </a:r>
            <a:r>
              <a:rPr lang="ru-RU" dirty="0" err="1"/>
              <a:t>степенуване</a:t>
            </a:r>
            <a:r>
              <a:rPr lang="ru-RU" dirty="0"/>
              <a:t> на </a:t>
            </a:r>
            <a:r>
              <a:rPr lang="ru-RU" dirty="0" err="1"/>
              <a:t>доказателствата</a:t>
            </a:r>
            <a:r>
              <a:rPr lang="ru-RU" dirty="0"/>
              <a:t> и </a:t>
            </a:r>
            <a:r>
              <a:rPr lang="ru-RU" dirty="0" err="1"/>
              <a:t>доказателствените</a:t>
            </a:r>
            <a:r>
              <a:rPr lang="ru-RU" dirty="0"/>
              <a:t> средства, </a:t>
            </a:r>
            <a:r>
              <a:rPr lang="ru-RU" dirty="0" err="1"/>
              <a:t>съдържаща</a:t>
            </a:r>
            <a:r>
              <a:rPr lang="ru-RU" dirty="0"/>
              <a:t> се в </a:t>
            </a:r>
            <a:r>
              <a:rPr lang="ru-RU" dirty="0" err="1"/>
              <a:t>обсъжданата</a:t>
            </a:r>
            <a:r>
              <a:rPr lang="ru-RU" dirty="0"/>
              <a:t> </a:t>
            </a:r>
            <a:r>
              <a:rPr lang="ru-RU" dirty="0" err="1"/>
              <a:t>присъда</a:t>
            </a:r>
            <a:r>
              <a:rPr lang="ru-RU" dirty="0"/>
              <a:t>. </a:t>
            </a:r>
            <a:r>
              <a:rPr lang="ru-RU" dirty="0" err="1"/>
              <a:t>Изразеното</a:t>
            </a:r>
            <a:r>
              <a:rPr lang="ru-RU" dirty="0"/>
              <a:t> от </a:t>
            </a:r>
            <a:r>
              <a:rPr lang="ru-RU" dirty="0" err="1"/>
              <a:t>окръжния</a:t>
            </a:r>
            <a:r>
              <a:rPr lang="ru-RU" dirty="0"/>
              <a:t> </a:t>
            </a:r>
            <a:r>
              <a:rPr lang="ru-RU" dirty="0" err="1"/>
              <a:t>съд</a:t>
            </a:r>
            <a:r>
              <a:rPr lang="ru-RU" dirty="0"/>
              <a:t> мнение, че при обвинение за управление на </a:t>
            </a:r>
            <a:r>
              <a:rPr lang="ru-RU" dirty="0" err="1"/>
              <a:t>моторно</a:t>
            </a:r>
            <a:r>
              <a:rPr lang="ru-RU" dirty="0"/>
              <a:t> </a:t>
            </a:r>
            <a:r>
              <a:rPr lang="ru-RU" dirty="0" err="1"/>
              <a:t>превозно</a:t>
            </a:r>
            <a:r>
              <a:rPr lang="ru-RU" dirty="0"/>
              <a:t> средство след </a:t>
            </a:r>
            <a:r>
              <a:rPr lang="ru-RU" dirty="0" err="1"/>
              <a:t>употреба</a:t>
            </a:r>
            <a:r>
              <a:rPr lang="ru-RU" dirty="0"/>
              <a:t> на </a:t>
            </a:r>
            <a:r>
              <a:rPr lang="ru-RU" dirty="0" err="1"/>
              <a:t>наркотични</a:t>
            </a:r>
            <a:r>
              <a:rPr lang="ru-RU" dirty="0"/>
              <a:t> вещества или </a:t>
            </a:r>
            <a:r>
              <a:rPr lang="ru-RU" dirty="0" err="1"/>
              <a:t>техни</a:t>
            </a:r>
            <a:r>
              <a:rPr lang="ru-RU" dirty="0"/>
              <a:t> </a:t>
            </a:r>
            <a:r>
              <a:rPr lang="ru-RU" dirty="0" err="1"/>
              <a:t>аналози</a:t>
            </a:r>
            <a:r>
              <a:rPr lang="ru-RU" dirty="0"/>
              <a:t> </a:t>
            </a:r>
            <a:r>
              <a:rPr lang="ru-RU" dirty="0" err="1"/>
              <a:t>доказателствените</a:t>
            </a:r>
            <a:r>
              <a:rPr lang="ru-RU" dirty="0"/>
              <a:t> средства по НПК </a:t>
            </a:r>
            <a:r>
              <a:rPr lang="ru-RU" dirty="0" err="1"/>
              <a:t>са</a:t>
            </a:r>
            <a:r>
              <a:rPr lang="ru-RU" dirty="0"/>
              <a:t> </a:t>
            </a:r>
            <a:r>
              <a:rPr lang="ru-RU" dirty="0" err="1"/>
              <a:t>допустими</a:t>
            </a:r>
            <a:r>
              <a:rPr lang="ru-RU" dirty="0"/>
              <a:t> само </a:t>
            </a:r>
            <a:r>
              <a:rPr lang="ru-RU" dirty="0" err="1"/>
              <a:t>когато</a:t>
            </a:r>
            <a:r>
              <a:rPr lang="ru-RU" dirty="0"/>
              <a:t> е </a:t>
            </a:r>
            <a:r>
              <a:rPr lang="ru-RU" dirty="0" err="1"/>
              <a:t>невъзможно</a:t>
            </a:r>
            <a:r>
              <a:rPr lang="ru-RU" dirty="0"/>
              <a:t> </a:t>
            </a:r>
            <a:r>
              <a:rPr lang="ru-RU" dirty="0" err="1"/>
              <a:t>събирането</a:t>
            </a:r>
            <a:r>
              <a:rPr lang="ru-RU" dirty="0"/>
              <a:t> им по </a:t>
            </a:r>
            <a:r>
              <a:rPr lang="ru-RU" dirty="0" err="1"/>
              <a:t>Наредба</a:t>
            </a:r>
            <a:r>
              <a:rPr lang="ru-RU" dirty="0"/>
              <a:t> № 1 от 19.07.2017 г. </a:t>
            </a:r>
            <a:r>
              <a:rPr lang="ru-RU" dirty="0" err="1"/>
              <a:t>въвежда</a:t>
            </a:r>
            <a:r>
              <a:rPr lang="ru-RU" dirty="0"/>
              <a:t> </a:t>
            </a:r>
            <a:r>
              <a:rPr lang="ru-RU" dirty="0" err="1"/>
              <a:t>извънпроцесуален</a:t>
            </a:r>
            <a:r>
              <a:rPr lang="ru-RU" dirty="0"/>
              <a:t> критерий за селекция на </a:t>
            </a:r>
            <a:r>
              <a:rPr lang="ru-RU" dirty="0" err="1"/>
              <a:t>доказателствените</a:t>
            </a:r>
            <a:r>
              <a:rPr lang="ru-RU" dirty="0"/>
              <a:t> </a:t>
            </a:r>
            <a:r>
              <a:rPr lang="ru-RU" dirty="0" err="1"/>
              <a:t>източници</a:t>
            </a:r>
            <a:r>
              <a:rPr lang="ru-RU" dirty="0"/>
              <a:t>, </a:t>
            </a:r>
            <a:r>
              <a:rPr lang="ru-RU" dirty="0" err="1"/>
              <a:t>който</a:t>
            </a:r>
            <a:r>
              <a:rPr lang="ru-RU" dirty="0"/>
              <a:t> се </a:t>
            </a:r>
            <a:r>
              <a:rPr lang="ru-RU" dirty="0" err="1"/>
              <a:t>конфронтира</a:t>
            </a:r>
            <a:r>
              <a:rPr lang="ru-RU" dirty="0"/>
              <a:t> с </a:t>
            </a:r>
            <a:r>
              <a:rPr lang="ru-RU" dirty="0" err="1"/>
              <a:t>принципните</a:t>
            </a:r>
            <a:r>
              <a:rPr lang="ru-RU" dirty="0"/>
              <a:t> правила на чл. 102, чл. 104, чл. 105, чл. 106 и чл. 107 от НПК. </a:t>
            </a:r>
            <a:endParaRPr lang="ru-RU" dirty="0" smtClean="0"/>
          </a:p>
          <a:p>
            <a:pPr marL="0" indent="0" algn="just">
              <a:buNone/>
            </a:pPr>
            <a:r>
              <a:rPr lang="ru-RU" b="1" dirty="0" smtClean="0"/>
              <a:t>Р 165/2020 </a:t>
            </a:r>
            <a:r>
              <a:rPr lang="ru-RU" b="1" dirty="0"/>
              <a:t>г. </a:t>
            </a:r>
            <a:r>
              <a:rPr lang="ru-RU" b="1" dirty="0" smtClean="0"/>
              <a:t> </a:t>
            </a:r>
            <a:r>
              <a:rPr lang="ru-RU" b="1" dirty="0"/>
              <a:t>п</a:t>
            </a:r>
            <a:r>
              <a:rPr lang="ru-RU" b="1" dirty="0" smtClean="0"/>
              <a:t>о НД 646/2020 </a:t>
            </a:r>
            <a:r>
              <a:rPr lang="ru-RU" b="1" dirty="0"/>
              <a:t>г., </a:t>
            </a:r>
            <a:r>
              <a:rPr lang="ru-RU" b="1" dirty="0" smtClean="0"/>
              <a:t>1 НО</a:t>
            </a:r>
          </a:p>
          <a:p>
            <a:pPr marL="0" indent="0" algn="just">
              <a:buNone/>
            </a:pPr>
            <a:r>
              <a:rPr lang="ru-RU" dirty="0" err="1" smtClean="0"/>
              <a:t>Нормата</a:t>
            </a:r>
            <a:r>
              <a:rPr lang="ru-RU" dirty="0" smtClean="0"/>
              <a:t> </a:t>
            </a:r>
            <a:r>
              <a:rPr lang="ru-RU" dirty="0"/>
              <a:t>на чл. 343б, ал. 3 от НК не </a:t>
            </a:r>
            <a:r>
              <a:rPr lang="ru-RU" dirty="0" err="1"/>
              <a:t>поставя</a:t>
            </a:r>
            <a:r>
              <a:rPr lang="ru-RU" dirty="0"/>
              <a:t> </a:t>
            </a:r>
            <a:r>
              <a:rPr lang="ru-RU" dirty="0" err="1"/>
              <a:t>изискване</a:t>
            </a:r>
            <a:r>
              <a:rPr lang="ru-RU" dirty="0"/>
              <a:t>, </a:t>
            </a:r>
            <a:r>
              <a:rPr lang="ru-RU" dirty="0" err="1"/>
              <a:t>употребата</a:t>
            </a:r>
            <a:r>
              <a:rPr lang="ru-RU" dirty="0"/>
              <a:t> на </a:t>
            </a:r>
            <a:r>
              <a:rPr lang="ru-RU" dirty="0" err="1"/>
              <a:t>наркотично</a:t>
            </a:r>
            <a:r>
              <a:rPr lang="ru-RU" dirty="0"/>
              <a:t> вещество да е </a:t>
            </a:r>
            <a:r>
              <a:rPr lang="ru-RU" dirty="0" err="1"/>
              <a:t>установена</a:t>
            </a:r>
            <a:r>
              <a:rPr lang="ru-RU" dirty="0"/>
              <a:t> по "</a:t>
            </a:r>
            <a:r>
              <a:rPr lang="ru-RU" dirty="0" err="1"/>
              <a:t>надлежен</a:t>
            </a:r>
            <a:r>
              <a:rPr lang="ru-RU" dirty="0"/>
              <a:t> </a:t>
            </a:r>
            <a:r>
              <a:rPr lang="ru-RU" dirty="0" err="1"/>
              <a:t>ред</a:t>
            </a:r>
            <a:r>
              <a:rPr lang="ru-RU" dirty="0" smtClean="0"/>
              <a:t>". </a:t>
            </a:r>
            <a:r>
              <a:rPr lang="ru-RU" dirty="0" err="1" smtClean="0"/>
              <a:t>Ето</a:t>
            </a:r>
            <a:r>
              <a:rPr lang="ru-RU" dirty="0" smtClean="0"/>
              <a:t> </a:t>
            </a:r>
            <a:r>
              <a:rPr lang="ru-RU" dirty="0" err="1" smtClean="0"/>
              <a:t>защо</a:t>
            </a:r>
            <a:r>
              <a:rPr lang="ru-RU" dirty="0" smtClean="0"/>
              <a:t> </a:t>
            </a:r>
            <a:r>
              <a:rPr lang="ru-RU" dirty="0" err="1" smtClean="0"/>
              <a:t>даването</a:t>
            </a:r>
            <a:r>
              <a:rPr lang="ru-RU" dirty="0" smtClean="0"/>
              <a:t> на приоритет на </a:t>
            </a:r>
            <a:r>
              <a:rPr lang="ru-RU" dirty="0" err="1" smtClean="0"/>
              <a:t>установяването</a:t>
            </a:r>
            <a:r>
              <a:rPr lang="ru-RU" dirty="0" smtClean="0"/>
              <a:t> на </a:t>
            </a:r>
            <a:r>
              <a:rPr lang="ru-RU" dirty="0" err="1" smtClean="0"/>
              <a:t>употребата</a:t>
            </a:r>
            <a:r>
              <a:rPr lang="ru-RU" dirty="0" smtClean="0"/>
              <a:t> на </a:t>
            </a:r>
            <a:r>
              <a:rPr lang="ru-RU" dirty="0" err="1" smtClean="0"/>
              <a:t>наркотични</a:t>
            </a:r>
            <a:r>
              <a:rPr lang="ru-RU" dirty="0" smtClean="0"/>
              <a:t> вещества </a:t>
            </a:r>
            <a:r>
              <a:rPr lang="ru-RU" dirty="0" err="1" smtClean="0"/>
              <a:t>съобразно</a:t>
            </a:r>
            <a:r>
              <a:rPr lang="ru-RU" dirty="0" smtClean="0"/>
              <a:t> </a:t>
            </a:r>
            <a:r>
              <a:rPr lang="ru-RU" dirty="0" err="1" smtClean="0"/>
              <a:t>Наредба</a:t>
            </a:r>
            <a:r>
              <a:rPr lang="ru-RU" dirty="0" smtClean="0"/>
              <a:t> №1 е </a:t>
            </a:r>
            <a:r>
              <a:rPr lang="ru-RU" dirty="0" err="1" smtClean="0"/>
              <a:t>погрешно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bg-BG" b="1" dirty="0"/>
              <a:t>Решение № 164 от </a:t>
            </a:r>
            <a:r>
              <a:rPr lang="ru-RU" b="1" dirty="0"/>
              <a:t>7.01.2021 г. на ВКС по н. д. № 455/2020 г., II н. о., НК</a:t>
            </a:r>
          </a:p>
          <a:p>
            <a:pPr marL="0" indent="0">
              <a:buNone/>
            </a:pPr>
            <a:r>
              <a:rPr lang="ru-RU" dirty="0" err="1"/>
              <a:t>Съобразно</a:t>
            </a:r>
            <a:r>
              <a:rPr lang="ru-RU" dirty="0"/>
              <a:t> </a:t>
            </a:r>
            <a:r>
              <a:rPr lang="ru-RU" dirty="0" err="1"/>
              <a:t>Наредба</a:t>
            </a:r>
            <a:r>
              <a:rPr lang="ru-RU" dirty="0"/>
              <a:t> №1 на </a:t>
            </a:r>
            <a:r>
              <a:rPr lang="ru-RU" dirty="0" err="1"/>
              <a:t>изследване</a:t>
            </a:r>
            <a:r>
              <a:rPr lang="ru-RU" dirty="0"/>
              <a:t> подлежат </a:t>
            </a:r>
            <a:r>
              <a:rPr lang="ru-RU" dirty="0" err="1"/>
              <a:t>пробите</a:t>
            </a:r>
            <a:r>
              <a:rPr lang="ru-RU" dirty="0"/>
              <a:t> от </a:t>
            </a:r>
            <a:r>
              <a:rPr lang="ru-RU" dirty="0" err="1"/>
              <a:t>кръв</a:t>
            </a:r>
            <a:r>
              <a:rPr lang="ru-RU" dirty="0"/>
              <a:t> и урина, но </a:t>
            </a:r>
            <a:r>
              <a:rPr lang="ru-RU" dirty="0" err="1"/>
              <a:t>употребата</a:t>
            </a:r>
            <a:r>
              <a:rPr lang="ru-RU" dirty="0"/>
              <a:t> на </a:t>
            </a:r>
            <a:r>
              <a:rPr lang="ru-RU" dirty="0" err="1"/>
              <a:t>наркотици</a:t>
            </a:r>
            <a:r>
              <a:rPr lang="ru-RU" dirty="0"/>
              <a:t> се </a:t>
            </a:r>
            <a:r>
              <a:rPr lang="ru-RU" dirty="0" err="1"/>
              <a:t>доказва</a:t>
            </a:r>
            <a:r>
              <a:rPr lang="ru-RU" dirty="0"/>
              <a:t> чрез </a:t>
            </a:r>
            <a:r>
              <a:rPr lang="ru-RU" dirty="0" err="1"/>
              <a:t>резултата</a:t>
            </a:r>
            <a:r>
              <a:rPr lang="ru-RU" dirty="0"/>
              <a:t> от </a:t>
            </a:r>
            <a:r>
              <a:rPr lang="ru-RU" dirty="0" err="1"/>
              <a:t>кръвната</a:t>
            </a:r>
            <a:r>
              <a:rPr lang="ru-RU" dirty="0"/>
              <a:t> проба</a:t>
            </a:r>
            <a:endParaRPr lang="bg-BG" dirty="0"/>
          </a:p>
          <a:p>
            <a:pPr marL="0" indent="0" algn="just">
              <a:buNone/>
            </a:pP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0603703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z="3200" dirty="0">
                <a:solidFill>
                  <a:prstClr val="black"/>
                </a:solidFill>
              </a:rPr>
              <a:t>Нарушения при извършване на изследването за установяване на наркотични вещества</a:t>
            </a: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marL="0" indent="0" algn="just">
              <a:buNone/>
            </a:pPr>
            <a:r>
              <a:rPr lang="ru-RU" b="1" dirty="0" smtClean="0"/>
              <a:t>Р 57/2020 </a:t>
            </a:r>
            <a:r>
              <a:rPr lang="ru-RU" b="1" dirty="0"/>
              <a:t>г</a:t>
            </a:r>
            <a:r>
              <a:rPr lang="ru-RU" b="1" dirty="0" smtClean="0"/>
              <a:t>. </a:t>
            </a:r>
            <a:r>
              <a:rPr lang="ru-RU" b="1" dirty="0"/>
              <a:t>по </a:t>
            </a:r>
            <a:r>
              <a:rPr lang="ru-RU" b="1" dirty="0" smtClean="0"/>
              <a:t>НД </a:t>
            </a:r>
            <a:r>
              <a:rPr lang="ru-RU" b="1" dirty="0"/>
              <a:t>172/2020 г., </a:t>
            </a:r>
            <a:r>
              <a:rPr lang="ru-RU" b="1" dirty="0" smtClean="0"/>
              <a:t>3 НО</a:t>
            </a:r>
          </a:p>
          <a:p>
            <a:pPr marL="0" indent="0" algn="just">
              <a:buNone/>
            </a:pPr>
            <a:r>
              <a:rPr lang="ru-RU" dirty="0" err="1" smtClean="0"/>
              <a:t>Тестовата</a:t>
            </a:r>
            <a:r>
              <a:rPr lang="ru-RU" dirty="0" smtClean="0"/>
              <a:t> </a:t>
            </a:r>
            <a:r>
              <a:rPr lang="ru-RU" dirty="0" err="1" smtClean="0"/>
              <a:t>касета</a:t>
            </a:r>
            <a:r>
              <a:rPr lang="ru-RU" dirty="0" smtClean="0"/>
              <a:t> </a:t>
            </a:r>
            <a:r>
              <a:rPr lang="ru-RU" dirty="0"/>
              <a:t>не е приобщена </a:t>
            </a:r>
            <a:r>
              <a:rPr lang="ru-RU" dirty="0" err="1"/>
              <a:t>като</a:t>
            </a:r>
            <a:r>
              <a:rPr lang="ru-RU" dirty="0"/>
              <a:t> </a:t>
            </a:r>
            <a:r>
              <a:rPr lang="ru-RU" dirty="0" err="1"/>
              <a:t>веществено</a:t>
            </a:r>
            <a:r>
              <a:rPr lang="ru-RU" dirty="0"/>
              <a:t> </a:t>
            </a:r>
            <a:r>
              <a:rPr lang="ru-RU" dirty="0" err="1"/>
              <a:t>доказателство</a:t>
            </a:r>
            <a:r>
              <a:rPr lang="ru-RU" dirty="0"/>
              <a:t>, получено чрез </a:t>
            </a:r>
            <a:r>
              <a:rPr lang="ru-RU" dirty="0" err="1"/>
              <a:t>изземване</a:t>
            </a:r>
            <a:r>
              <a:rPr lang="ru-RU" dirty="0"/>
              <a:t> при </a:t>
            </a:r>
            <a:r>
              <a:rPr lang="ru-RU" dirty="0" err="1"/>
              <a:t>оглед</a:t>
            </a:r>
            <a:r>
              <a:rPr lang="ru-RU" dirty="0"/>
              <a:t>, </a:t>
            </a:r>
            <a:r>
              <a:rPr lang="ru-RU" dirty="0" err="1"/>
              <a:t>претърсване</a:t>
            </a:r>
            <a:r>
              <a:rPr lang="ru-RU" dirty="0"/>
              <a:t> или </a:t>
            </a:r>
            <a:r>
              <a:rPr lang="ru-RU" dirty="0" err="1"/>
              <a:t>обиск</a:t>
            </a:r>
            <a:r>
              <a:rPr lang="ru-RU" dirty="0"/>
              <a:t>, а е приложена </a:t>
            </a:r>
            <a:r>
              <a:rPr lang="ru-RU" dirty="0" err="1"/>
              <a:t>към</a:t>
            </a:r>
            <a:r>
              <a:rPr lang="ru-RU" dirty="0"/>
              <a:t> протокола за </a:t>
            </a:r>
            <a:r>
              <a:rPr lang="ru-RU" dirty="0" err="1"/>
              <a:t>извършване</a:t>
            </a:r>
            <a:r>
              <a:rPr lang="ru-RU" dirty="0"/>
              <a:t> на проверка за </a:t>
            </a:r>
            <a:r>
              <a:rPr lang="ru-RU" dirty="0" err="1"/>
              <a:t>употреба</a:t>
            </a:r>
            <a:r>
              <a:rPr lang="ru-RU" dirty="0"/>
              <a:t> на </a:t>
            </a:r>
            <a:r>
              <a:rPr lang="ru-RU" dirty="0" err="1"/>
              <a:t>наркотични</a:t>
            </a:r>
            <a:r>
              <a:rPr lang="ru-RU" dirty="0"/>
              <a:t> или </a:t>
            </a:r>
            <a:r>
              <a:rPr lang="ru-RU" dirty="0" err="1"/>
              <a:t>упойващи</a:t>
            </a:r>
            <a:r>
              <a:rPr lang="ru-RU" dirty="0"/>
              <a:t> вещества, след </a:t>
            </a:r>
            <a:r>
              <a:rPr lang="ru-RU" dirty="0" err="1"/>
              <a:t>изваждането</a:t>
            </a:r>
            <a:r>
              <a:rPr lang="ru-RU" dirty="0"/>
              <a:t> й от анализатора. </a:t>
            </a:r>
            <a:r>
              <a:rPr lang="ru-RU" dirty="0" err="1"/>
              <a:t>Това</a:t>
            </a:r>
            <a:r>
              <a:rPr lang="ru-RU" dirty="0"/>
              <a:t> не я </a:t>
            </a:r>
            <a:r>
              <a:rPr lang="ru-RU" dirty="0" err="1"/>
              <a:t>прави</a:t>
            </a:r>
            <a:r>
              <a:rPr lang="ru-RU" dirty="0"/>
              <a:t> "негодно </a:t>
            </a:r>
            <a:r>
              <a:rPr lang="ru-RU" dirty="0" err="1"/>
              <a:t>доказателствено</a:t>
            </a:r>
            <a:r>
              <a:rPr lang="ru-RU" dirty="0"/>
              <a:t> средство</a:t>
            </a:r>
            <a:r>
              <a:rPr lang="ru-RU" dirty="0" smtClean="0"/>
              <a:t>", </a:t>
            </a:r>
            <a:r>
              <a:rPr lang="ru-RU" dirty="0"/>
              <a:t>а </a:t>
            </a:r>
            <a:r>
              <a:rPr lang="ru-RU" dirty="0" err="1"/>
              <a:t>още</a:t>
            </a:r>
            <a:r>
              <a:rPr lang="ru-RU" dirty="0"/>
              <a:t> </a:t>
            </a:r>
            <a:r>
              <a:rPr lang="ru-RU" dirty="0" err="1"/>
              <a:t>по-малко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да </a:t>
            </a:r>
            <a:r>
              <a:rPr lang="ru-RU" dirty="0" err="1"/>
              <a:t>компрометира</a:t>
            </a:r>
            <a:r>
              <a:rPr lang="ru-RU" dirty="0"/>
              <a:t> </a:t>
            </a:r>
            <a:r>
              <a:rPr lang="ru-RU" dirty="0" err="1"/>
              <a:t>резултатите</a:t>
            </a:r>
            <a:r>
              <a:rPr lang="ru-RU" dirty="0"/>
              <a:t> </a:t>
            </a:r>
            <a:r>
              <a:rPr lang="ru-RU" dirty="0" smtClean="0"/>
              <a:t>от </a:t>
            </a:r>
            <a:r>
              <a:rPr lang="ru-RU" dirty="0" err="1" smtClean="0"/>
              <a:t>извършеното</a:t>
            </a:r>
            <a:r>
              <a:rPr lang="ru-RU" dirty="0" smtClean="0"/>
              <a:t> </a:t>
            </a:r>
            <a:r>
              <a:rPr lang="ru-RU" dirty="0" err="1"/>
              <a:t>тестване</a:t>
            </a:r>
            <a:r>
              <a:rPr lang="ru-RU" dirty="0"/>
              <a:t> на </a:t>
            </a:r>
            <a:r>
              <a:rPr lang="ru-RU" dirty="0" err="1"/>
              <a:t>подсъдимия</a:t>
            </a:r>
            <a:r>
              <a:rPr lang="ru-RU" dirty="0"/>
              <a:t> за </a:t>
            </a:r>
            <a:r>
              <a:rPr lang="ru-RU" dirty="0" err="1"/>
              <a:t>наркотична</a:t>
            </a:r>
            <a:r>
              <a:rPr lang="ru-RU" dirty="0"/>
              <a:t> </a:t>
            </a:r>
            <a:r>
              <a:rPr lang="ru-RU" dirty="0" err="1" smtClean="0"/>
              <a:t>употреба</a:t>
            </a:r>
            <a:r>
              <a:rPr lang="ru-RU" dirty="0" smtClean="0"/>
              <a:t>.</a:t>
            </a:r>
          </a:p>
          <a:p>
            <a:pPr marL="0" indent="0" algn="just">
              <a:buNone/>
            </a:pPr>
            <a:r>
              <a:rPr lang="ru-RU" dirty="0" err="1" smtClean="0"/>
              <a:t>Касетата</a:t>
            </a:r>
            <a:r>
              <a:rPr lang="ru-RU" dirty="0" smtClean="0"/>
              <a:t> </a:t>
            </a:r>
            <a:r>
              <a:rPr lang="ru-RU" dirty="0"/>
              <a:t>не </a:t>
            </a:r>
            <a:r>
              <a:rPr lang="ru-RU" dirty="0" err="1"/>
              <a:t>представлява</a:t>
            </a:r>
            <a:r>
              <a:rPr lang="ru-RU" dirty="0"/>
              <a:t> </a:t>
            </a:r>
            <a:r>
              <a:rPr lang="ru-RU" dirty="0" err="1"/>
              <a:t>техническото</a:t>
            </a:r>
            <a:r>
              <a:rPr lang="ru-RU" dirty="0"/>
              <a:t> средство, с </a:t>
            </a:r>
            <a:r>
              <a:rPr lang="ru-RU" dirty="0" err="1"/>
              <a:t>което</a:t>
            </a:r>
            <a:r>
              <a:rPr lang="ru-RU" dirty="0"/>
              <a:t> е </a:t>
            </a:r>
            <a:r>
              <a:rPr lang="ru-RU" dirty="0" err="1"/>
              <a:t>извършен</a:t>
            </a:r>
            <a:r>
              <a:rPr lang="ru-RU" dirty="0"/>
              <a:t> теста</a:t>
            </a:r>
            <a:r>
              <a:rPr lang="ru-RU" dirty="0" smtClean="0"/>
              <a:t>, </a:t>
            </a:r>
            <a:r>
              <a:rPr lang="ru-RU" dirty="0"/>
              <a:t>а е един от </a:t>
            </a:r>
            <a:r>
              <a:rPr lang="ru-RU" dirty="0" err="1"/>
              <a:t>компонентите</a:t>
            </a:r>
            <a:r>
              <a:rPr lang="ru-RU" dirty="0"/>
              <a:t> на </a:t>
            </a:r>
            <a:r>
              <a:rPr lang="ru-RU" dirty="0" err="1"/>
              <a:t>ползваната</a:t>
            </a:r>
            <a:r>
              <a:rPr lang="ru-RU" dirty="0"/>
              <a:t> система за </a:t>
            </a:r>
            <a:r>
              <a:rPr lang="ru-RU" dirty="0" err="1"/>
              <a:t>тестване</a:t>
            </a:r>
            <a:r>
              <a:rPr lang="ru-RU" dirty="0"/>
              <a:t>, описана в </a:t>
            </a:r>
            <a:r>
              <a:rPr lang="ru-RU" dirty="0" err="1"/>
              <a:t>посочения</a:t>
            </a:r>
            <a:r>
              <a:rPr lang="ru-RU" dirty="0"/>
              <a:t> протокол</a:t>
            </a:r>
            <a:r>
              <a:rPr lang="ru-RU" dirty="0" smtClean="0"/>
              <a:t>.</a:t>
            </a:r>
          </a:p>
          <a:p>
            <a:pPr marL="0" indent="0" algn="just">
              <a:buNone/>
            </a:pPr>
            <a:r>
              <a:rPr lang="ru-RU" b="1" dirty="0" smtClean="0"/>
              <a:t>Р 184/2017 </a:t>
            </a:r>
            <a:r>
              <a:rPr lang="ru-RU" b="1" dirty="0"/>
              <a:t>г</a:t>
            </a:r>
            <a:r>
              <a:rPr lang="ru-RU" b="1" dirty="0" smtClean="0"/>
              <a:t>. </a:t>
            </a:r>
            <a:r>
              <a:rPr lang="ru-RU" b="1" dirty="0"/>
              <a:t>по </a:t>
            </a:r>
            <a:r>
              <a:rPr lang="ru-RU" b="1" dirty="0" smtClean="0"/>
              <a:t>НД </a:t>
            </a:r>
            <a:r>
              <a:rPr lang="ru-RU" b="1" dirty="0"/>
              <a:t>720/2017 г., </a:t>
            </a:r>
            <a:r>
              <a:rPr lang="ru-RU" b="1" dirty="0" smtClean="0"/>
              <a:t>1 НО</a:t>
            </a:r>
          </a:p>
          <a:p>
            <a:pPr marL="0" indent="0" algn="just">
              <a:buNone/>
            </a:pPr>
            <a:r>
              <a:rPr lang="ru-RU" dirty="0" err="1"/>
              <a:t>Безспорно</a:t>
            </a:r>
            <a:r>
              <a:rPr lang="ru-RU" dirty="0"/>
              <a:t> е, че </a:t>
            </a:r>
            <a:r>
              <a:rPr lang="ru-RU" dirty="0" err="1"/>
              <a:t>съгласно</a:t>
            </a:r>
            <a:r>
              <a:rPr lang="ru-RU" dirty="0"/>
              <a:t> </a:t>
            </a:r>
            <a:r>
              <a:rPr lang="ru-RU" dirty="0" smtClean="0"/>
              <a:t>чл.6 </a:t>
            </a:r>
            <a:r>
              <a:rPr lang="ru-RU" dirty="0" err="1" smtClean="0"/>
              <a:t>Наредба</a:t>
            </a:r>
            <a:r>
              <a:rPr lang="ru-RU" dirty="0" smtClean="0"/>
              <a:t> </a:t>
            </a:r>
            <a:r>
              <a:rPr lang="ru-RU" dirty="0"/>
              <a:t>№ 30/2001 г</a:t>
            </a:r>
            <a:r>
              <a:rPr lang="ru-RU" dirty="0" smtClean="0"/>
              <a:t>., </a:t>
            </a:r>
            <a:r>
              <a:rPr lang="ru-RU" dirty="0"/>
              <a:t>в случай на </a:t>
            </a:r>
            <a:r>
              <a:rPr lang="ru-RU" dirty="0" err="1"/>
              <a:t>неявяване</a:t>
            </a:r>
            <a:r>
              <a:rPr lang="ru-RU" dirty="0"/>
              <a:t> в </a:t>
            </a:r>
            <a:r>
              <a:rPr lang="ru-RU" dirty="0" err="1"/>
              <a:t>определеното</a:t>
            </a:r>
            <a:r>
              <a:rPr lang="ru-RU" dirty="0"/>
              <a:t> </a:t>
            </a:r>
            <a:r>
              <a:rPr lang="ru-RU" dirty="0" err="1"/>
              <a:t>лечебно</a:t>
            </a:r>
            <a:r>
              <a:rPr lang="ru-RU" dirty="0"/>
              <a:t> заведение за </a:t>
            </a:r>
            <a:r>
              <a:rPr lang="ru-RU" dirty="0" err="1" smtClean="0"/>
              <a:t>изследване</a:t>
            </a:r>
            <a:r>
              <a:rPr lang="ru-RU" dirty="0" smtClean="0"/>
              <a:t>, </a:t>
            </a:r>
            <a:r>
              <a:rPr lang="ru-RU" dirty="0" err="1"/>
              <a:t>употребата</a:t>
            </a:r>
            <a:r>
              <a:rPr lang="ru-RU" dirty="0"/>
              <a:t> на </a:t>
            </a:r>
            <a:r>
              <a:rPr lang="ru-RU" dirty="0" err="1"/>
              <a:t>упойващо</a:t>
            </a:r>
            <a:r>
              <a:rPr lang="ru-RU" dirty="0"/>
              <a:t> вещество от </a:t>
            </a:r>
            <a:r>
              <a:rPr lang="ru-RU" dirty="0" err="1"/>
              <a:t>водача</a:t>
            </a:r>
            <a:r>
              <a:rPr lang="ru-RU" dirty="0"/>
              <a:t> се </a:t>
            </a:r>
            <a:r>
              <a:rPr lang="ru-RU" dirty="0" err="1"/>
              <a:t>установява</a:t>
            </a:r>
            <a:r>
              <a:rPr lang="ru-RU" dirty="0"/>
              <a:t> </a:t>
            </a:r>
            <a:r>
              <a:rPr lang="ru-RU" dirty="0" err="1"/>
              <a:t>въз</a:t>
            </a:r>
            <a:r>
              <a:rPr lang="ru-RU" dirty="0"/>
              <a:t> основа на </a:t>
            </a:r>
            <a:r>
              <a:rPr lang="ru-RU" dirty="0" err="1"/>
              <a:t>показанията</a:t>
            </a:r>
            <a:r>
              <a:rPr lang="ru-RU" dirty="0"/>
              <a:t> на </a:t>
            </a:r>
            <a:r>
              <a:rPr lang="ru-RU" dirty="0" err="1"/>
              <a:t>техническото</a:t>
            </a:r>
            <a:r>
              <a:rPr lang="ru-RU" dirty="0"/>
              <a:t> средство, а то </a:t>
            </a:r>
            <a:r>
              <a:rPr lang="ru-RU" dirty="0" err="1"/>
              <a:t>съгласно</a:t>
            </a:r>
            <a:r>
              <a:rPr lang="ru-RU" dirty="0"/>
              <a:t> </a:t>
            </a:r>
            <a:r>
              <a:rPr lang="ru-RU" dirty="0" err="1"/>
              <a:t>заключението</a:t>
            </a:r>
            <a:r>
              <a:rPr lang="ru-RU" dirty="0"/>
              <a:t> по </a:t>
            </a:r>
            <a:r>
              <a:rPr lang="ru-RU" dirty="0" err="1"/>
              <a:t>споменатата</a:t>
            </a:r>
            <a:r>
              <a:rPr lang="ru-RU" dirty="0"/>
              <a:t> </a:t>
            </a:r>
            <a:r>
              <a:rPr lang="ru-RU" dirty="0" err="1"/>
              <a:t>експертиза</a:t>
            </a:r>
            <a:r>
              <a:rPr lang="ru-RU" dirty="0"/>
              <a:t> "не </a:t>
            </a:r>
            <a:r>
              <a:rPr lang="ru-RU" dirty="0" err="1"/>
              <a:t>представлява</a:t>
            </a:r>
            <a:r>
              <a:rPr lang="ru-RU" dirty="0"/>
              <a:t> годно </a:t>
            </a:r>
            <a:r>
              <a:rPr lang="ru-RU" dirty="0" err="1"/>
              <a:t>доказателствено</a:t>
            </a:r>
            <a:r>
              <a:rPr lang="ru-RU" dirty="0"/>
              <a:t> средство </a:t>
            </a:r>
            <a:r>
              <a:rPr lang="ru-RU" dirty="0" err="1"/>
              <a:t>към</a:t>
            </a:r>
            <a:r>
              <a:rPr lang="ru-RU" dirty="0"/>
              <a:t> </a:t>
            </a:r>
            <a:r>
              <a:rPr lang="ru-RU" dirty="0" err="1"/>
              <a:t>настоящия</a:t>
            </a:r>
            <a:r>
              <a:rPr lang="ru-RU" dirty="0"/>
              <a:t> момент", </a:t>
            </a:r>
            <a:r>
              <a:rPr lang="ru-RU" dirty="0" err="1"/>
              <a:t>защото</a:t>
            </a:r>
            <a:r>
              <a:rPr lang="ru-RU" dirty="0"/>
              <a:t> </a:t>
            </a:r>
            <a:r>
              <a:rPr lang="ru-RU" dirty="0" err="1"/>
              <a:t>окончателно</a:t>
            </a:r>
            <a:r>
              <a:rPr lang="ru-RU" dirty="0"/>
              <a:t> </a:t>
            </a:r>
            <a:r>
              <a:rPr lang="ru-RU" dirty="0" err="1"/>
              <a:t>са</a:t>
            </a:r>
            <a:r>
              <a:rPr lang="ru-RU" dirty="0"/>
              <a:t> </a:t>
            </a:r>
            <a:r>
              <a:rPr lang="ru-RU" dirty="0" err="1"/>
              <a:t>повредени</a:t>
            </a:r>
            <a:r>
              <a:rPr lang="ru-RU" dirty="0"/>
              <a:t> и </a:t>
            </a:r>
            <a:r>
              <a:rPr lang="ru-RU" dirty="0" err="1"/>
              <a:t>тестовата</a:t>
            </a:r>
            <a:r>
              <a:rPr lang="ru-RU" dirty="0"/>
              <a:t> лента и </a:t>
            </a:r>
            <a:r>
              <a:rPr lang="ru-RU" dirty="0" err="1"/>
              <a:t>снимковия</a:t>
            </a:r>
            <a:r>
              <a:rPr lang="ru-RU" dirty="0"/>
              <a:t> материал (</a:t>
            </a:r>
            <a:r>
              <a:rPr lang="ru-RU" dirty="0" err="1"/>
              <a:t>снимката</a:t>
            </a:r>
            <a:r>
              <a:rPr lang="ru-RU" dirty="0"/>
              <a:t>, </a:t>
            </a:r>
            <a:r>
              <a:rPr lang="ru-RU" dirty="0" err="1"/>
              <a:t>касаеща</a:t>
            </a:r>
            <a:r>
              <a:rPr lang="ru-RU" dirty="0"/>
              <a:t> </a:t>
            </a:r>
            <a:r>
              <a:rPr lang="ru-RU" dirty="0" err="1"/>
              <a:t>самия</a:t>
            </a:r>
            <a:r>
              <a:rPr lang="ru-RU" dirty="0"/>
              <a:t> тест</a:t>
            </a:r>
            <a:r>
              <a:rPr lang="ru-RU" dirty="0" smtClean="0"/>
              <a:t>).</a:t>
            </a:r>
          </a:p>
          <a:p>
            <a:pPr marL="0" indent="0" algn="just">
              <a:buNone/>
            </a:pPr>
            <a:r>
              <a:rPr lang="ru-RU" b="1" dirty="0"/>
              <a:t>Р 106/2020 г. по НД 344/2020 г., 1 НО</a:t>
            </a:r>
          </a:p>
          <a:p>
            <a:pPr marL="0" indent="0" algn="just">
              <a:buNone/>
            </a:pPr>
            <a:r>
              <a:rPr lang="ru-RU" dirty="0" err="1"/>
              <a:t>Приложеният</a:t>
            </a:r>
            <a:r>
              <a:rPr lang="ru-RU" dirty="0"/>
              <a:t> </a:t>
            </a:r>
            <a:r>
              <a:rPr lang="ru-RU" dirty="0" err="1"/>
              <a:t>като</a:t>
            </a:r>
            <a:r>
              <a:rPr lang="ru-RU" dirty="0"/>
              <a:t> </a:t>
            </a:r>
            <a:r>
              <a:rPr lang="ru-RU" dirty="0" err="1"/>
              <a:t>веществено</a:t>
            </a:r>
            <a:r>
              <a:rPr lang="ru-RU" dirty="0"/>
              <a:t> </a:t>
            </a:r>
            <a:r>
              <a:rPr lang="ru-RU" dirty="0" err="1"/>
              <a:t>доказателства</a:t>
            </a:r>
            <a:r>
              <a:rPr lang="ru-RU" dirty="0"/>
              <a:t> </a:t>
            </a:r>
            <a:r>
              <a:rPr lang="ru-RU" dirty="0" err="1" smtClean="0"/>
              <a:t>наркотест</a:t>
            </a:r>
            <a:r>
              <a:rPr lang="ru-RU" dirty="0" smtClean="0"/>
              <a:t>- </a:t>
            </a:r>
            <a:r>
              <a:rPr lang="ru-RU" dirty="0"/>
              <a:t>"</a:t>
            </a:r>
            <a:r>
              <a:rPr lang="ru-RU" dirty="0" err="1"/>
              <a:t>DrugChek</a:t>
            </a:r>
            <a:r>
              <a:rPr lang="ru-RU" dirty="0"/>
              <a:t> 3000" е годно </a:t>
            </a:r>
            <a:r>
              <a:rPr lang="ru-RU" dirty="0" err="1"/>
              <a:t>техническо</a:t>
            </a:r>
            <a:r>
              <a:rPr lang="ru-RU" dirty="0"/>
              <a:t> средство, </a:t>
            </a:r>
            <a:r>
              <a:rPr lang="ru-RU" dirty="0" err="1"/>
              <a:t>веществено</a:t>
            </a:r>
            <a:r>
              <a:rPr lang="ru-RU" dirty="0"/>
              <a:t> </a:t>
            </a:r>
            <a:r>
              <a:rPr lang="ru-RU" dirty="0" err="1"/>
              <a:t>доказателство</a:t>
            </a:r>
            <a:r>
              <a:rPr lang="ru-RU" dirty="0"/>
              <a:t>, </a:t>
            </a:r>
            <a:r>
              <a:rPr lang="ru-RU" dirty="0" err="1"/>
              <a:t>върху</a:t>
            </a:r>
            <a:r>
              <a:rPr lang="ru-RU" dirty="0"/>
              <a:t> </a:t>
            </a:r>
            <a:r>
              <a:rPr lang="ru-RU" dirty="0" err="1"/>
              <a:t>което</a:t>
            </a:r>
            <a:r>
              <a:rPr lang="ru-RU" dirty="0"/>
              <a:t> </a:t>
            </a:r>
            <a:r>
              <a:rPr lang="ru-RU" dirty="0" err="1"/>
              <a:t>надлежно</a:t>
            </a:r>
            <a:r>
              <a:rPr lang="ru-RU" dirty="0"/>
              <a:t> е удостоверено с </a:t>
            </a:r>
            <a:r>
              <a:rPr lang="ru-RU" dirty="0" err="1"/>
              <a:t>надпис</a:t>
            </a:r>
            <a:r>
              <a:rPr lang="ru-RU" dirty="0"/>
              <a:t> отстрани на </a:t>
            </a:r>
            <a:r>
              <a:rPr lang="ru-RU" dirty="0" err="1"/>
              <a:t>опаковката</a:t>
            </a:r>
            <a:r>
              <a:rPr lang="ru-RU" dirty="0"/>
              <a:t> </a:t>
            </a:r>
            <a:r>
              <a:rPr lang="ru-RU" dirty="0" err="1"/>
              <a:t>му</a:t>
            </a:r>
            <a:r>
              <a:rPr lang="ru-RU" dirty="0"/>
              <a:t>, че е бил приложен </a:t>
            </a:r>
            <a:r>
              <a:rPr lang="ru-RU" dirty="0" err="1"/>
              <a:t>спрямо</a:t>
            </a:r>
            <a:r>
              <a:rPr lang="ru-RU" dirty="0"/>
              <a:t> </a:t>
            </a:r>
            <a:r>
              <a:rPr lang="ru-RU" dirty="0" err="1"/>
              <a:t>подсъдимия</a:t>
            </a:r>
            <a:r>
              <a:rPr lang="ru-RU" dirty="0"/>
              <a:t> с </a:t>
            </a:r>
            <a:r>
              <a:rPr lang="ru-RU" dirty="0" err="1"/>
              <a:t>посочване</a:t>
            </a:r>
            <a:r>
              <a:rPr lang="ru-RU" dirty="0"/>
              <a:t> на трите </a:t>
            </a:r>
            <a:r>
              <a:rPr lang="ru-RU" dirty="0" err="1"/>
              <a:t>му</a:t>
            </a:r>
            <a:r>
              <a:rPr lang="ru-RU" dirty="0"/>
              <a:t> имена и ЕГН. </a:t>
            </a:r>
            <a:r>
              <a:rPr lang="ru-RU" dirty="0" err="1"/>
              <a:t>Това</a:t>
            </a:r>
            <a:r>
              <a:rPr lang="ru-RU" dirty="0"/>
              <a:t> </a:t>
            </a:r>
            <a:r>
              <a:rPr lang="ru-RU" dirty="0" err="1"/>
              <a:t>обстоятелство</a:t>
            </a:r>
            <a:r>
              <a:rPr lang="ru-RU" dirty="0"/>
              <a:t> </a:t>
            </a:r>
            <a:r>
              <a:rPr lang="ru-RU" dirty="0" err="1"/>
              <a:t>надлежно</a:t>
            </a:r>
            <a:r>
              <a:rPr lang="ru-RU" dirty="0"/>
              <a:t> е </a:t>
            </a:r>
            <a:r>
              <a:rPr lang="ru-RU" dirty="0" err="1"/>
              <a:t>отразено</a:t>
            </a:r>
            <a:r>
              <a:rPr lang="ru-RU" dirty="0"/>
              <a:t> и в протокол за </a:t>
            </a:r>
            <a:r>
              <a:rPr lang="ru-RU" dirty="0" err="1"/>
              <a:t>оглед</a:t>
            </a:r>
            <a:r>
              <a:rPr lang="ru-RU" dirty="0"/>
              <a:t> на </a:t>
            </a:r>
            <a:r>
              <a:rPr lang="ru-RU" dirty="0" err="1"/>
              <a:t>веществени</a:t>
            </a:r>
            <a:r>
              <a:rPr lang="ru-RU" dirty="0"/>
              <a:t> </a:t>
            </a:r>
            <a:r>
              <a:rPr lang="ru-RU" dirty="0" err="1"/>
              <a:t>доказателства</a:t>
            </a:r>
            <a:r>
              <a:rPr lang="ru-RU" dirty="0"/>
              <a:t>. </a:t>
            </a:r>
            <a:r>
              <a:rPr lang="ru-RU" dirty="0" err="1"/>
              <a:t>Поради</a:t>
            </a:r>
            <a:r>
              <a:rPr lang="ru-RU" dirty="0"/>
              <a:t> </a:t>
            </a:r>
            <a:r>
              <a:rPr lang="ru-RU" dirty="0" err="1"/>
              <a:t>отбелязване</a:t>
            </a:r>
            <a:r>
              <a:rPr lang="ru-RU" dirty="0"/>
              <a:t> на </a:t>
            </a:r>
            <a:r>
              <a:rPr lang="ru-RU" dirty="0" err="1"/>
              <a:t>обстоятелството</a:t>
            </a:r>
            <a:r>
              <a:rPr lang="ru-RU" dirty="0"/>
              <a:t>, че </a:t>
            </a:r>
            <a:r>
              <a:rPr lang="ru-RU" dirty="0" err="1"/>
              <a:t>техническото</a:t>
            </a:r>
            <a:r>
              <a:rPr lang="ru-RU" dirty="0"/>
              <a:t> средство е </a:t>
            </a:r>
            <a:r>
              <a:rPr lang="ru-RU" dirty="0" err="1"/>
              <a:t>използвано</a:t>
            </a:r>
            <a:r>
              <a:rPr lang="ru-RU" dirty="0"/>
              <a:t> при </a:t>
            </a:r>
            <a:r>
              <a:rPr lang="ru-RU" dirty="0" err="1"/>
              <a:t>проверката</a:t>
            </a:r>
            <a:r>
              <a:rPr lang="ru-RU" dirty="0"/>
              <a:t> на </a:t>
            </a:r>
            <a:r>
              <a:rPr lang="ru-RU" dirty="0" err="1"/>
              <a:t>подсъдимия</a:t>
            </a:r>
            <a:r>
              <a:rPr lang="ru-RU" dirty="0"/>
              <a:t> е </a:t>
            </a:r>
            <a:r>
              <a:rPr lang="ru-RU" dirty="0" err="1"/>
              <a:t>налице</a:t>
            </a:r>
            <a:r>
              <a:rPr lang="ru-RU" dirty="0"/>
              <a:t> ясна </a:t>
            </a:r>
            <a:r>
              <a:rPr lang="ru-RU" dirty="0" err="1"/>
              <a:t>доказателствена</a:t>
            </a:r>
            <a:r>
              <a:rPr lang="ru-RU" dirty="0"/>
              <a:t> </a:t>
            </a:r>
            <a:r>
              <a:rPr lang="ru-RU" dirty="0" err="1"/>
              <a:t>пътека</a:t>
            </a:r>
            <a:r>
              <a:rPr lang="ru-RU" dirty="0"/>
              <a:t> не </a:t>
            </a:r>
            <a:r>
              <a:rPr lang="ru-RU" dirty="0" err="1"/>
              <a:t>будеща</a:t>
            </a:r>
            <a:r>
              <a:rPr lang="ru-RU" dirty="0"/>
              <a:t> </a:t>
            </a:r>
            <a:r>
              <a:rPr lang="ru-RU" dirty="0" err="1"/>
              <a:t>съмнение</a:t>
            </a:r>
            <a:r>
              <a:rPr lang="ru-RU" dirty="0"/>
              <a:t>, че </a:t>
            </a:r>
            <a:r>
              <a:rPr lang="ru-RU" dirty="0" err="1"/>
              <a:t>вещественото</a:t>
            </a:r>
            <a:r>
              <a:rPr lang="ru-RU" dirty="0"/>
              <a:t> </a:t>
            </a:r>
            <a:r>
              <a:rPr lang="ru-RU" dirty="0" err="1"/>
              <a:t>доказателство</a:t>
            </a:r>
            <a:r>
              <a:rPr lang="ru-RU" dirty="0"/>
              <a:t> е относимо </a:t>
            </a:r>
            <a:r>
              <a:rPr lang="ru-RU" dirty="0" err="1"/>
              <a:t>към</a:t>
            </a:r>
            <a:r>
              <a:rPr lang="ru-RU" dirty="0"/>
              <a:t> </a:t>
            </a:r>
            <a:r>
              <a:rPr lang="ru-RU" dirty="0" err="1"/>
              <a:t>конкретния</a:t>
            </a:r>
            <a:r>
              <a:rPr lang="ru-RU" dirty="0"/>
              <a:t> случай, </a:t>
            </a:r>
            <a:r>
              <a:rPr lang="ru-RU" dirty="0" err="1"/>
              <a:t>тъй</a:t>
            </a:r>
            <a:r>
              <a:rPr lang="ru-RU" dirty="0"/>
              <a:t> </a:t>
            </a:r>
            <a:r>
              <a:rPr lang="ru-RU" dirty="0" err="1"/>
              <a:t>като</a:t>
            </a:r>
            <a:r>
              <a:rPr lang="ru-RU" dirty="0"/>
              <a:t> именно то е </a:t>
            </a:r>
            <a:r>
              <a:rPr lang="ru-RU" dirty="0" err="1"/>
              <a:t>използвано</a:t>
            </a:r>
            <a:r>
              <a:rPr lang="ru-RU" dirty="0"/>
              <a:t> при </a:t>
            </a:r>
            <a:r>
              <a:rPr lang="ru-RU" dirty="0" err="1"/>
              <a:t>проверката</a:t>
            </a:r>
            <a:r>
              <a:rPr lang="ru-RU" dirty="0"/>
              <a:t> на </a:t>
            </a:r>
            <a:r>
              <a:rPr lang="ru-RU" dirty="0" err="1"/>
              <a:t>подсъдимия</a:t>
            </a:r>
            <a:r>
              <a:rPr lang="ru-RU" dirty="0"/>
              <a:t>, </a:t>
            </a:r>
            <a:r>
              <a:rPr lang="ru-RU" dirty="0" err="1"/>
              <a:t>съответно</a:t>
            </a:r>
            <a:r>
              <a:rPr lang="ru-RU" dirty="0"/>
              <a:t>- че </a:t>
            </a:r>
            <a:r>
              <a:rPr lang="ru-RU" dirty="0" err="1"/>
              <a:t>резултатът</a:t>
            </a:r>
            <a:r>
              <a:rPr lang="ru-RU" dirty="0"/>
              <a:t> </a:t>
            </a:r>
            <a:r>
              <a:rPr lang="ru-RU" dirty="0" err="1"/>
              <a:t>му</a:t>
            </a:r>
            <a:r>
              <a:rPr lang="ru-RU" dirty="0"/>
              <a:t> се </a:t>
            </a:r>
            <a:r>
              <a:rPr lang="ru-RU" dirty="0" err="1"/>
              <a:t>отнася</a:t>
            </a:r>
            <a:r>
              <a:rPr lang="ru-RU" dirty="0"/>
              <a:t> </a:t>
            </a:r>
            <a:r>
              <a:rPr lang="ru-RU" dirty="0" err="1"/>
              <a:t>към</a:t>
            </a:r>
            <a:r>
              <a:rPr lang="ru-RU" dirty="0"/>
              <a:t> </a:t>
            </a:r>
            <a:r>
              <a:rPr lang="ru-RU" dirty="0" err="1"/>
              <a:t>релевантните</a:t>
            </a:r>
            <a:r>
              <a:rPr lang="ru-RU" dirty="0"/>
              <a:t> за </a:t>
            </a:r>
            <a:r>
              <a:rPr lang="ru-RU" dirty="0" err="1"/>
              <a:t>отговорността</a:t>
            </a:r>
            <a:r>
              <a:rPr lang="ru-RU" dirty="0"/>
              <a:t> </a:t>
            </a:r>
            <a:r>
              <a:rPr lang="ru-RU" dirty="0" err="1"/>
              <a:t>му</a:t>
            </a:r>
            <a:r>
              <a:rPr lang="ru-RU" dirty="0"/>
              <a:t> </a:t>
            </a:r>
            <a:r>
              <a:rPr lang="ru-RU" dirty="0" err="1"/>
              <a:t>факти</a:t>
            </a:r>
            <a:r>
              <a:rPr lang="ru-RU" dirty="0"/>
              <a:t>.</a:t>
            </a:r>
          </a:p>
          <a:p>
            <a:pPr marL="0" indent="0" algn="just">
              <a:buNone/>
            </a:pP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3896894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Повлияване на водача</a:t>
            </a: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marL="0" indent="0" algn="just">
              <a:buNone/>
            </a:pPr>
            <a:r>
              <a:rPr lang="ru-RU" b="1" dirty="0" smtClean="0"/>
              <a:t>Р 483/2015 </a:t>
            </a:r>
            <a:r>
              <a:rPr lang="ru-RU" b="1" dirty="0"/>
              <a:t>г. п</a:t>
            </a:r>
            <a:r>
              <a:rPr lang="ru-RU" b="1" dirty="0" smtClean="0"/>
              <a:t>о НД </a:t>
            </a:r>
            <a:r>
              <a:rPr lang="ru-RU" b="1" dirty="0"/>
              <a:t>1488/2015 г., </a:t>
            </a:r>
            <a:r>
              <a:rPr lang="ru-RU" b="1" dirty="0" smtClean="0"/>
              <a:t>1 НО</a:t>
            </a:r>
          </a:p>
          <a:p>
            <a:pPr marL="0" indent="0" algn="just">
              <a:buNone/>
            </a:pPr>
            <a:r>
              <a:rPr lang="ru-RU" dirty="0" err="1" smtClean="0"/>
              <a:t>Трябва</a:t>
            </a:r>
            <a:r>
              <a:rPr lang="ru-RU" dirty="0" smtClean="0"/>
              <a:t> да </a:t>
            </a:r>
            <a:r>
              <a:rPr lang="ru-RU" dirty="0" err="1" smtClean="0"/>
              <a:t>бъде</a:t>
            </a:r>
            <a:r>
              <a:rPr lang="ru-RU" dirty="0" smtClean="0"/>
              <a:t> </a:t>
            </a:r>
            <a:r>
              <a:rPr lang="ru-RU" dirty="0" err="1" smtClean="0"/>
              <a:t>изяснен</a:t>
            </a:r>
            <a:r>
              <a:rPr lang="ru-RU" dirty="0" smtClean="0"/>
              <a:t> </a:t>
            </a:r>
            <a:r>
              <a:rPr lang="ru-RU" dirty="0" err="1" smtClean="0"/>
              <a:t>въпроса</a:t>
            </a:r>
            <a:r>
              <a:rPr lang="ru-RU" dirty="0" smtClean="0"/>
              <a:t> дали </a:t>
            </a:r>
            <a:r>
              <a:rPr lang="ru-RU" dirty="0" err="1" smtClean="0"/>
              <a:t>употребата</a:t>
            </a:r>
            <a:r>
              <a:rPr lang="ru-RU" dirty="0" smtClean="0"/>
              <a:t> на </a:t>
            </a:r>
            <a:r>
              <a:rPr lang="ru-RU" dirty="0" err="1" smtClean="0"/>
              <a:t>наркотични</a:t>
            </a:r>
            <a:r>
              <a:rPr lang="ru-RU" dirty="0" smtClean="0"/>
              <a:t> вещества се е отразила на </a:t>
            </a:r>
            <a:r>
              <a:rPr lang="ru-RU" dirty="0" err="1" smtClean="0"/>
              <a:t>психиката</a:t>
            </a:r>
            <a:r>
              <a:rPr lang="ru-RU" dirty="0" smtClean="0"/>
              <a:t> на </a:t>
            </a:r>
            <a:r>
              <a:rPr lang="ru-RU" dirty="0" err="1" smtClean="0"/>
              <a:t>водача</a:t>
            </a:r>
            <a:endParaRPr lang="ru-RU" dirty="0" smtClean="0"/>
          </a:p>
          <a:p>
            <a:pPr marL="0" indent="0" algn="just">
              <a:buNone/>
            </a:pPr>
            <a:r>
              <a:rPr lang="ru-RU" b="1" dirty="0" smtClean="0"/>
              <a:t>Р 6/2018 </a:t>
            </a:r>
            <a:r>
              <a:rPr lang="ru-RU" b="1" dirty="0"/>
              <a:t>г. п</a:t>
            </a:r>
            <a:r>
              <a:rPr lang="ru-RU" b="1" dirty="0" smtClean="0"/>
              <a:t>о НД </a:t>
            </a:r>
            <a:r>
              <a:rPr lang="ru-RU" b="1" dirty="0"/>
              <a:t>1098/2017 г., </a:t>
            </a:r>
            <a:r>
              <a:rPr lang="ru-RU" b="1" dirty="0" smtClean="0"/>
              <a:t>1 НО</a:t>
            </a:r>
            <a:endParaRPr lang="ru-RU" dirty="0"/>
          </a:p>
          <a:p>
            <a:pPr marL="0" indent="0" algn="just">
              <a:buNone/>
            </a:pPr>
            <a:r>
              <a:rPr lang="ru-RU" dirty="0" smtClean="0"/>
              <a:t>За </a:t>
            </a:r>
            <a:r>
              <a:rPr lang="ru-RU" dirty="0" err="1"/>
              <a:t>разлика</a:t>
            </a:r>
            <a:r>
              <a:rPr lang="ru-RU" dirty="0"/>
              <a:t> от </a:t>
            </a:r>
            <a:r>
              <a:rPr lang="ru-RU" dirty="0" err="1"/>
              <a:t>алкохолната</a:t>
            </a:r>
            <a:r>
              <a:rPr lang="ru-RU" dirty="0"/>
              <a:t> </a:t>
            </a:r>
            <a:r>
              <a:rPr lang="ru-RU" dirty="0" err="1"/>
              <a:t>употреба</a:t>
            </a:r>
            <a:r>
              <a:rPr lang="ru-RU" dirty="0"/>
              <a:t>, </a:t>
            </a:r>
            <a:r>
              <a:rPr lang="ru-RU" dirty="0" err="1"/>
              <a:t>където</a:t>
            </a:r>
            <a:r>
              <a:rPr lang="ru-RU" dirty="0"/>
              <a:t> по </a:t>
            </a:r>
            <a:r>
              <a:rPr lang="ru-RU" dirty="0" err="1"/>
              <a:t>тълковен</a:t>
            </a:r>
            <a:r>
              <a:rPr lang="ru-RU" dirty="0"/>
              <a:t> </a:t>
            </a:r>
            <a:r>
              <a:rPr lang="ru-RU" dirty="0" err="1"/>
              <a:t>път</a:t>
            </a:r>
            <a:r>
              <a:rPr lang="ru-RU" dirty="0"/>
              <a:t> </a:t>
            </a:r>
            <a:r>
              <a:rPr lang="ru-RU" dirty="0" err="1"/>
              <a:t>съдебната</a:t>
            </a:r>
            <a:r>
              <a:rPr lang="ru-RU" dirty="0"/>
              <a:t> практика е </a:t>
            </a:r>
            <a:r>
              <a:rPr lang="ru-RU" dirty="0" err="1"/>
              <a:t>утвърдила</a:t>
            </a:r>
            <a:r>
              <a:rPr lang="ru-RU" dirty="0"/>
              <a:t> </a:t>
            </a:r>
            <a:r>
              <a:rPr lang="ru-RU" dirty="0" err="1"/>
              <a:t>възприемането</a:t>
            </a:r>
            <a:r>
              <a:rPr lang="ru-RU" dirty="0"/>
              <a:t> на </a:t>
            </a:r>
            <a:r>
              <a:rPr lang="ru-RU" dirty="0" err="1"/>
              <a:t>квалифициращия</a:t>
            </a:r>
            <a:r>
              <a:rPr lang="ru-RU" dirty="0"/>
              <a:t> признак "</a:t>
            </a:r>
            <a:r>
              <a:rPr lang="ru-RU" dirty="0" err="1"/>
              <a:t>пияно</a:t>
            </a:r>
            <a:r>
              <a:rPr lang="ru-RU" dirty="0"/>
              <a:t> </a:t>
            </a:r>
            <a:r>
              <a:rPr lang="ru-RU" dirty="0" err="1"/>
              <a:t>състояние</a:t>
            </a:r>
            <a:r>
              <a:rPr lang="ru-RU" dirty="0"/>
              <a:t>" при наличие на над 0,5 </a:t>
            </a:r>
            <a:r>
              <a:rPr lang="ru-RU" dirty="0" err="1"/>
              <a:t>промила</a:t>
            </a:r>
            <a:r>
              <a:rPr lang="ru-RU" dirty="0"/>
              <a:t> </a:t>
            </a:r>
            <a:r>
              <a:rPr lang="ru-RU" dirty="0" err="1"/>
              <a:t>алкохол</a:t>
            </a:r>
            <a:r>
              <a:rPr lang="ru-RU" dirty="0"/>
              <a:t> в </a:t>
            </a:r>
            <a:r>
              <a:rPr lang="ru-RU" dirty="0" err="1"/>
              <a:t>кръвта</a:t>
            </a:r>
            <a:r>
              <a:rPr lang="ru-RU" dirty="0"/>
              <a:t> на </a:t>
            </a:r>
            <a:r>
              <a:rPr lang="ru-RU" dirty="0" err="1"/>
              <a:t>водача</a:t>
            </a:r>
            <a:r>
              <a:rPr lang="ru-RU" dirty="0"/>
              <a:t> на МПС, то при </a:t>
            </a:r>
            <a:r>
              <a:rPr lang="ru-RU" dirty="0" err="1"/>
              <a:t>установяване</a:t>
            </a:r>
            <a:r>
              <a:rPr lang="ru-RU" dirty="0"/>
              <a:t> на </a:t>
            </a:r>
            <a:r>
              <a:rPr lang="ru-RU" dirty="0" err="1"/>
              <a:t>употреба</a:t>
            </a:r>
            <a:r>
              <a:rPr lang="ru-RU" dirty="0"/>
              <a:t> на </a:t>
            </a:r>
            <a:r>
              <a:rPr lang="ru-RU" dirty="0" err="1"/>
              <a:t>наркотични</a:t>
            </a:r>
            <a:r>
              <a:rPr lang="ru-RU" dirty="0"/>
              <a:t> вещества или </a:t>
            </a:r>
            <a:r>
              <a:rPr lang="ru-RU" dirty="0" err="1"/>
              <a:t>техни</a:t>
            </a:r>
            <a:r>
              <a:rPr lang="ru-RU" dirty="0"/>
              <a:t> </a:t>
            </a:r>
            <a:r>
              <a:rPr lang="ru-RU" dirty="0" err="1"/>
              <a:t>аналози</a:t>
            </a:r>
            <a:r>
              <a:rPr lang="ru-RU" dirty="0"/>
              <a:t> все </a:t>
            </a:r>
            <a:r>
              <a:rPr lang="ru-RU" dirty="0" err="1"/>
              <a:t>още</a:t>
            </a:r>
            <a:r>
              <a:rPr lang="ru-RU" dirty="0"/>
              <a:t> </a:t>
            </a:r>
            <a:r>
              <a:rPr lang="ru-RU" dirty="0" err="1"/>
              <a:t>такъв</a:t>
            </a:r>
            <a:r>
              <a:rPr lang="ru-RU" dirty="0"/>
              <a:t> "качествен" </a:t>
            </a:r>
            <a:r>
              <a:rPr lang="ru-RU" dirty="0" err="1"/>
              <a:t>показател</a:t>
            </a:r>
            <a:r>
              <a:rPr lang="ru-RU" dirty="0"/>
              <a:t> не е </a:t>
            </a:r>
            <a:r>
              <a:rPr lang="ru-RU" dirty="0" err="1"/>
              <a:t>дефиниран</a:t>
            </a:r>
            <a:r>
              <a:rPr lang="ru-RU" dirty="0"/>
              <a:t> от </a:t>
            </a:r>
            <a:r>
              <a:rPr lang="ru-RU" dirty="0" err="1"/>
              <a:t>науката</a:t>
            </a:r>
            <a:r>
              <a:rPr lang="ru-RU" dirty="0"/>
              <a:t>. </a:t>
            </a:r>
          </a:p>
          <a:p>
            <a:pPr marL="0" indent="0" algn="just">
              <a:buNone/>
            </a:pPr>
            <a:r>
              <a:rPr lang="ru-RU" b="1" dirty="0" smtClean="0"/>
              <a:t>Р 51/2022 </a:t>
            </a:r>
            <a:r>
              <a:rPr lang="ru-RU" b="1" dirty="0"/>
              <a:t>г. п</a:t>
            </a:r>
            <a:r>
              <a:rPr lang="ru-RU" b="1" dirty="0" smtClean="0"/>
              <a:t>о НД 192/2022 </a:t>
            </a:r>
            <a:r>
              <a:rPr lang="ru-RU" b="1" dirty="0"/>
              <a:t>г., </a:t>
            </a:r>
            <a:r>
              <a:rPr lang="ru-RU" b="1" dirty="0" smtClean="0"/>
              <a:t>3 НО</a:t>
            </a:r>
          </a:p>
          <a:p>
            <a:pPr marL="0" indent="0" algn="just">
              <a:buNone/>
            </a:pPr>
            <a:r>
              <a:rPr lang="ru-RU" dirty="0" err="1" smtClean="0"/>
              <a:t>Съставът</a:t>
            </a:r>
            <a:r>
              <a:rPr lang="ru-RU" dirty="0" smtClean="0"/>
              <a:t> </a:t>
            </a:r>
            <a:r>
              <a:rPr lang="ru-RU" dirty="0"/>
              <a:t>по чл. 343б, ал. 3 НК не </a:t>
            </a:r>
            <a:r>
              <a:rPr lang="ru-RU" dirty="0" err="1"/>
              <a:t>включва</a:t>
            </a:r>
            <a:r>
              <a:rPr lang="ru-RU" dirty="0"/>
              <a:t> </a:t>
            </a:r>
            <a:r>
              <a:rPr lang="ru-RU" dirty="0" err="1" smtClean="0"/>
              <a:t>повлияването</a:t>
            </a:r>
            <a:r>
              <a:rPr lang="ru-RU" dirty="0" smtClean="0"/>
              <a:t> на </a:t>
            </a:r>
            <a:r>
              <a:rPr lang="ru-RU" dirty="0" err="1" smtClean="0"/>
              <a:t>водача</a:t>
            </a:r>
            <a:r>
              <a:rPr lang="ru-RU" dirty="0" smtClean="0"/>
              <a:t> </a:t>
            </a:r>
            <a:r>
              <a:rPr lang="ru-RU" dirty="0" err="1" smtClean="0"/>
              <a:t>като</a:t>
            </a:r>
            <a:r>
              <a:rPr lang="ru-RU" dirty="0" smtClean="0"/>
              <a:t> </a:t>
            </a:r>
            <a:r>
              <a:rPr lang="ru-RU" dirty="0" err="1"/>
              <a:t>обективен</a:t>
            </a:r>
            <a:r>
              <a:rPr lang="ru-RU" dirty="0"/>
              <a:t> признак </a:t>
            </a:r>
            <a:r>
              <a:rPr lang="ru-RU" dirty="0" smtClean="0"/>
              <a:t>на </a:t>
            </a:r>
            <a:r>
              <a:rPr lang="ru-RU" dirty="0" err="1" smtClean="0"/>
              <a:t>престъпленишето</a:t>
            </a:r>
            <a:r>
              <a:rPr lang="ru-RU" dirty="0" smtClean="0"/>
              <a:t> и </a:t>
            </a:r>
            <a:r>
              <a:rPr lang="ru-RU" dirty="0" err="1"/>
              <a:t>съответно</a:t>
            </a:r>
            <a:r>
              <a:rPr lang="ru-RU" dirty="0"/>
              <a:t> </a:t>
            </a:r>
            <a:r>
              <a:rPr lang="ru-RU" dirty="0" err="1"/>
              <a:t>установяването</a:t>
            </a:r>
            <a:r>
              <a:rPr lang="ru-RU" dirty="0"/>
              <a:t> </a:t>
            </a:r>
            <a:r>
              <a:rPr lang="ru-RU" dirty="0" err="1"/>
              <a:t>му</a:t>
            </a:r>
            <a:r>
              <a:rPr lang="ru-RU" dirty="0"/>
              <a:t> не е част от предмета на </a:t>
            </a:r>
            <a:r>
              <a:rPr lang="ru-RU" dirty="0" err="1"/>
              <a:t>доказване</a:t>
            </a:r>
            <a:r>
              <a:rPr lang="ru-RU" dirty="0"/>
              <a:t>. В него не е </a:t>
            </a:r>
            <a:r>
              <a:rPr lang="ru-RU" dirty="0" err="1"/>
              <a:t>фиксирана</a:t>
            </a:r>
            <a:r>
              <a:rPr lang="ru-RU" dirty="0"/>
              <a:t> и </a:t>
            </a:r>
            <a:r>
              <a:rPr lang="ru-RU" dirty="0" err="1"/>
              <a:t>гранична</a:t>
            </a:r>
            <a:r>
              <a:rPr lang="ru-RU" dirty="0"/>
              <a:t> </a:t>
            </a:r>
            <a:r>
              <a:rPr lang="ru-RU" dirty="0" err="1"/>
              <a:t>стойност</a:t>
            </a:r>
            <a:r>
              <a:rPr lang="ru-RU" b="1" dirty="0"/>
              <a:t> </a:t>
            </a:r>
            <a:r>
              <a:rPr lang="ru-RU" dirty="0"/>
              <a:t>на </a:t>
            </a:r>
            <a:r>
              <a:rPr lang="ru-RU" dirty="0" err="1"/>
              <a:t>концентрацията</a:t>
            </a:r>
            <a:r>
              <a:rPr lang="ru-RU" dirty="0"/>
              <a:t> на </a:t>
            </a:r>
            <a:r>
              <a:rPr lang="ru-RU" dirty="0" err="1"/>
              <a:t>наркотично</a:t>
            </a:r>
            <a:r>
              <a:rPr lang="ru-RU" dirty="0"/>
              <a:t> вещество в </a:t>
            </a:r>
            <a:r>
              <a:rPr lang="ru-RU" dirty="0" err="1"/>
              <a:t>кръвта</a:t>
            </a:r>
            <a:r>
              <a:rPr lang="ru-RU" dirty="0"/>
              <a:t> (и/или в </a:t>
            </a:r>
            <a:r>
              <a:rPr lang="ru-RU" dirty="0" err="1"/>
              <a:t>други</a:t>
            </a:r>
            <a:r>
              <a:rPr lang="ru-RU" dirty="0"/>
              <a:t> </a:t>
            </a:r>
            <a:r>
              <a:rPr lang="ru-RU" dirty="0" err="1"/>
              <a:t>телесни</a:t>
            </a:r>
            <a:r>
              <a:rPr lang="ru-RU" dirty="0"/>
              <a:t> </a:t>
            </a:r>
            <a:r>
              <a:rPr lang="ru-RU" dirty="0" err="1"/>
              <a:t>течности</a:t>
            </a:r>
            <a:r>
              <a:rPr lang="ru-RU" dirty="0"/>
              <a:t>), над </a:t>
            </a:r>
            <a:r>
              <a:rPr lang="ru-RU" dirty="0" err="1"/>
              <a:t>което</a:t>
            </a:r>
            <a:r>
              <a:rPr lang="ru-RU" dirty="0"/>
              <a:t> да се приема, че се </a:t>
            </a:r>
            <a:r>
              <a:rPr lang="ru-RU" dirty="0" err="1"/>
              <a:t>влошава</a:t>
            </a:r>
            <a:r>
              <a:rPr lang="ru-RU" dirty="0"/>
              <a:t> </a:t>
            </a:r>
            <a:r>
              <a:rPr lang="ru-RU" dirty="0" err="1"/>
              <a:t>психофизическото</a:t>
            </a:r>
            <a:r>
              <a:rPr lang="ru-RU" dirty="0"/>
              <a:t> </a:t>
            </a:r>
            <a:r>
              <a:rPr lang="ru-RU" dirty="0" err="1"/>
              <a:t>състояние</a:t>
            </a:r>
            <a:r>
              <a:rPr lang="ru-RU" dirty="0"/>
              <a:t> на всяко лице, </a:t>
            </a:r>
            <a:r>
              <a:rPr lang="ru-RU" dirty="0" err="1"/>
              <a:t>съответно</a:t>
            </a:r>
            <a:r>
              <a:rPr lang="ru-RU" dirty="0"/>
              <a:t> и </a:t>
            </a:r>
            <a:r>
              <a:rPr lang="ru-RU" dirty="0" err="1"/>
              <a:t>способността</a:t>
            </a:r>
            <a:r>
              <a:rPr lang="ru-RU" dirty="0"/>
              <a:t> на </a:t>
            </a:r>
            <a:r>
              <a:rPr lang="ru-RU" dirty="0" err="1"/>
              <a:t>всеки</a:t>
            </a:r>
            <a:r>
              <a:rPr lang="ru-RU" dirty="0"/>
              <a:t> </a:t>
            </a:r>
            <a:r>
              <a:rPr lang="ru-RU" dirty="0" err="1"/>
              <a:t>водач</a:t>
            </a:r>
            <a:r>
              <a:rPr lang="ru-RU" dirty="0"/>
              <a:t> за безопасно </a:t>
            </a:r>
            <a:r>
              <a:rPr lang="ru-RU" dirty="0" err="1"/>
              <a:t>управляване</a:t>
            </a:r>
            <a:r>
              <a:rPr lang="ru-RU" dirty="0"/>
              <a:t> на МПС, за </a:t>
            </a:r>
            <a:r>
              <a:rPr lang="ru-RU" dirty="0" err="1"/>
              <a:t>разлика</a:t>
            </a:r>
            <a:r>
              <a:rPr lang="ru-RU" dirty="0"/>
              <a:t> от </a:t>
            </a:r>
            <a:r>
              <a:rPr lang="ru-RU" dirty="0" err="1"/>
              <a:t>състава</a:t>
            </a:r>
            <a:r>
              <a:rPr lang="ru-RU" dirty="0"/>
              <a:t> по чл. 343б, ал. 1 НК. </a:t>
            </a:r>
            <a:r>
              <a:rPr lang="ru-RU" dirty="0" err="1"/>
              <a:t>Законодателят</a:t>
            </a:r>
            <a:r>
              <a:rPr lang="ru-RU" dirty="0"/>
              <a:t> очевидно е </a:t>
            </a:r>
            <a:r>
              <a:rPr lang="ru-RU" dirty="0" err="1"/>
              <a:t>приел</a:t>
            </a:r>
            <a:r>
              <a:rPr lang="ru-RU" dirty="0"/>
              <a:t>, че всяка </a:t>
            </a:r>
            <a:r>
              <a:rPr lang="ru-RU" dirty="0" err="1"/>
              <a:t>наркотична</a:t>
            </a:r>
            <a:r>
              <a:rPr lang="ru-RU" dirty="0"/>
              <a:t> </a:t>
            </a:r>
            <a:r>
              <a:rPr lang="ru-RU" dirty="0" err="1"/>
              <a:t>злоупотреба</a:t>
            </a:r>
            <a:r>
              <a:rPr lang="ru-RU" dirty="0"/>
              <a:t> е </a:t>
            </a:r>
            <a:r>
              <a:rPr lang="ru-RU" dirty="0" err="1"/>
              <a:t>свързана</a:t>
            </a:r>
            <a:r>
              <a:rPr lang="ru-RU" dirty="0"/>
              <a:t> с </a:t>
            </a:r>
            <a:r>
              <a:rPr lang="ru-RU" dirty="0" err="1"/>
              <a:t>нарушаване</a:t>
            </a:r>
            <a:r>
              <a:rPr lang="ru-RU" dirty="0"/>
              <a:t> на </a:t>
            </a:r>
            <a:r>
              <a:rPr lang="ru-RU" dirty="0" err="1"/>
              <a:t>годността</a:t>
            </a:r>
            <a:r>
              <a:rPr lang="ru-RU" dirty="0"/>
              <a:t> на </a:t>
            </a:r>
            <a:r>
              <a:rPr lang="ru-RU" dirty="0" err="1"/>
              <a:t>сетивата</a:t>
            </a:r>
            <a:r>
              <a:rPr lang="ru-RU" dirty="0"/>
              <a:t> и </a:t>
            </a:r>
            <a:r>
              <a:rPr lang="ru-RU" dirty="0" err="1"/>
              <a:t>психиката</a:t>
            </a:r>
            <a:r>
              <a:rPr lang="ru-RU" dirty="0"/>
              <a:t> на </a:t>
            </a:r>
            <a:r>
              <a:rPr lang="ru-RU" dirty="0" err="1"/>
              <a:t>човека</a:t>
            </a:r>
            <a:r>
              <a:rPr lang="ru-RU" dirty="0"/>
              <a:t> и </a:t>
            </a:r>
            <a:r>
              <a:rPr lang="ru-RU" dirty="0" err="1"/>
              <a:t>изключва</a:t>
            </a:r>
            <a:r>
              <a:rPr lang="ru-RU" dirty="0"/>
              <a:t> </a:t>
            </a:r>
            <a:r>
              <a:rPr lang="ru-RU" dirty="0" err="1"/>
              <a:t>способността</a:t>
            </a:r>
            <a:r>
              <a:rPr lang="ru-RU" dirty="0"/>
              <a:t> за </a:t>
            </a:r>
            <a:r>
              <a:rPr lang="ru-RU" dirty="0" err="1"/>
              <a:t>извършване</a:t>
            </a:r>
            <a:r>
              <a:rPr lang="ru-RU" dirty="0"/>
              <a:t> на </a:t>
            </a:r>
            <a:r>
              <a:rPr lang="ru-RU" dirty="0" err="1"/>
              <a:t>дейност</a:t>
            </a:r>
            <a:r>
              <a:rPr lang="ru-RU" dirty="0"/>
              <a:t>, </a:t>
            </a:r>
            <a:r>
              <a:rPr lang="ru-RU" dirty="0" err="1"/>
              <a:t>представляваща</a:t>
            </a:r>
            <a:r>
              <a:rPr lang="ru-RU" dirty="0"/>
              <a:t> </a:t>
            </a:r>
            <a:r>
              <a:rPr lang="ru-RU" dirty="0" err="1"/>
              <a:t>източник</a:t>
            </a:r>
            <a:r>
              <a:rPr lang="ru-RU" dirty="0"/>
              <a:t> на </a:t>
            </a:r>
            <a:r>
              <a:rPr lang="ru-RU" dirty="0" err="1"/>
              <a:t>повишена</a:t>
            </a:r>
            <a:r>
              <a:rPr lang="ru-RU" dirty="0"/>
              <a:t> </a:t>
            </a:r>
            <a:r>
              <a:rPr lang="ru-RU" dirty="0" err="1"/>
              <a:t>опасност</a:t>
            </a:r>
            <a:r>
              <a:rPr lang="ru-RU" dirty="0"/>
              <a:t>, </a:t>
            </a:r>
            <a:r>
              <a:rPr lang="ru-RU" dirty="0" err="1"/>
              <a:t>каквато</a:t>
            </a:r>
            <a:r>
              <a:rPr lang="ru-RU" dirty="0"/>
              <a:t> е без </a:t>
            </a:r>
            <a:r>
              <a:rPr lang="ru-RU" dirty="0" err="1"/>
              <a:t>съмнение</a:t>
            </a:r>
            <a:r>
              <a:rPr lang="ru-RU" dirty="0"/>
              <a:t> </a:t>
            </a:r>
            <a:r>
              <a:rPr lang="ru-RU" dirty="0" err="1"/>
              <a:t>управляването</a:t>
            </a:r>
            <a:r>
              <a:rPr lang="ru-RU" dirty="0"/>
              <a:t> на МПС. </a:t>
            </a:r>
            <a:r>
              <a:rPr lang="ru-RU" dirty="0" err="1"/>
              <a:t>Поради</a:t>
            </a:r>
            <a:r>
              <a:rPr lang="ru-RU" dirty="0"/>
              <a:t> </a:t>
            </a:r>
            <a:r>
              <a:rPr lang="ru-RU" dirty="0" err="1"/>
              <a:t>това</a:t>
            </a:r>
            <a:r>
              <a:rPr lang="ru-RU" dirty="0"/>
              <a:t> е </a:t>
            </a:r>
            <a:r>
              <a:rPr lang="ru-RU" dirty="0" err="1"/>
              <a:t>достатъчно</a:t>
            </a:r>
            <a:r>
              <a:rPr lang="ru-RU" dirty="0"/>
              <a:t> </a:t>
            </a:r>
            <a:r>
              <a:rPr lang="ru-RU" dirty="0" err="1"/>
              <a:t>доказването</a:t>
            </a:r>
            <a:r>
              <a:rPr lang="ru-RU" dirty="0"/>
              <a:t> на </a:t>
            </a:r>
            <a:r>
              <a:rPr lang="ru-RU" dirty="0" err="1"/>
              <a:t>употреба</a:t>
            </a:r>
            <a:r>
              <a:rPr lang="ru-RU" dirty="0"/>
              <a:t> на </a:t>
            </a:r>
            <a:r>
              <a:rPr lang="ru-RU" dirty="0" err="1"/>
              <a:t>наркотично</a:t>
            </a:r>
            <a:r>
              <a:rPr lang="ru-RU" dirty="0"/>
              <a:t> вещество или на аналог на такова без да е нужно да се </a:t>
            </a:r>
            <a:r>
              <a:rPr lang="ru-RU" dirty="0" err="1"/>
              <a:t>доказва</a:t>
            </a:r>
            <a:r>
              <a:rPr lang="ru-RU" dirty="0"/>
              <a:t> </a:t>
            </a:r>
            <a:r>
              <a:rPr lang="ru-RU" dirty="0" err="1"/>
              <a:t>повлияност</a:t>
            </a:r>
            <a:r>
              <a:rPr lang="ru-RU" dirty="0"/>
              <a:t> на </a:t>
            </a:r>
            <a:r>
              <a:rPr lang="ru-RU" dirty="0" err="1"/>
              <a:t>дееца</a:t>
            </a:r>
            <a:r>
              <a:rPr lang="ru-RU" dirty="0"/>
              <a:t>, </a:t>
            </a:r>
            <a:r>
              <a:rPr lang="ru-RU" dirty="0" err="1"/>
              <a:t>неспособност</a:t>
            </a:r>
            <a:r>
              <a:rPr lang="ru-RU" dirty="0"/>
              <a:t> </a:t>
            </a:r>
            <a:r>
              <a:rPr lang="ru-RU" dirty="0" err="1"/>
              <a:t>негова</a:t>
            </a:r>
            <a:r>
              <a:rPr lang="ru-RU" dirty="0"/>
              <a:t> за </a:t>
            </a:r>
            <a:r>
              <a:rPr lang="ru-RU" dirty="0" err="1"/>
              <a:t>управляване</a:t>
            </a:r>
            <a:r>
              <a:rPr lang="ru-RU" dirty="0"/>
              <a:t> на МПС и пр. </a:t>
            </a:r>
            <a:endParaRPr lang="ru-RU" dirty="0" smtClean="0"/>
          </a:p>
          <a:p>
            <a:pPr marL="0" indent="0" algn="just">
              <a:buNone/>
            </a:pPr>
            <a:r>
              <a:rPr lang="ru-RU" b="1" dirty="0" smtClean="0"/>
              <a:t>Р 58/2021 </a:t>
            </a:r>
            <a:r>
              <a:rPr lang="ru-RU" b="1" dirty="0"/>
              <a:t>г. </a:t>
            </a:r>
            <a:r>
              <a:rPr lang="ru-RU" b="1" dirty="0" smtClean="0"/>
              <a:t>по НД </a:t>
            </a:r>
            <a:r>
              <a:rPr lang="ru-RU" b="1" dirty="0"/>
              <a:t>141/2021 г., </a:t>
            </a:r>
            <a:r>
              <a:rPr lang="ru-RU" b="1" dirty="0" smtClean="0"/>
              <a:t>3 НО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За </a:t>
            </a:r>
            <a:r>
              <a:rPr lang="ru-RU" dirty="0" err="1"/>
              <a:t>разлика</a:t>
            </a:r>
            <a:r>
              <a:rPr lang="ru-RU" dirty="0"/>
              <a:t> от </a:t>
            </a:r>
            <a:r>
              <a:rPr lang="ru-RU" dirty="0" err="1"/>
              <a:t>случаите</a:t>
            </a:r>
            <a:r>
              <a:rPr lang="ru-RU" dirty="0"/>
              <a:t> на </a:t>
            </a:r>
            <a:r>
              <a:rPr lang="ru-RU" dirty="0" err="1"/>
              <a:t>употреба</a:t>
            </a:r>
            <a:r>
              <a:rPr lang="ru-RU" dirty="0"/>
              <a:t> на </a:t>
            </a:r>
            <a:r>
              <a:rPr lang="ru-RU" dirty="0" err="1"/>
              <a:t>алкохолни</a:t>
            </a:r>
            <a:r>
              <a:rPr lang="ru-RU" dirty="0"/>
              <a:t> напитки, при </a:t>
            </a:r>
            <a:r>
              <a:rPr lang="ru-RU" dirty="0" err="1"/>
              <a:t>които</a:t>
            </a:r>
            <a:r>
              <a:rPr lang="ru-RU" dirty="0"/>
              <a:t> </a:t>
            </a:r>
            <a:r>
              <a:rPr lang="ru-RU" dirty="0" err="1"/>
              <a:t>законът</a:t>
            </a:r>
            <a:r>
              <a:rPr lang="ru-RU" dirty="0"/>
              <a:t> се </a:t>
            </a:r>
            <a:r>
              <a:rPr lang="ru-RU" dirty="0" err="1"/>
              <a:t>интересува</a:t>
            </a:r>
            <a:r>
              <a:rPr lang="ru-RU" dirty="0"/>
              <a:t> от </a:t>
            </a:r>
            <a:r>
              <a:rPr lang="ru-RU" dirty="0" err="1"/>
              <a:t>наличието</a:t>
            </a:r>
            <a:r>
              <a:rPr lang="ru-RU" dirty="0"/>
              <a:t> на </a:t>
            </a:r>
            <a:r>
              <a:rPr lang="ru-RU" dirty="0" err="1"/>
              <a:t>повлияване</a:t>
            </a:r>
            <a:r>
              <a:rPr lang="ru-RU" dirty="0"/>
              <a:t> на </a:t>
            </a:r>
            <a:r>
              <a:rPr lang="ru-RU" dirty="0" err="1"/>
              <a:t>алкохола</a:t>
            </a:r>
            <a:r>
              <a:rPr lang="ru-RU" dirty="0"/>
              <a:t> </a:t>
            </a:r>
            <a:r>
              <a:rPr lang="ru-RU" dirty="0" err="1"/>
              <a:t>върху</a:t>
            </a:r>
            <a:r>
              <a:rPr lang="ru-RU" dirty="0"/>
              <a:t> организма на </a:t>
            </a:r>
            <a:r>
              <a:rPr lang="ru-RU" dirty="0" err="1"/>
              <a:t>водача</a:t>
            </a:r>
            <a:r>
              <a:rPr lang="ru-RU" dirty="0"/>
              <a:t>, </a:t>
            </a:r>
            <a:r>
              <a:rPr lang="ru-RU" dirty="0" err="1"/>
              <a:t>както</a:t>
            </a:r>
            <a:r>
              <a:rPr lang="ru-RU" dirty="0"/>
              <a:t> и от </a:t>
            </a:r>
            <a:r>
              <a:rPr lang="ru-RU" dirty="0" err="1"/>
              <a:t>степента</a:t>
            </a:r>
            <a:r>
              <a:rPr lang="ru-RU" dirty="0"/>
              <a:t> на </a:t>
            </a:r>
            <a:r>
              <a:rPr lang="ru-RU" dirty="0" err="1"/>
              <a:t>повлияване</a:t>
            </a:r>
            <a:r>
              <a:rPr lang="ru-RU" dirty="0"/>
              <a:t>, определена в </a:t>
            </a:r>
            <a:r>
              <a:rPr lang="ru-RU" dirty="0" err="1"/>
              <a:t>промили</a:t>
            </a:r>
            <a:r>
              <a:rPr lang="ru-RU" dirty="0"/>
              <a:t>, при </a:t>
            </a:r>
            <a:r>
              <a:rPr lang="ru-RU" dirty="0" err="1"/>
              <a:t>употребата</a:t>
            </a:r>
            <a:r>
              <a:rPr lang="ru-RU" dirty="0"/>
              <a:t> на </a:t>
            </a:r>
            <a:r>
              <a:rPr lang="ru-RU" dirty="0" err="1"/>
              <a:t>наркотични</a:t>
            </a:r>
            <a:r>
              <a:rPr lang="ru-RU" dirty="0"/>
              <a:t> вещества и </a:t>
            </a:r>
            <a:r>
              <a:rPr lang="ru-RU" dirty="0" err="1"/>
              <a:t>техни</a:t>
            </a:r>
            <a:r>
              <a:rPr lang="ru-RU" dirty="0"/>
              <a:t> </a:t>
            </a:r>
            <a:r>
              <a:rPr lang="ru-RU" dirty="0" err="1"/>
              <a:t>аналози</a:t>
            </a:r>
            <a:r>
              <a:rPr lang="ru-RU" dirty="0"/>
              <a:t>, </a:t>
            </a:r>
            <a:r>
              <a:rPr lang="ru-RU" dirty="0" err="1"/>
              <a:t>законът</a:t>
            </a:r>
            <a:r>
              <a:rPr lang="ru-RU" dirty="0"/>
              <a:t> не се </a:t>
            </a:r>
            <a:r>
              <a:rPr lang="ru-RU" dirty="0" err="1"/>
              <a:t>интересува</a:t>
            </a:r>
            <a:r>
              <a:rPr lang="ru-RU" dirty="0"/>
              <a:t> от </a:t>
            </a:r>
            <a:r>
              <a:rPr lang="ru-RU" dirty="0" err="1"/>
              <a:t>тези</a:t>
            </a:r>
            <a:r>
              <a:rPr lang="ru-RU" dirty="0"/>
              <a:t> </a:t>
            </a:r>
            <a:r>
              <a:rPr lang="ru-RU" dirty="0" err="1"/>
              <a:t>въпроси</a:t>
            </a:r>
            <a:r>
              <a:rPr lang="ru-RU" dirty="0"/>
              <a:t>, а </a:t>
            </a:r>
            <a:r>
              <a:rPr lang="ru-RU" dirty="0" err="1"/>
              <a:t>въвежда</a:t>
            </a:r>
            <a:r>
              <a:rPr lang="ru-RU" dirty="0"/>
              <a:t> </a:t>
            </a:r>
            <a:r>
              <a:rPr lang="ru-RU" dirty="0" err="1"/>
              <a:t>двустепенна</a:t>
            </a:r>
            <a:r>
              <a:rPr lang="ru-RU" dirty="0"/>
              <a:t> забрана: </a:t>
            </a:r>
            <a:r>
              <a:rPr lang="ru-RU" dirty="0" err="1"/>
              <a:t>както</a:t>
            </a:r>
            <a:r>
              <a:rPr lang="ru-RU" dirty="0"/>
              <a:t> да се </a:t>
            </a:r>
            <a:r>
              <a:rPr lang="ru-RU" dirty="0" err="1"/>
              <a:t>употребяват</a:t>
            </a:r>
            <a:r>
              <a:rPr lang="ru-RU" dirty="0"/>
              <a:t> </a:t>
            </a:r>
            <a:r>
              <a:rPr lang="ru-RU" dirty="0" err="1"/>
              <a:t>такива</a:t>
            </a:r>
            <a:r>
              <a:rPr lang="ru-RU" dirty="0"/>
              <a:t> вещества, </a:t>
            </a:r>
            <a:r>
              <a:rPr lang="ru-RU" dirty="0" err="1"/>
              <a:t>така</a:t>
            </a:r>
            <a:r>
              <a:rPr lang="ru-RU" dirty="0"/>
              <a:t> и да се </a:t>
            </a:r>
            <a:r>
              <a:rPr lang="ru-RU" dirty="0" err="1"/>
              <a:t>управлява</a:t>
            </a:r>
            <a:r>
              <a:rPr lang="ru-RU" dirty="0"/>
              <a:t> </a:t>
            </a:r>
            <a:r>
              <a:rPr lang="ru-RU" dirty="0" err="1"/>
              <a:t>моторно</a:t>
            </a:r>
            <a:r>
              <a:rPr lang="ru-RU" dirty="0"/>
              <a:t> </a:t>
            </a:r>
            <a:r>
              <a:rPr lang="ru-RU" dirty="0" err="1"/>
              <a:t>превозно</a:t>
            </a:r>
            <a:r>
              <a:rPr lang="ru-RU" dirty="0"/>
              <a:t> средство след </a:t>
            </a:r>
            <a:r>
              <a:rPr lang="ru-RU" dirty="0" err="1"/>
              <a:t>тяхната</a:t>
            </a:r>
            <a:r>
              <a:rPr lang="ru-RU" dirty="0"/>
              <a:t> </a:t>
            </a:r>
            <a:r>
              <a:rPr lang="ru-RU" dirty="0" err="1" smtClean="0"/>
              <a:t>употреба</a:t>
            </a:r>
            <a:r>
              <a:rPr lang="ru-RU" dirty="0" smtClean="0"/>
              <a:t>.</a:t>
            </a:r>
            <a:r>
              <a:rPr lang="ru-RU" b="1" dirty="0" smtClean="0"/>
              <a:t> 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5608478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Повлияване на водача</a:t>
            </a: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 algn="just">
              <a:buNone/>
            </a:pPr>
            <a:r>
              <a:rPr lang="ru-RU" b="1" dirty="0" smtClean="0"/>
              <a:t>Р 4/2018 </a:t>
            </a:r>
            <a:r>
              <a:rPr lang="ru-RU" b="1" dirty="0"/>
              <a:t>г. п</a:t>
            </a:r>
            <a:r>
              <a:rPr lang="ru-RU" b="1" dirty="0" smtClean="0"/>
              <a:t>о НД </a:t>
            </a:r>
            <a:r>
              <a:rPr lang="ru-RU" b="1" dirty="0"/>
              <a:t>1244/2017 г., </a:t>
            </a:r>
            <a:r>
              <a:rPr lang="ru-RU" b="1" dirty="0" smtClean="0"/>
              <a:t>3 НО</a:t>
            </a:r>
          </a:p>
          <a:p>
            <a:pPr marL="0" indent="0" algn="just">
              <a:buNone/>
            </a:pPr>
            <a:r>
              <a:rPr lang="ru-RU" dirty="0" err="1" smtClean="0"/>
              <a:t>Неоснователно</a:t>
            </a:r>
            <a:r>
              <a:rPr lang="ru-RU" dirty="0" smtClean="0"/>
              <a:t> </a:t>
            </a:r>
            <a:r>
              <a:rPr lang="ru-RU" dirty="0"/>
              <a:t>е </a:t>
            </a:r>
            <a:r>
              <a:rPr lang="ru-RU" dirty="0" err="1"/>
              <a:t>оплакването</a:t>
            </a:r>
            <a:r>
              <a:rPr lang="ru-RU" dirty="0"/>
              <a:t> на </a:t>
            </a:r>
            <a:r>
              <a:rPr lang="ru-RU" dirty="0" err="1"/>
              <a:t>защитата</a:t>
            </a:r>
            <a:r>
              <a:rPr lang="ru-RU" dirty="0"/>
              <a:t> за </a:t>
            </a:r>
            <a:r>
              <a:rPr lang="ru-RU" dirty="0" err="1"/>
              <a:t>несъставомерност</a:t>
            </a:r>
            <a:r>
              <a:rPr lang="ru-RU" dirty="0"/>
              <a:t> на </a:t>
            </a:r>
            <a:r>
              <a:rPr lang="ru-RU" dirty="0" err="1"/>
              <a:t>деянието</a:t>
            </a:r>
            <a:r>
              <a:rPr lang="ru-RU" dirty="0"/>
              <a:t>, </a:t>
            </a:r>
            <a:r>
              <a:rPr lang="ru-RU" dirty="0" err="1"/>
              <a:t>поради</a:t>
            </a:r>
            <a:r>
              <a:rPr lang="ru-RU" dirty="0"/>
              <a:t> </a:t>
            </a:r>
            <a:r>
              <a:rPr lang="ru-RU" dirty="0" err="1"/>
              <a:t>неустановяването</a:t>
            </a:r>
            <a:r>
              <a:rPr lang="ru-RU" dirty="0"/>
              <a:t> на признак от </a:t>
            </a:r>
            <a:r>
              <a:rPr lang="ru-RU" dirty="0" err="1"/>
              <a:t>обективната</a:t>
            </a:r>
            <a:r>
              <a:rPr lang="ru-RU" dirty="0"/>
              <a:t> страна на </a:t>
            </a:r>
            <a:r>
              <a:rPr lang="ru-RU" dirty="0" err="1"/>
              <a:t>престъплението</a:t>
            </a:r>
            <a:r>
              <a:rPr lang="ru-RU" dirty="0"/>
              <a:t>, а именно </a:t>
            </a:r>
            <a:r>
              <a:rPr lang="ru-RU" dirty="0" err="1"/>
              <a:t>промяна</a:t>
            </a:r>
            <a:r>
              <a:rPr lang="ru-RU" dirty="0"/>
              <a:t> в </a:t>
            </a:r>
            <a:r>
              <a:rPr lang="ru-RU" dirty="0" err="1"/>
              <a:t>съзнанието</a:t>
            </a:r>
            <a:r>
              <a:rPr lang="ru-RU" dirty="0"/>
              <a:t>/</a:t>
            </a:r>
            <a:r>
              <a:rPr lang="ru-RU" dirty="0" err="1"/>
              <a:t>поведението</a:t>
            </a:r>
            <a:r>
              <a:rPr lang="ru-RU" dirty="0"/>
              <a:t> на </a:t>
            </a:r>
            <a:r>
              <a:rPr lang="ru-RU" dirty="0" err="1"/>
              <a:t>подсъдимия</a:t>
            </a:r>
            <a:r>
              <a:rPr lang="ru-RU" dirty="0"/>
              <a:t>, </a:t>
            </a:r>
            <a:r>
              <a:rPr lang="ru-RU" dirty="0" err="1"/>
              <a:t>водещи</a:t>
            </a:r>
            <a:r>
              <a:rPr lang="ru-RU" dirty="0"/>
              <a:t> до </a:t>
            </a:r>
            <a:r>
              <a:rPr lang="ru-RU" dirty="0" err="1"/>
              <a:t>опасност</a:t>
            </a:r>
            <a:r>
              <a:rPr lang="ru-RU" dirty="0"/>
              <a:t> при </a:t>
            </a:r>
            <a:r>
              <a:rPr lang="ru-RU" dirty="0" err="1"/>
              <a:t>шофиране</a:t>
            </a:r>
            <a:r>
              <a:rPr lang="ru-RU" dirty="0"/>
              <a:t> в </a:t>
            </a:r>
            <a:r>
              <a:rPr lang="ru-RU" dirty="0" err="1"/>
              <a:t>резултат</a:t>
            </a:r>
            <a:r>
              <a:rPr lang="ru-RU" dirty="0"/>
              <a:t> на </a:t>
            </a:r>
            <a:r>
              <a:rPr lang="ru-RU" dirty="0" err="1"/>
              <a:t>употреба</a:t>
            </a:r>
            <a:r>
              <a:rPr lang="ru-RU" dirty="0"/>
              <a:t> на </a:t>
            </a:r>
            <a:r>
              <a:rPr lang="ru-RU" dirty="0" err="1"/>
              <a:t>наркотични</a:t>
            </a:r>
            <a:r>
              <a:rPr lang="ru-RU" dirty="0"/>
              <a:t> вещества, </a:t>
            </a:r>
            <a:r>
              <a:rPr lang="ru-RU" dirty="0" err="1"/>
              <a:t>тъй</a:t>
            </a:r>
            <a:r>
              <a:rPr lang="ru-RU" dirty="0"/>
              <a:t> </a:t>
            </a:r>
            <a:r>
              <a:rPr lang="ru-RU" dirty="0" err="1"/>
              <a:t>като</a:t>
            </a:r>
            <a:r>
              <a:rPr lang="ru-RU" dirty="0"/>
              <a:t> </a:t>
            </a:r>
            <a:r>
              <a:rPr lang="ru-RU" dirty="0" err="1"/>
              <a:t>материалния</a:t>
            </a:r>
            <a:r>
              <a:rPr lang="ru-RU" dirty="0"/>
              <a:t> закон не визира </a:t>
            </a:r>
            <a:r>
              <a:rPr lang="ru-RU" dirty="0" err="1"/>
              <a:t>такъв</a:t>
            </a:r>
            <a:r>
              <a:rPr lang="ru-RU" dirty="0"/>
              <a:t>. </a:t>
            </a:r>
            <a:r>
              <a:rPr lang="ru-RU" dirty="0" smtClean="0"/>
              <a:t>Не </a:t>
            </a:r>
            <a:r>
              <a:rPr lang="ru-RU" dirty="0" err="1" smtClean="0"/>
              <a:t>може</a:t>
            </a:r>
            <a:r>
              <a:rPr lang="ru-RU" dirty="0" smtClean="0"/>
              <a:t> да се </a:t>
            </a:r>
            <a:r>
              <a:rPr lang="ru-RU" dirty="0" err="1" smtClean="0"/>
              <a:t>сподели</a:t>
            </a:r>
            <a:r>
              <a:rPr lang="ru-RU" dirty="0" smtClean="0"/>
              <a:t> </a:t>
            </a:r>
            <a:r>
              <a:rPr lang="ru-RU" dirty="0" err="1"/>
              <a:t>тезата</a:t>
            </a:r>
            <a:r>
              <a:rPr lang="ru-RU" dirty="0"/>
              <a:t> на </a:t>
            </a:r>
            <a:r>
              <a:rPr lang="ru-RU" dirty="0" err="1"/>
              <a:t>защитата</a:t>
            </a:r>
            <a:r>
              <a:rPr lang="ru-RU" dirty="0"/>
              <a:t>, че не е </a:t>
            </a:r>
            <a:r>
              <a:rPr lang="ru-RU" dirty="0" err="1"/>
              <a:t>достатъчно</a:t>
            </a:r>
            <a:r>
              <a:rPr lang="ru-RU" dirty="0"/>
              <a:t> следи от </a:t>
            </a:r>
            <a:r>
              <a:rPr lang="ru-RU" dirty="0" err="1"/>
              <a:t>наркотично</a:t>
            </a:r>
            <a:r>
              <a:rPr lang="ru-RU" dirty="0"/>
              <a:t> вещество да се установят в </a:t>
            </a:r>
            <a:r>
              <a:rPr lang="ru-RU" dirty="0" err="1"/>
              <a:t>кръвта</a:t>
            </a:r>
            <a:r>
              <a:rPr lang="ru-RU" dirty="0"/>
              <a:t> на </a:t>
            </a:r>
            <a:r>
              <a:rPr lang="ru-RU" dirty="0" err="1"/>
              <a:t>водача</a:t>
            </a:r>
            <a:r>
              <a:rPr lang="ru-RU" dirty="0"/>
              <a:t> или в </a:t>
            </a:r>
            <a:r>
              <a:rPr lang="ru-RU" dirty="0" err="1"/>
              <a:t>издишания</a:t>
            </a:r>
            <a:r>
              <a:rPr lang="ru-RU" dirty="0"/>
              <a:t> </a:t>
            </a:r>
            <a:r>
              <a:rPr lang="ru-RU" dirty="0" err="1"/>
              <a:t>въздух</a:t>
            </a:r>
            <a:r>
              <a:rPr lang="ru-RU" dirty="0"/>
              <a:t>, а е необходимо </a:t>
            </a:r>
            <a:r>
              <a:rPr lang="ru-RU" dirty="0" err="1"/>
              <a:t>поведението</a:t>
            </a:r>
            <a:r>
              <a:rPr lang="ru-RU" dirty="0"/>
              <a:t> </a:t>
            </a:r>
            <a:r>
              <a:rPr lang="ru-RU" dirty="0" err="1"/>
              <a:t>му</a:t>
            </a:r>
            <a:r>
              <a:rPr lang="ru-RU" dirty="0"/>
              <a:t> да е </a:t>
            </a:r>
            <a:r>
              <a:rPr lang="ru-RU" dirty="0" err="1"/>
              <a:t>повлияно</a:t>
            </a:r>
            <a:r>
              <a:rPr lang="ru-RU" dirty="0"/>
              <a:t> от </a:t>
            </a:r>
            <a:r>
              <a:rPr lang="ru-RU" dirty="0" err="1"/>
              <a:t>техния</a:t>
            </a:r>
            <a:r>
              <a:rPr lang="ru-RU" dirty="0"/>
              <a:t> прием, </a:t>
            </a:r>
            <a:r>
              <a:rPr lang="ru-RU" dirty="0" err="1"/>
              <a:t>аргументирана</a:t>
            </a:r>
            <a:r>
              <a:rPr lang="ru-RU" dirty="0"/>
              <a:t> с </a:t>
            </a:r>
            <a:r>
              <a:rPr lang="ru-RU" dirty="0" err="1"/>
              <a:t>особеностите</a:t>
            </a:r>
            <a:r>
              <a:rPr lang="ru-RU" dirty="0"/>
              <a:t> на </a:t>
            </a:r>
            <a:r>
              <a:rPr lang="ru-RU" dirty="0" err="1"/>
              <a:t>наркотичните</a:t>
            </a:r>
            <a:r>
              <a:rPr lang="ru-RU" dirty="0"/>
              <a:t> вещества да се </a:t>
            </a:r>
            <a:r>
              <a:rPr lang="ru-RU" dirty="0" err="1"/>
              <a:t>натрупват</a:t>
            </a:r>
            <a:r>
              <a:rPr lang="ru-RU" dirty="0"/>
              <a:t> в </a:t>
            </a:r>
            <a:r>
              <a:rPr lang="ru-RU" dirty="0" err="1"/>
              <a:t>кръвта</a:t>
            </a:r>
            <a:r>
              <a:rPr lang="ru-RU" dirty="0"/>
              <a:t> и </a:t>
            </a:r>
            <a:r>
              <a:rPr lang="ru-RU" dirty="0" err="1"/>
              <a:t>по-трудно</a:t>
            </a:r>
            <a:r>
              <a:rPr lang="ru-RU" dirty="0"/>
              <a:t> да се </a:t>
            </a:r>
            <a:r>
              <a:rPr lang="ru-RU" dirty="0" err="1"/>
              <a:t>елиминират</a:t>
            </a:r>
            <a:r>
              <a:rPr lang="ru-RU" dirty="0"/>
              <a:t> </a:t>
            </a:r>
            <a:r>
              <a:rPr lang="ru-RU" dirty="0" err="1"/>
              <a:t>във</a:t>
            </a:r>
            <a:r>
              <a:rPr lang="ru-RU" dirty="0"/>
              <a:t> </a:t>
            </a:r>
            <a:r>
              <a:rPr lang="ru-RU" dirty="0" err="1"/>
              <a:t>времето</a:t>
            </a:r>
            <a:r>
              <a:rPr lang="ru-RU" dirty="0"/>
              <a:t> за </a:t>
            </a:r>
            <a:r>
              <a:rPr lang="ru-RU" dirty="0" err="1"/>
              <a:t>разлика</a:t>
            </a:r>
            <a:r>
              <a:rPr lang="ru-RU" dirty="0"/>
              <a:t> от </a:t>
            </a:r>
            <a:r>
              <a:rPr lang="ru-RU" dirty="0" err="1" smtClean="0"/>
              <a:t>алкохола</a:t>
            </a:r>
            <a:r>
              <a:rPr lang="ru-RU" dirty="0" smtClean="0"/>
              <a:t>. Не е </a:t>
            </a:r>
            <a:r>
              <a:rPr lang="ru-RU" dirty="0" err="1" smtClean="0"/>
              <a:t>вярно</a:t>
            </a:r>
            <a:r>
              <a:rPr lang="ru-RU" dirty="0" smtClean="0"/>
              <a:t>, че </a:t>
            </a:r>
            <a:r>
              <a:rPr lang="ru-RU" dirty="0" err="1"/>
              <a:t>законодателят</a:t>
            </a:r>
            <a:r>
              <a:rPr lang="ru-RU" dirty="0"/>
              <a:t> е </a:t>
            </a:r>
            <a:r>
              <a:rPr lang="ru-RU" dirty="0" err="1"/>
              <a:t>приел</a:t>
            </a:r>
            <a:r>
              <a:rPr lang="ru-RU" dirty="0"/>
              <a:t> за допустимо </a:t>
            </a:r>
            <a:r>
              <a:rPr lang="ru-RU" dirty="0" err="1"/>
              <a:t>управлението</a:t>
            </a:r>
            <a:r>
              <a:rPr lang="ru-RU" dirty="0"/>
              <a:t> на МПС след </a:t>
            </a:r>
            <a:r>
              <a:rPr lang="ru-RU" dirty="0" err="1"/>
              <a:t>употреба</a:t>
            </a:r>
            <a:r>
              <a:rPr lang="ru-RU" dirty="0"/>
              <a:t> на </a:t>
            </a:r>
            <a:r>
              <a:rPr lang="ru-RU" dirty="0" err="1"/>
              <a:t>наркотични</a:t>
            </a:r>
            <a:r>
              <a:rPr lang="ru-RU" dirty="0"/>
              <a:t> вещества, </a:t>
            </a:r>
            <a:r>
              <a:rPr lang="ru-RU" dirty="0" err="1"/>
              <a:t>ако</a:t>
            </a:r>
            <a:r>
              <a:rPr lang="ru-RU" dirty="0"/>
              <a:t> </a:t>
            </a:r>
            <a:r>
              <a:rPr lang="ru-RU" dirty="0" err="1"/>
              <a:t>това</a:t>
            </a:r>
            <a:r>
              <a:rPr lang="ru-RU" dirty="0"/>
              <a:t> не се е отразило на </a:t>
            </a:r>
            <a:r>
              <a:rPr lang="ru-RU" dirty="0" err="1"/>
              <a:t>поведението</a:t>
            </a:r>
            <a:r>
              <a:rPr lang="ru-RU" dirty="0"/>
              <a:t> на </a:t>
            </a:r>
            <a:r>
              <a:rPr lang="ru-RU" dirty="0" err="1"/>
              <a:t>водача</a:t>
            </a:r>
            <a:r>
              <a:rPr lang="ru-RU" dirty="0"/>
              <a:t>. </a:t>
            </a:r>
            <a:endParaRPr lang="ru-RU" b="1" dirty="0" smtClean="0"/>
          </a:p>
          <a:p>
            <a:pPr marL="0" indent="0" algn="just">
              <a:buNone/>
            </a:pPr>
            <a:r>
              <a:rPr lang="ru-RU" b="1" dirty="0" smtClean="0"/>
              <a:t>Р 160/2023 </a:t>
            </a:r>
            <a:r>
              <a:rPr lang="ru-RU" b="1" dirty="0"/>
              <a:t>г. п</a:t>
            </a:r>
            <a:r>
              <a:rPr lang="ru-RU" b="1" dirty="0" smtClean="0"/>
              <a:t>о НД </a:t>
            </a:r>
            <a:r>
              <a:rPr lang="ru-RU" b="1" dirty="0"/>
              <a:t>310/2023 г</a:t>
            </a:r>
            <a:r>
              <a:rPr lang="ru-RU" b="1" dirty="0" smtClean="0"/>
              <a:t>., </a:t>
            </a:r>
            <a:r>
              <a:rPr lang="bg-BG" b="1" dirty="0" smtClean="0"/>
              <a:t>Р 106/2020- 1 НО, </a:t>
            </a:r>
            <a:r>
              <a:rPr lang="bg-BG" b="1" dirty="0"/>
              <a:t>Р </a:t>
            </a:r>
            <a:r>
              <a:rPr lang="bg-BG" b="1" dirty="0" smtClean="0"/>
              <a:t>60151/2021-3 НО, </a:t>
            </a:r>
            <a:r>
              <a:rPr lang="bg-BG" b="1" dirty="0"/>
              <a:t>Р </a:t>
            </a:r>
            <a:r>
              <a:rPr lang="bg-BG" b="1" dirty="0" smtClean="0"/>
              <a:t> 60244/2022 1 НО, </a:t>
            </a:r>
            <a:r>
              <a:rPr lang="bg-BG" b="1" dirty="0"/>
              <a:t>Р </a:t>
            </a:r>
            <a:r>
              <a:rPr lang="bg-BG" b="1" dirty="0" smtClean="0"/>
              <a:t>51-2022 г., 1 НО </a:t>
            </a:r>
            <a:r>
              <a:rPr lang="bg-BG" b="1" dirty="0"/>
              <a:t>Р </a:t>
            </a:r>
            <a:r>
              <a:rPr lang="bg-BG" b="1" dirty="0" smtClean="0"/>
              <a:t>83/2023 г., 1 НО</a:t>
            </a:r>
          </a:p>
          <a:p>
            <a:pPr marL="0" indent="0" algn="just">
              <a:buNone/>
            </a:pPr>
            <a:r>
              <a:rPr lang="ru-RU" dirty="0"/>
              <a:t>При </a:t>
            </a:r>
            <a:r>
              <a:rPr lang="ru-RU" dirty="0" err="1"/>
              <a:t>настоящата</a:t>
            </a:r>
            <a:r>
              <a:rPr lang="ru-RU" dirty="0"/>
              <a:t> редакция на </a:t>
            </a:r>
            <a:r>
              <a:rPr lang="ru-RU" dirty="0" err="1"/>
              <a:t>разпоредбата</a:t>
            </a:r>
            <a:r>
              <a:rPr lang="ru-RU" dirty="0"/>
              <a:t> </a:t>
            </a:r>
            <a:r>
              <a:rPr lang="ru-RU" dirty="0" err="1"/>
              <a:t>законодателят</a:t>
            </a:r>
            <a:r>
              <a:rPr lang="ru-RU" dirty="0"/>
              <a:t> не е ограничил </a:t>
            </a:r>
            <a:r>
              <a:rPr lang="ru-RU" dirty="0" err="1"/>
              <a:t>времево</a:t>
            </a:r>
            <a:r>
              <a:rPr lang="ru-RU" dirty="0"/>
              <a:t> </a:t>
            </a:r>
            <a:r>
              <a:rPr lang="ru-RU" dirty="0" err="1"/>
              <a:t>употребата</a:t>
            </a:r>
            <a:r>
              <a:rPr lang="ru-RU" dirty="0"/>
              <a:t> на </a:t>
            </a:r>
            <a:r>
              <a:rPr lang="ru-RU" dirty="0" err="1"/>
              <a:t>наркотични</a:t>
            </a:r>
            <a:r>
              <a:rPr lang="ru-RU" dirty="0"/>
              <a:t> вещества или </a:t>
            </a:r>
            <a:r>
              <a:rPr lang="ru-RU" dirty="0" err="1"/>
              <a:t>техни</a:t>
            </a:r>
            <a:r>
              <a:rPr lang="ru-RU" dirty="0"/>
              <a:t> </a:t>
            </a:r>
            <a:r>
              <a:rPr lang="ru-RU" dirty="0" err="1"/>
              <a:t>аналози</a:t>
            </a:r>
            <a:r>
              <a:rPr lang="ru-RU" dirty="0"/>
              <a:t> и не е </a:t>
            </a:r>
            <a:r>
              <a:rPr lang="ru-RU" dirty="0" err="1"/>
              <a:t>предвидил</a:t>
            </a:r>
            <a:r>
              <a:rPr lang="ru-RU" dirty="0"/>
              <a:t> </a:t>
            </a:r>
            <a:r>
              <a:rPr lang="ru-RU" dirty="0" err="1"/>
              <a:t>като</a:t>
            </a:r>
            <a:r>
              <a:rPr lang="ru-RU" dirty="0"/>
              <a:t> </a:t>
            </a:r>
            <a:r>
              <a:rPr lang="ru-RU" dirty="0" err="1"/>
              <a:t>съставомерен</a:t>
            </a:r>
            <a:r>
              <a:rPr lang="ru-RU" dirty="0"/>
              <a:t> </a:t>
            </a:r>
            <a:r>
              <a:rPr lang="ru-RU" dirty="0" err="1"/>
              <a:t>елемент</a:t>
            </a:r>
            <a:r>
              <a:rPr lang="ru-RU" dirty="0"/>
              <a:t> </a:t>
            </a:r>
            <a:r>
              <a:rPr lang="ru-RU" dirty="0" err="1"/>
              <a:t>повлияването</a:t>
            </a:r>
            <a:r>
              <a:rPr lang="ru-RU" dirty="0"/>
              <a:t> на </a:t>
            </a:r>
            <a:r>
              <a:rPr lang="ru-RU" dirty="0" err="1"/>
              <a:t>дееца</a:t>
            </a:r>
            <a:r>
              <a:rPr lang="ru-RU" dirty="0"/>
              <a:t> от </a:t>
            </a:r>
            <a:r>
              <a:rPr lang="ru-RU" dirty="0" err="1"/>
              <a:t>тях</a:t>
            </a:r>
            <a:r>
              <a:rPr lang="ru-RU" dirty="0" smtClean="0"/>
              <a:t>.</a:t>
            </a:r>
          </a:p>
          <a:p>
            <a:pPr marL="0" indent="0" algn="just">
              <a:buNone/>
            </a:pPr>
            <a:r>
              <a:rPr lang="ru-RU" dirty="0"/>
              <a:t>ВКС е </a:t>
            </a:r>
            <a:r>
              <a:rPr lang="ru-RU" dirty="0" err="1"/>
              <a:t>имал</a:t>
            </a:r>
            <a:r>
              <a:rPr lang="ru-RU" dirty="0"/>
              <a:t> повод да </a:t>
            </a:r>
            <a:r>
              <a:rPr lang="ru-RU" dirty="0" err="1"/>
              <a:t>посочи</a:t>
            </a:r>
            <a:r>
              <a:rPr lang="ru-RU" dirty="0"/>
              <a:t>, че </a:t>
            </a:r>
            <a:r>
              <a:rPr lang="ru-RU" dirty="0" err="1"/>
              <a:t>извършителя</a:t>
            </a:r>
            <a:r>
              <a:rPr lang="ru-RU" dirty="0"/>
              <a:t> на </a:t>
            </a:r>
            <a:r>
              <a:rPr lang="ru-RU" dirty="0" err="1"/>
              <a:t>престъплението</a:t>
            </a:r>
            <a:r>
              <a:rPr lang="ru-RU" dirty="0"/>
              <a:t> </a:t>
            </a:r>
            <a:r>
              <a:rPr lang="ru-RU" dirty="0" err="1"/>
              <a:t>го</a:t>
            </a:r>
            <a:r>
              <a:rPr lang="ru-RU" dirty="0"/>
              <a:t> </a:t>
            </a:r>
            <a:r>
              <a:rPr lang="ru-RU" dirty="0" err="1"/>
              <a:t>осъществява</a:t>
            </a:r>
            <a:r>
              <a:rPr lang="ru-RU" dirty="0"/>
              <a:t> от </a:t>
            </a:r>
            <a:r>
              <a:rPr lang="ru-RU" dirty="0" err="1"/>
              <a:t>субективна</a:t>
            </a:r>
            <a:r>
              <a:rPr lang="ru-RU" dirty="0"/>
              <a:t> страна, </a:t>
            </a:r>
            <a:r>
              <a:rPr lang="ru-RU" dirty="0" err="1"/>
              <a:t>когато</a:t>
            </a:r>
            <a:r>
              <a:rPr lang="ru-RU" dirty="0"/>
              <a:t> между </a:t>
            </a:r>
            <a:r>
              <a:rPr lang="ru-RU" dirty="0" err="1"/>
              <a:t>употребата</a:t>
            </a:r>
            <a:r>
              <a:rPr lang="ru-RU" dirty="0"/>
              <a:t> на </a:t>
            </a:r>
            <a:r>
              <a:rPr lang="ru-RU" dirty="0" err="1"/>
              <a:t>наркотично</a:t>
            </a:r>
            <a:r>
              <a:rPr lang="ru-RU" dirty="0"/>
              <a:t> вещество и </a:t>
            </a:r>
            <a:r>
              <a:rPr lang="ru-RU" dirty="0" err="1"/>
              <a:t>управлението</a:t>
            </a:r>
            <a:r>
              <a:rPr lang="ru-RU" dirty="0"/>
              <a:t> на МПС е изминал период, </a:t>
            </a:r>
            <a:r>
              <a:rPr lang="ru-RU" dirty="0" err="1"/>
              <a:t>които</a:t>
            </a:r>
            <a:r>
              <a:rPr lang="ru-RU" dirty="0"/>
              <a:t> е по- </a:t>
            </a:r>
            <a:r>
              <a:rPr lang="ru-RU" dirty="0" err="1"/>
              <a:t>малък</a:t>
            </a:r>
            <a:r>
              <a:rPr lang="ru-RU" dirty="0"/>
              <a:t> от </a:t>
            </a:r>
            <a:r>
              <a:rPr lang="ru-RU" dirty="0" err="1"/>
              <a:t>този</a:t>
            </a:r>
            <a:r>
              <a:rPr lang="ru-RU" dirty="0"/>
              <a:t> необходим за </a:t>
            </a:r>
            <a:r>
              <a:rPr lang="ru-RU" dirty="0" err="1"/>
              <a:t>разграждането</a:t>
            </a:r>
            <a:r>
              <a:rPr lang="ru-RU" dirty="0"/>
              <a:t> и </a:t>
            </a:r>
            <a:r>
              <a:rPr lang="ru-RU" dirty="0" err="1"/>
              <a:t>изхвърлянето</a:t>
            </a:r>
            <a:r>
              <a:rPr lang="ru-RU" dirty="0"/>
              <a:t> на </a:t>
            </a:r>
            <a:r>
              <a:rPr lang="ru-RU" dirty="0" err="1"/>
              <a:t>веществото</a:t>
            </a:r>
            <a:r>
              <a:rPr lang="ru-RU" dirty="0"/>
              <a:t> от </a:t>
            </a:r>
            <a:r>
              <a:rPr lang="ru-RU" dirty="0" err="1"/>
              <a:t>тялото</a:t>
            </a:r>
            <a:r>
              <a:rPr lang="ru-RU" dirty="0"/>
              <a:t> </a:t>
            </a:r>
            <a:r>
              <a:rPr lang="ru-RU" dirty="0" err="1"/>
              <a:t>му</a:t>
            </a:r>
            <a:r>
              <a:rPr lang="ru-RU" dirty="0"/>
              <a:t>.</a:t>
            </a:r>
            <a:endParaRPr lang="bg-BG" b="1" dirty="0"/>
          </a:p>
        </p:txBody>
      </p:sp>
    </p:spTree>
    <p:extLst>
      <p:ext uri="{BB962C8B-B14F-4D97-AF65-F5344CB8AC3E}">
        <p14:creationId xmlns:p14="http://schemas.microsoft.com/office/powerpoint/2010/main" val="22386319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Прием на лекарства</a:t>
            </a: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ru-RU" b="1" dirty="0" smtClean="0"/>
              <a:t>Р 31/2022 </a:t>
            </a:r>
            <a:r>
              <a:rPr lang="ru-RU" b="1" dirty="0"/>
              <a:t>г. на ОС - Бургас по </a:t>
            </a:r>
            <a:r>
              <a:rPr lang="ru-RU" b="1" dirty="0" smtClean="0"/>
              <a:t>ВНОХД </a:t>
            </a:r>
            <a:r>
              <a:rPr lang="ru-RU" b="1" dirty="0"/>
              <a:t>№ 7/2022 г</a:t>
            </a:r>
            <a:r>
              <a:rPr lang="ru-RU" b="1" dirty="0" smtClean="0"/>
              <a:t>.</a:t>
            </a:r>
          </a:p>
          <a:p>
            <a:pPr marL="0" indent="0" algn="just">
              <a:buNone/>
            </a:pPr>
            <a:r>
              <a:rPr lang="ru-RU" dirty="0" err="1"/>
              <a:t>А</a:t>
            </a:r>
            <a:r>
              <a:rPr lang="ru-RU" dirty="0" err="1" smtClean="0"/>
              <a:t>ко</a:t>
            </a:r>
            <a:r>
              <a:rPr lang="ru-RU" dirty="0" smtClean="0"/>
              <a:t> </a:t>
            </a:r>
            <a:r>
              <a:rPr lang="ru-RU" dirty="0" err="1"/>
              <a:t>подсъдимият</a:t>
            </a:r>
            <a:r>
              <a:rPr lang="ru-RU" dirty="0"/>
              <a:t> в </a:t>
            </a:r>
            <a:r>
              <a:rPr lang="ru-RU" dirty="0" err="1"/>
              <a:t>действителност</a:t>
            </a:r>
            <a:r>
              <a:rPr lang="ru-RU" dirty="0"/>
              <a:t> е </a:t>
            </a:r>
            <a:r>
              <a:rPr lang="ru-RU" dirty="0" err="1"/>
              <a:t>приемал</a:t>
            </a:r>
            <a:r>
              <a:rPr lang="ru-RU" dirty="0"/>
              <a:t> </a:t>
            </a:r>
            <a:r>
              <a:rPr lang="ru-RU" dirty="0" smtClean="0"/>
              <a:t>лекарства (</a:t>
            </a:r>
            <a:r>
              <a:rPr lang="ru-RU" dirty="0" err="1" smtClean="0"/>
              <a:t>съдържащи</a:t>
            </a:r>
            <a:r>
              <a:rPr lang="ru-RU" dirty="0" smtClean="0"/>
              <a:t> </a:t>
            </a:r>
            <a:r>
              <a:rPr lang="ru-RU" dirty="0" err="1" smtClean="0"/>
              <a:t>тетрахидроканабинол</a:t>
            </a:r>
            <a:r>
              <a:rPr lang="ru-RU" dirty="0" smtClean="0"/>
              <a:t>) и </a:t>
            </a:r>
            <a:r>
              <a:rPr lang="ru-RU" dirty="0"/>
              <a:t>е бил </a:t>
            </a:r>
            <a:r>
              <a:rPr lang="ru-RU" dirty="0" err="1"/>
              <a:t>наясно</a:t>
            </a:r>
            <a:r>
              <a:rPr lang="ru-RU" dirty="0"/>
              <a:t> с </a:t>
            </a:r>
            <a:r>
              <a:rPr lang="ru-RU" dirty="0" err="1"/>
              <a:t>ефекта</a:t>
            </a:r>
            <a:r>
              <a:rPr lang="ru-RU" dirty="0"/>
              <a:t> им и </a:t>
            </a:r>
            <a:r>
              <a:rPr lang="ru-RU" dirty="0" err="1"/>
              <a:t>възможността</a:t>
            </a:r>
            <a:r>
              <a:rPr lang="ru-RU" dirty="0"/>
              <a:t> им да </a:t>
            </a:r>
            <a:r>
              <a:rPr lang="ru-RU" dirty="0" err="1"/>
              <a:t>въздействат</a:t>
            </a:r>
            <a:r>
              <a:rPr lang="ru-RU" dirty="0"/>
              <a:t> </a:t>
            </a:r>
            <a:r>
              <a:rPr lang="ru-RU" dirty="0" err="1"/>
              <a:t>върху</a:t>
            </a:r>
            <a:r>
              <a:rPr lang="ru-RU" dirty="0"/>
              <a:t> организма </a:t>
            </a:r>
            <a:r>
              <a:rPr lang="ru-RU" dirty="0" err="1"/>
              <a:t>му</a:t>
            </a:r>
            <a:r>
              <a:rPr lang="ru-RU" dirty="0"/>
              <a:t> по </a:t>
            </a:r>
            <a:r>
              <a:rPr lang="ru-RU" dirty="0" err="1"/>
              <a:t>такъв</a:t>
            </a:r>
            <a:r>
              <a:rPr lang="ru-RU" dirty="0"/>
              <a:t> начин, то е </a:t>
            </a:r>
            <a:r>
              <a:rPr lang="ru-RU" dirty="0" err="1"/>
              <a:t>следвало</a:t>
            </a:r>
            <a:r>
              <a:rPr lang="ru-RU" dirty="0"/>
              <a:t> сам да </a:t>
            </a:r>
            <a:r>
              <a:rPr lang="ru-RU" dirty="0" err="1"/>
              <a:t>преустанови</a:t>
            </a:r>
            <a:r>
              <a:rPr lang="ru-RU" dirty="0"/>
              <a:t> </a:t>
            </a:r>
            <a:r>
              <a:rPr lang="ru-RU" dirty="0" err="1"/>
              <a:t>управлението</a:t>
            </a:r>
            <a:r>
              <a:rPr lang="ru-RU" dirty="0"/>
              <a:t> на МПС, </a:t>
            </a:r>
            <a:r>
              <a:rPr lang="ru-RU" dirty="0" err="1"/>
              <a:t>поне</a:t>
            </a:r>
            <a:r>
              <a:rPr lang="ru-RU" dirty="0"/>
              <a:t> </a:t>
            </a:r>
            <a:r>
              <a:rPr lang="ru-RU" dirty="0" err="1"/>
              <a:t>докато</a:t>
            </a:r>
            <a:r>
              <a:rPr lang="ru-RU" dirty="0"/>
              <a:t> е </a:t>
            </a:r>
            <a:r>
              <a:rPr lang="ru-RU" dirty="0" err="1"/>
              <a:t>траел</a:t>
            </a:r>
            <a:r>
              <a:rPr lang="ru-RU" dirty="0"/>
              <a:t> </a:t>
            </a:r>
            <a:r>
              <a:rPr lang="ru-RU" dirty="0" err="1"/>
              <a:t>приемът</a:t>
            </a:r>
            <a:r>
              <a:rPr lang="ru-RU" dirty="0"/>
              <a:t> им</a:t>
            </a:r>
            <a:r>
              <a:rPr lang="ru-RU" dirty="0" smtClean="0"/>
              <a:t>.</a:t>
            </a:r>
          </a:p>
          <a:p>
            <a:pPr marL="0" indent="0" algn="just">
              <a:buNone/>
            </a:pPr>
            <a:r>
              <a:rPr lang="ru-RU" b="1" dirty="0" smtClean="0"/>
              <a:t>Р 260057/2021 </a:t>
            </a:r>
            <a:r>
              <a:rPr lang="ru-RU" b="1" dirty="0"/>
              <a:t>г. на ОС - Стара </a:t>
            </a:r>
            <a:r>
              <a:rPr lang="ru-RU" b="1" dirty="0" err="1"/>
              <a:t>Загора</a:t>
            </a:r>
            <a:r>
              <a:rPr lang="ru-RU" b="1" dirty="0"/>
              <a:t> по </a:t>
            </a:r>
            <a:r>
              <a:rPr lang="ru-RU" b="1" dirty="0" smtClean="0"/>
              <a:t>ВНОХД </a:t>
            </a:r>
            <a:r>
              <a:rPr lang="ru-RU" b="1" dirty="0"/>
              <a:t>№ 1065/2021 г</a:t>
            </a:r>
            <a:r>
              <a:rPr lang="ru-RU" b="1" dirty="0" smtClean="0"/>
              <a:t>.</a:t>
            </a:r>
          </a:p>
          <a:p>
            <a:pPr marL="0" indent="0" algn="just">
              <a:buNone/>
            </a:pPr>
            <a:r>
              <a:rPr lang="ru-RU" dirty="0" err="1" smtClean="0"/>
              <a:t>Приемът</a:t>
            </a:r>
            <a:r>
              <a:rPr lang="ru-RU" dirty="0" smtClean="0"/>
              <a:t> на лекарство (предписано от </a:t>
            </a:r>
            <a:r>
              <a:rPr lang="ru-RU" dirty="0" err="1" smtClean="0"/>
              <a:t>стаматолог</a:t>
            </a:r>
            <a:r>
              <a:rPr lang="ru-RU" dirty="0" smtClean="0"/>
              <a:t> </a:t>
            </a:r>
            <a:r>
              <a:rPr lang="ru-RU" dirty="0" err="1" smtClean="0"/>
              <a:t>във</a:t>
            </a:r>
            <a:r>
              <a:rPr lang="ru-RU" dirty="0" smtClean="0"/>
              <a:t> </a:t>
            </a:r>
            <a:r>
              <a:rPr lang="ru-RU" dirty="0" err="1" smtClean="0"/>
              <a:t>връзка</a:t>
            </a:r>
            <a:r>
              <a:rPr lang="ru-RU" dirty="0" smtClean="0"/>
              <a:t> с </a:t>
            </a:r>
            <a:r>
              <a:rPr lang="ru-RU" dirty="0" err="1" smtClean="0"/>
              <a:t>възпаление</a:t>
            </a:r>
            <a:r>
              <a:rPr lang="ru-RU" dirty="0" smtClean="0"/>
              <a:t> на </a:t>
            </a:r>
            <a:r>
              <a:rPr lang="ru-RU" dirty="0" err="1" smtClean="0"/>
              <a:t>венци</a:t>
            </a:r>
            <a:r>
              <a:rPr lang="ru-RU" dirty="0" smtClean="0"/>
              <a:t>), </a:t>
            </a:r>
            <a:r>
              <a:rPr lang="ru-RU" dirty="0" err="1" smtClean="0"/>
              <a:t>което</a:t>
            </a:r>
            <a:r>
              <a:rPr lang="ru-RU" dirty="0" smtClean="0"/>
              <a:t> </a:t>
            </a:r>
            <a:r>
              <a:rPr lang="ru-RU" dirty="0" err="1" smtClean="0"/>
              <a:t>съдържа</a:t>
            </a:r>
            <a:r>
              <a:rPr lang="ru-RU" dirty="0" smtClean="0"/>
              <a:t> </a:t>
            </a:r>
            <a:r>
              <a:rPr lang="ru-RU" dirty="0" err="1" smtClean="0"/>
              <a:t>наркотично</a:t>
            </a:r>
            <a:r>
              <a:rPr lang="ru-RU" dirty="0" smtClean="0"/>
              <a:t> вещество е </a:t>
            </a:r>
            <a:r>
              <a:rPr lang="ru-RU" dirty="0" err="1" smtClean="0"/>
              <a:t>въпрос</a:t>
            </a:r>
            <a:r>
              <a:rPr lang="ru-RU" dirty="0" smtClean="0"/>
              <a:t>, </a:t>
            </a:r>
            <a:r>
              <a:rPr lang="ru-RU" dirty="0" err="1" smtClean="0"/>
              <a:t>който</a:t>
            </a:r>
            <a:r>
              <a:rPr lang="ru-RU" dirty="0" smtClean="0"/>
              <a:t> </a:t>
            </a:r>
            <a:r>
              <a:rPr lang="ru-RU" dirty="0" err="1" smtClean="0"/>
              <a:t>следва</a:t>
            </a:r>
            <a:r>
              <a:rPr lang="ru-RU" dirty="0" smtClean="0"/>
              <a:t> да </a:t>
            </a:r>
            <a:r>
              <a:rPr lang="ru-RU" dirty="0" err="1" smtClean="0"/>
              <a:t>бъде</a:t>
            </a:r>
            <a:r>
              <a:rPr lang="ru-RU" dirty="0" smtClean="0"/>
              <a:t> </a:t>
            </a:r>
            <a:r>
              <a:rPr lang="ru-RU" dirty="0" err="1" smtClean="0"/>
              <a:t>изяснен</a:t>
            </a:r>
            <a:r>
              <a:rPr lang="ru-RU" dirty="0" smtClean="0"/>
              <a:t> в </a:t>
            </a:r>
            <a:r>
              <a:rPr lang="ru-RU" dirty="0" err="1" smtClean="0"/>
              <a:t>рамките</a:t>
            </a:r>
            <a:r>
              <a:rPr lang="ru-RU" dirty="0" smtClean="0"/>
              <a:t> на </a:t>
            </a:r>
            <a:r>
              <a:rPr lang="ru-RU" dirty="0" err="1" smtClean="0"/>
              <a:t>производството</a:t>
            </a:r>
            <a:r>
              <a:rPr lang="ru-RU" dirty="0" smtClean="0"/>
              <a:t>.</a:t>
            </a:r>
          </a:p>
          <a:p>
            <a:pPr marL="0" indent="0" algn="just">
              <a:buNone/>
            </a:pPr>
            <a:r>
              <a:rPr lang="bg-BG" b="1" dirty="0" smtClean="0"/>
              <a:t>Р </a:t>
            </a:r>
            <a:r>
              <a:rPr lang="ru-RU" b="1" dirty="0" smtClean="0"/>
              <a:t> 71/2021 </a:t>
            </a:r>
            <a:r>
              <a:rPr lang="ru-RU" b="1" dirty="0"/>
              <a:t>г. п</a:t>
            </a:r>
            <a:r>
              <a:rPr lang="ru-RU" b="1" dirty="0" smtClean="0"/>
              <a:t>о НД </a:t>
            </a:r>
            <a:r>
              <a:rPr lang="ru-RU" b="1" dirty="0"/>
              <a:t>264/2021 г., </a:t>
            </a:r>
            <a:r>
              <a:rPr lang="ru-RU" b="1" dirty="0" smtClean="0"/>
              <a:t>2 НО</a:t>
            </a:r>
          </a:p>
          <a:p>
            <a:pPr marL="0" indent="0" algn="just">
              <a:buNone/>
            </a:pPr>
            <a:r>
              <a:rPr lang="ru-RU" dirty="0" smtClean="0"/>
              <a:t>От </a:t>
            </a:r>
            <a:r>
              <a:rPr lang="ru-RU" dirty="0" err="1" smtClean="0"/>
              <a:t>заключението</a:t>
            </a:r>
            <a:r>
              <a:rPr lang="ru-RU" dirty="0" smtClean="0"/>
              <a:t> на </a:t>
            </a:r>
            <a:r>
              <a:rPr lang="ru-RU" dirty="0" err="1" smtClean="0"/>
              <a:t>съдебнохимическата</a:t>
            </a:r>
            <a:r>
              <a:rPr lang="ru-RU" dirty="0" smtClean="0"/>
              <a:t> </a:t>
            </a:r>
            <a:r>
              <a:rPr lang="ru-RU" dirty="0" err="1" smtClean="0"/>
              <a:t>експертиза</a:t>
            </a:r>
            <a:r>
              <a:rPr lang="ru-RU" dirty="0" smtClean="0"/>
              <a:t> се </a:t>
            </a:r>
            <a:r>
              <a:rPr lang="ru-RU" dirty="0" err="1" smtClean="0"/>
              <a:t>установява</a:t>
            </a:r>
            <a:r>
              <a:rPr lang="ru-RU" dirty="0" smtClean="0"/>
              <a:t> следи на </a:t>
            </a:r>
            <a:r>
              <a:rPr lang="ru-RU" dirty="0" err="1" smtClean="0"/>
              <a:t>наркотичното</a:t>
            </a:r>
            <a:r>
              <a:rPr lang="ru-RU" dirty="0" smtClean="0"/>
              <a:t> вещество кокаин, </a:t>
            </a:r>
            <a:r>
              <a:rPr lang="ru-RU" dirty="0" err="1" smtClean="0"/>
              <a:t>което</a:t>
            </a:r>
            <a:r>
              <a:rPr lang="ru-RU" dirty="0" smtClean="0"/>
              <a:t> </a:t>
            </a:r>
            <a:r>
              <a:rPr lang="ru-RU" dirty="0" err="1" smtClean="0"/>
              <a:t>изключва</a:t>
            </a:r>
            <a:r>
              <a:rPr lang="ru-RU" dirty="0" smtClean="0"/>
              <a:t> </a:t>
            </a:r>
            <a:r>
              <a:rPr lang="ru-RU" dirty="0" err="1" smtClean="0"/>
              <a:t>възможността</a:t>
            </a:r>
            <a:r>
              <a:rPr lang="ru-RU" dirty="0" smtClean="0"/>
              <a:t> те да </a:t>
            </a:r>
            <a:r>
              <a:rPr lang="ru-RU" dirty="0" err="1" smtClean="0"/>
              <a:t>са</a:t>
            </a:r>
            <a:r>
              <a:rPr lang="ru-RU" dirty="0" smtClean="0"/>
              <a:t> </a:t>
            </a:r>
            <a:r>
              <a:rPr lang="ru-RU" dirty="0" err="1" smtClean="0"/>
              <a:t>останали</a:t>
            </a:r>
            <a:r>
              <a:rPr lang="ru-RU" dirty="0" smtClean="0"/>
              <a:t> в организма на </a:t>
            </a:r>
            <a:r>
              <a:rPr lang="ru-RU" dirty="0" err="1" smtClean="0"/>
              <a:t>подсъдимия</a:t>
            </a:r>
            <a:r>
              <a:rPr lang="ru-RU" dirty="0" smtClean="0"/>
              <a:t> в </a:t>
            </a:r>
            <a:r>
              <a:rPr lang="ru-RU" dirty="0" err="1" smtClean="0"/>
              <a:t>резултат</a:t>
            </a:r>
            <a:r>
              <a:rPr lang="ru-RU" dirty="0" smtClean="0"/>
              <a:t> на </a:t>
            </a:r>
            <a:r>
              <a:rPr lang="ru-RU" dirty="0" err="1" smtClean="0"/>
              <a:t>употреба</a:t>
            </a:r>
            <a:r>
              <a:rPr lang="ru-RU" dirty="0" smtClean="0"/>
              <a:t> на </a:t>
            </a:r>
            <a:r>
              <a:rPr lang="ru-RU" dirty="0" err="1" smtClean="0"/>
              <a:t>лекарствено</a:t>
            </a:r>
            <a:r>
              <a:rPr lang="ru-RU" dirty="0" smtClean="0"/>
              <a:t> средство, </a:t>
            </a:r>
            <a:r>
              <a:rPr lang="ru-RU" dirty="0" err="1" smtClean="0"/>
              <a:t>тъй</a:t>
            </a:r>
            <a:r>
              <a:rPr lang="ru-RU" dirty="0" smtClean="0"/>
              <a:t> </a:t>
            </a:r>
            <a:r>
              <a:rPr lang="ru-RU" dirty="0" err="1" smtClean="0"/>
              <a:t>като</a:t>
            </a:r>
            <a:r>
              <a:rPr lang="ru-RU" dirty="0" smtClean="0"/>
              <a:t> то е </a:t>
            </a:r>
            <a:r>
              <a:rPr lang="ru-RU" dirty="0" err="1" smtClean="0"/>
              <a:t>съдържало</a:t>
            </a:r>
            <a:r>
              <a:rPr lang="ru-RU" dirty="0" smtClean="0"/>
              <a:t> </a:t>
            </a:r>
            <a:r>
              <a:rPr lang="ru-RU" dirty="0" err="1" smtClean="0"/>
              <a:t>бензоидазепими</a:t>
            </a:r>
            <a:r>
              <a:rPr lang="ru-RU" dirty="0" smtClean="0"/>
              <a:t>, </a:t>
            </a:r>
            <a:r>
              <a:rPr lang="ru-RU" dirty="0" err="1" smtClean="0"/>
              <a:t>които</a:t>
            </a:r>
            <a:r>
              <a:rPr lang="ru-RU" dirty="0" smtClean="0"/>
              <a:t> </a:t>
            </a:r>
            <a:r>
              <a:rPr lang="ru-RU" dirty="0" err="1" smtClean="0"/>
              <a:t>няма</a:t>
            </a:r>
            <a:r>
              <a:rPr lang="ru-RU" dirty="0" smtClean="0"/>
              <a:t> как да </a:t>
            </a:r>
            <a:r>
              <a:rPr lang="ru-RU" dirty="0" err="1" smtClean="0"/>
              <a:t>бъдат</a:t>
            </a:r>
            <a:r>
              <a:rPr lang="ru-RU" dirty="0" smtClean="0"/>
              <a:t> </a:t>
            </a:r>
            <a:r>
              <a:rPr lang="ru-RU" dirty="0" err="1" smtClean="0"/>
              <a:t>преработено</a:t>
            </a:r>
            <a:r>
              <a:rPr lang="ru-RU" dirty="0" smtClean="0"/>
              <a:t> в </a:t>
            </a:r>
            <a:r>
              <a:rPr lang="ru-RU" dirty="0" err="1" smtClean="0"/>
              <a:t>резултат</a:t>
            </a:r>
            <a:r>
              <a:rPr lang="ru-RU" dirty="0" smtClean="0"/>
              <a:t> на метаболизма в </a:t>
            </a:r>
            <a:r>
              <a:rPr lang="ru-RU" dirty="0" err="1" smtClean="0"/>
              <a:t>откритите</a:t>
            </a:r>
            <a:r>
              <a:rPr lang="ru-RU" dirty="0" smtClean="0"/>
              <a:t> следи.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5455308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Управление на МПС</a:t>
            </a: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b="1" dirty="0" smtClean="0"/>
              <a:t>Р 157/2010 </a:t>
            </a:r>
            <a:r>
              <a:rPr lang="ru-RU" b="1" dirty="0"/>
              <a:t>г. на ВКС по </a:t>
            </a:r>
            <a:r>
              <a:rPr lang="ru-RU" b="1" dirty="0" smtClean="0"/>
              <a:t>НД </a:t>
            </a:r>
            <a:r>
              <a:rPr lang="ru-RU" b="1" dirty="0"/>
              <a:t>37/2010 г., </a:t>
            </a:r>
            <a:r>
              <a:rPr lang="ru-RU" b="1" dirty="0" smtClean="0"/>
              <a:t>2 НО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err="1" smtClean="0"/>
              <a:t>Управлението</a:t>
            </a:r>
            <a:r>
              <a:rPr lang="ru-RU" dirty="0" smtClean="0"/>
              <a:t> </a:t>
            </a:r>
            <a:r>
              <a:rPr lang="ru-RU" dirty="0"/>
              <a:t>на </a:t>
            </a:r>
            <a:r>
              <a:rPr lang="ru-RU" dirty="0" err="1" smtClean="0"/>
              <a:t>автомобила</a:t>
            </a:r>
            <a:r>
              <a:rPr lang="ru-RU" dirty="0" smtClean="0"/>
              <a:t> </a:t>
            </a:r>
            <a:r>
              <a:rPr lang="ru-RU" dirty="0" err="1" smtClean="0"/>
              <a:t>включва</a:t>
            </a:r>
            <a:r>
              <a:rPr lang="ru-RU" dirty="0" smtClean="0"/>
              <a:t> </a:t>
            </a:r>
            <a:r>
              <a:rPr lang="ru-RU" dirty="0" err="1"/>
              <a:t>всички</a:t>
            </a:r>
            <a:r>
              <a:rPr lang="ru-RU" dirty="0"/>
              <a:t> действия или бездействия с </a:t>
            </a:r>
            <a:r>
              <a:rPr lang="ru-RU" dirty="0" err="1"/>
              <a:t>механизмите</a:t>
            </a:r>
            <a:r>
              <a:rPr lang="ru-RU" dirty="0"/>
              <a:t> и </a:t>
            </a:r>
            <a:r>
              <a:rPr lang="ru-RU" dirty="0" err="1"/>
              <a:t>приборите</a:t>
            </a:r>
            <a:r>
              <a:rPr lang="ru-RU" dirty="0"/>
              <a:t> на </a:t>
            </a:r>
            <a:r>
              <a:rPr lang="ru-RU" dirty="0" err="1"/>
              <a:t>превозното</a:t>
            </a:r>
            <a:r>
              <a:rPr lang="ru-RU" dirty="0"/>
              <a:t> средство, </a:t>
            </a:r>
            <a:r>
              <a:rPr lang="ru-RU" dirty="0" err="1"/>
              <a:t>когато</a:t>
            </a:r>
            <a:r>
              <a:rPr lang="ru-RU" dirty="0"/>
              <a:t> </a:t>
            </a:r>
            <a:r>
              <a:rPr lang="ru-RU" dirty="0" err="1"/>
              <a:t>са</a:t>
            </a:r>
            <a:r>
              <a:rPr lang="ru-RU" dirty="0"/>
              <a:t> </a:t>
            </a:r>
            <a:r>
              <a:rPr lang="ru-RU" dirty="0" err="1"/>
              <a:t>свързани</a:t>
            </a:r>
            <a:r>
              <a:rPr lang="ru-RU" dirty="0"/>
              <a:t> с </a:t>
            </a:r>
            <a:r>
              <a:rPr lang="ru-RU" dirty="0" err="1"/>
              <a:t>опасност</a:t>
            </a:r>
            <a:r>
              <a:rPr lang="ru-RU" dirty="0"/>
              <a:t> от </a:t>
            </a:r>
            <a:r>
              <a:rPr lang="ru-RU" dirty="0" err="1"/>
              <a:t>настъпване</a:t>
            </a:r>
            <a:r>
              <a:rPr lang="ru-RU" dirty="0"/>
              <a:t> на </a:t>
            </a:r>
            <a:r>
              <a:rPr lang="ru-RU" dirty="0" err="1"/>
              <a:t>съставомерни</a:t>
            </a:r>
            <a:r>
              <a:rPr lang="ru-RU" dirty="0"/>
              <a:t> </a:t>
            </a:r>
            <a:r>
              <a:rPr lang="ru-RU" dirty="0" err="1"/>
              <a:t>последици</a:t>
            </a:r>
            <a:r>
              <a:rPr lang="ru-RU" dirty="0"/>
              <a:t>, а те не се </a:t>
            </a:r>
            <a:r>
              <a:rPr lang="ru-RU" dirty="0" err="1"/>
              <a:t>изчерпват</a:t>
            </a:r>
            <a:r>
              <a:rPr lang="ru-RU" dirty="0"/>
              <a:t> само с </a:t>
            </a:r>
            <a:r>
              <a:rPr lang="ru-RU" dirty="0" err="1"/>
              <a:t>въздействия</a:t>
            </a:r>
            <a:r>
              <a:rPr lang="ru-RU" dirty="0"/>
              <a:t> </a:t>
            </a:r>
            <a:r>
              <a:rPr lang="ru-RU" dirty="0" err="1"/>
              <a:t>върху</a:t>
            </a:r>
            <a:r>
              <a:rPr lang="ru-RU" dirty="0"/>
              <a:t> </a:t>
            </a:r>
            <a:r>
              <a:rPr lang="ru-RU" dirty="0" smtClean="0"/>
              <a:t>двигателя.</a:t>
            </a:r>
          </a:p>
          <a:p>
            <a:pPr marL="0" indent="0" algn="just">
              <a:buNone/>
            </a:pPr>
            <a:r>
              <a:rPr lang="ru-RU" dirty="0" err="1" smtClean="0"/>
              <a:t>Управлението</a:t>
            </a:r>
            <a:r>
              <a:rPr lang="ru-RU" dirty="0" smtClean="0"/>
              <a:t> </a:t>
            </a:r>
            <a:r>
              <a:rPr lang="ru-RU" dirty="0"/>
              <a:t>на </a:t>
            </a:r>
            <a:r>
              <a:rPr lang="ru-RU" dirty="0" err="1"/>
              <a:t>автомобила</a:t>
            </a:r>
            <a:r>
              <a:rPr lang="ru-RU" dirty="0"/>
              <a:t> не се </a:t>
            </a:r>
            <a:r>
              <a:rPr lang="ru-RU" dirty="0" err="1"/>
              <a:t>извършва</a:t>
            </a:r>
            <a:r>
              <a:rPr lang="ru-RU" dirty="0"/>
              <a:t> само с двигателя и не </a:t>
            </a:r>
            <a:r>
              <a:rPr lang="ru-RU" dirty="0" err="1"/>
              <a:t>може</a:t>
            </a:r>
            <a:r>
              <a:rPr lang="ru-RU" dirty="0"/>
              <a:t> да се приеме, че </a:t>
            </a:r>
            <a:r>
              <a:rPr lang="ru-RU" dirty="0" err="1"/>
              <a:t>съставът</a:t>
            </a:r>
            <a:r>
              <a:rPr lang="ru-RU" dirty="0"/>
              <a:t> на </a:t>
            </a:r>
            <a:r>
              <a:rPr lang="ru-RU" dirty="0" err="1"/>
              <a:t>престъплението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да </a:t>
            </a:r>
            <a:r>
              <a:rPr lang="ru-RU" dirty="0" err="1"/>
              <a:t>бъде</a:t>
            </a:r>
            <a:r>
              <a:rPr lang="ru-RU" dirty="0"/>
              <a:t> </a:t>
            </a:r>
            <a:r>
              <a:rPr lang="ru-RU" dirty="0" err="1"/>
              <a:t>осъществен</a:t>
            </a:r>
            <a:r>
              <a:rPr lang="ru-RU" dirty="0"/>
              <a:t> </a:t>
            </a:r>
            <a:r>
              <a:rPr lang="ru-RU" dirty="0" err="1"/>
              <a:t>единствено</a:t>
            </a:r>
            <a:r>
              <a:rPr lang="ru-RU" dirty="0"/>
              <a:t> </a:t>
            </a:r>
            <a:r>
              <a:rPr lang="ru-RU" dirty="0" err="1"/>
              <a:t>когато</a:t>
            </a:r>
            <a:r>
              <a:rPr lang="ru-RU" dirty="0"/>
              <a:t> той е в </a:t>
            </a:r>
            <a:r>
              <a:rPr lang="ru-RU" dirty="0" err="1"/>
              <a:t>работен</a:t>
            </a:r>
            <a:r>
              <a:rPr lang="ru-RU" dirty="0"/>
              <a:t> </a:t>
            </a:r>
            <a:r>
              <a:rPr lang="ru-RU" dirty="0" smtClean="0"/>
              <a:t>режим.</a:t>
            </a:r>
          </a:p>
          <a:p>
            <a:pPr marL="0" indent="0" algn="just">
              <a:buNone/>
            </a:pPr>
            <a:r>
              <a:rPr lang="ru-RU" dirty="0" err="1" smtClean="0"/>
              <a:t>Преместването</a:t>
            </a:r>
            <a:r>
              <a:rPr lang="ru-RU" dirty="0" smtClean="0"/>
              <a:t> </a:t>
            </a:r>
            <a:r>
              <a:rPr lang="ru-RU" dirty="0" err="1"/>
              <a:t>му</a:t>
            </a:r>
            <a:r>
              <a:rPr lang="ru-RU" dirty="0"/>
              <a:t> в </a:t>
            </a:r>
            <a:r>
              <a:rPr lang="ru-RU" dirty="0" err="1"/>
              <a:t>пространството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да се </a:t>
            </a:r>
            <a:r>
              <a:rPr lang="ru-RU" dirty="0" err="1"/>
              <a:t>извърши</a:t>
            </a:r>
            <a:r>
              <a:rPr lang="ru-RU" dirty="0"/>
              <a:t> и с </a:t>
            </a:r>
            <a:r>
              <a:rPr lang="ru-RU" dirty="0" err="1"/>
              <a:t>ходовата</a:t>
            </a:r>
            <a:r>
              <a:rPr lang="ru-RU" dirty="0"/>
              <a:t> </a:t>
            </a:r>
            <a:r>
              <a:rPr lang="ru-RU" dirty="0" err="1"/>
              <a:t>му</a:t>
            </a:r>
            <a:r>
              <a:rPr lang="ru-RU" dirty="0"/>
              <a:t> част, посредством механично движение на </a:t>
            </a:r>
            <a:r>
              <a:rPr lang="ru-RU" dirty="0" err="1"/>
              <a:t>гумите</a:t>
            </a:r>
            <a:r>
              <a:rPr lang="ru-RU" dirty="0"/>
              <a:t> и </a:t>
            </a:r>
            <a:r>
              <a:rPr lang="ru-RU" dirty="0" err="1"/>
              <a:t>когато</a:t>
            </a:r>
            <a:r>
              <a:rPr lang="ru-RU" dirty="0"/>
              <a:t> </a:t>
            </a:r>
            <a:r>
              <a:rPr lang="ru-RU" dirty="0" err="1"/>
              <a:t>водачът</a:t>
            </a:r>
            <a:r>
              <a:rPr lang="ru-RU" dirty="0"/>
              <a:t> се </a:t>
            </a:r>
            <a:r>
              <a:rPr lang="ru-RU" dirty="0" err="1"/>
              <a:t>намира</a:t>
            </a:r>
            <a:r>
              <a:rPr lang="ru-RU" dirty="0"/>
              <a:t> </a:t>
            </a:r>
            <a:r>
              <a:rPr lang="ru-RU" dirty="0" err="1"/>
              <a:t>извън</a:t>
            </a:r>
            <a:r>
              <a:rPr lang="ru-RU" dirty="0"/>
              <a:t> </a:t>
            </a:r>
            <a:r>
              <a:rPr lang="ru-RU" dirty="0" err="1"/>
              <a:t>купето</a:t>
            </a:r>
            <a:r>
              <a:rPr lang="ru-RU" dirty="0"/>
              <a:t>. При </a:t>
            </a:r>
            <a:r>
              <a:rPr lang="ru-RU" dirty="0" err="1"/>
              <a:t>тази</a:t>
            </a:r>
            <a:r>
              <a:rPr lang="ru-RU" dirty="0"/>
              <a:t> </a:t>
            </a:r>
            <a:r>
              <a:rPr lang="ru-RU" dirty="0" err="1"/>
              <a:t>дейност</a:t>
            </a:r>
            <a:r>
              <a:rPr lang="ru-RU" dirty="0"/>
              <a:t> </a:t>
            </a:r>
            <a:r>
              <a:rPr lang="ru-RU" dirty="0" err="1"/>
              <a:t>също</a:t>
            </a:r>
            <a:r>
              <a:rPr lang="ru-RU" dirty="0"/>
              <a:t> </a:t>
            </a:r>
            <a:r>
              <a:rPr lang="ru-RU" dirty="0" err="1"/>
              <a:t>могат</a:t>
            </a:r>
            <a:r>
              <a:rPr lang="ru-RU" dirty="0"/>
              <a:t> да </a:t>
            </a:r>
            <a:r>
              <a:rPr lang="ru-RU" dirty="0" err="1"/>
              <a:t>бъдат</a:t>
            </a:r>
            <a:r>
              <a:rPr lang="ru-RU" dirty="0"/>
              <a:t> </a:t>
            </a:r>
            <a:r>
              <a:rPr lang="ru-RU" dirty="0" err="1"/>
              <a:t>застрашени</a:t>
            </a:r>
            <a:r>
              <a:rPr lang="ru-RU" dirty="0"/>
              <a:t> </a:t>
            </a:r>
            <a:r>
              <a:rPr lang="ru-RU" dirty="0" err="1"/>
              <a:t>други</a:t>
            </a:r>
            <a:r>
              <a:rPr lang="ru-RU" dirty="0"/>
              <a:t> </a:t>
            </a:r>
            <a:r>
              <a:rPr lang="ru-RU" dirty="0" err="1"/>
              <a:t>участници</a:t>
            </a:r>
            <a:r>
              <a:rPr lang="ru-RU" dirty="0"/>
              <a:t> в </a:t>
            </a:r>
            <a:r>
              <a:rPr lang="ru-RU" dirty="0" err="1"/>
              <a:t>движението</a:t>
            </a:r>
            <a:r>
              <a:rPr lang="ru-RU" dirty="0"/>
              <a:t> и при </a:t>
            </a:r>
            <a:r>
              <a:rPr lang="ru-RU" dirty="0" err="1"/>
              <a:t>настъпване</a:t>
            </a:r>
            <a:r>
              <a:rPr lang="ru-RU" dirty="0"/>
              <a:t> на </a:t>
            </a:r>
            <a:r>
              <a:rPr lang="ru-RU" dirty="0" err="1"/>
              <a:t>съставомерни</a:t>
            </a:r>
            <a:r>
              <a:rPr lang="ru-RU" dirty="0"/>
              <a:t> </a:t>
            </a:r>
            <a:r>
              <a:rPr lang="ru-RU" dirty="0" err="1"/>
              <a:t>последици</a:t>
            </a:r>
            <a:r>
              <a:rPr lang="ru-RU" dirty="0"/>
              <a:t> </a:t>
            </a:r>
            <a:r>
              <a:rPr lang="ru-RU" dirty="0" err="1"/>
              <a:t>водачът</a:t>
            </a:r>
            <a:r>
              <a:rPr lang="ru-RU" dirty="0"/>
              <a:t> </a:t>
            </a:r>
            <a:r>
              <a:rPr lang="ru-RU" dirty="0" err="1"/>
              <a:t>ще</a:t>
            </a:r>
            <a:r>
              <a:rPr lang="ru-RU" dirty="0"/>
              <a:t> носи </a:t>
            </a:r>
            <a:r>
              <a:rPr lang="ru-RU" dirty="0" err="1"/>
              <a:t>съответната</a:t>
            </a:r>
            <a:r>
              <a:rPr lang="ru-RU" dirty="0"/>
              <a:t> </a:t>
            </a:r>
            <a:r>
              <a:rPr lang="ru-RU" dirty="0" err="1"/>
              <a:t>отговорност</a:t>
            </a:r>
            <a:r>
              <a:rPr lang="ru-RU" dirty="0" smtClean="0"/>
              <a:t>. 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5124110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Прием на </a:t>
            </a:r>
            <a:r>
              <a:rPr lang="bg-BG" dirty="0" err="1" smtClean="0"/>
              <a:t>метадон</a:t>
            </a: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 algn="just">
              <a:buNone/>
            </a:pPr>
            <a:r>
              <a:rPr lang="ru-RU" b="1" dirty="0" smtClean="0"/>
              <a:t>Р 3/2021 </a:t>
            </a:r>
            <a:r>
              <a:rPr lang="ru-RU" b="1" dirty="0"/>
              <a:t>г. на САС по </a:t>
            </a:r>
            <a:r>
              <a:rPr lang="ru-RU" b="1" dirty="0" smtClean="0"/>
              <a:t>ВНОХД </a:t>
            </a:r>
            <a:r>
              <a:rPr lang="ru-RU" b="1" dirty="0"/>
              <a:t>№ 789/2021 г.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err="1" smtClean="0"/>
              <a:t>Употребата</a:t>
            </a:r>
            <a:r>
              <a:rPr lang="ru-RU" dirty="0" smtClean="0"/>
              <a:t> </a:t>
            </a:r>
            <a:r>
              <a:rPr lang="ru-RU" dirty="0"/>
              <a:t>на медикамента </a:t>
            </a:r>
            <a:r>
              <a:rPr lang="ru-RU" dirty="0" smtClean="0"/>
              <a:t>«</a:t>
            </a:r>
            <a:r>
              <a:rPr lang="ru-RU" dirty="0" err="1" smtClean="0"/>
              <a:t>метадон</a:t>
            </a:r>
            <a:r>
              <a:rPr lang="ru-RU" dirty="0" smtClean="0"/>
              <a:t> </a:t>
            </a:r>
            <a:r>
              <a:rPr lang="ru-RU" dirty="0" err="1" smtClean="0"/>
              <a:t>хидрохлорид</a:t>
            </a:r>
            <a:r>
              <a:rPr lang="ru-RU" dirty="0" smtClean="0"/>
              <a:t>», </a:t>
            </a:r>
            <a:r>
              <a:rPr lang="ru-RU" dirty="0"/>
              <a:t>именно </a:t>
            </a:r>
            <a:r>
              <a:rPr lang="ru-RU" dirty="0" err="1"/>
              <a:t>като</a:t>
            </a:r>
            <a:r>
              <a:rPr lang="ru-RU" dirty="0"/>
              <a:t> </a:t>
            </a:r>
            <a:r>
              <a:rPr lang="ru-RU" dirty="0" err="1"/>
              <a:t>такъв</a:t>
            </a:r>
            <a:r>
              <a:rPr lang="ru-RU" dirty="0"/>
              <a:t>, </a:t>
            </a:r>
            <a:r>
              <a:rPr lang="ru-RU" dirty="0" err="1"/>
              <a:t>според</a:t>
            </a:r>
            <a:r>
              <a:rPr lang="ru-RU" dirty="0"/>
              <a:t> </a:t>
            </a:r>
            <a:r>
              <a:rPr lang="ru-RU" dirty="0" err="1"/>
              <a:t>указанията</a:t>
            </a:r>
            <a:r>
              <a:rPr lang="ru-RU" dirty="0"/>
              <a:t> на производителя, по предписание и под </a:t>
            </a:r>
            <a:r>
              <a:rPr lang="ru-RU" dirty="0" err="1"/>
              <a:t>контрола</a:t>
            </a:r>
            <a:r>
              <a:rPr lang="ru-RU" dirty="0"/>
              <a:t> на </a:t>
            </a:r>
            <a:r>
              <a:rPr lang="ru-RU" dirty="0" err="1"/>
              <a:t>лекуващия</a:t>
            </a:r>
            <a:r>
              <a:rPr lang="ru-RU" dirty="0"/>
              <a:t> </a:t>
            </a:r>
            <a:r>
              <a:rPr lang="ru-RU" dirty="0" err="1"/>
              <a:t>лекар</a:t>
            </a:r>
            <a:r>
              <a:rPr lang="ru-RU" dirty="0"/>
              <a:t>, в т. ч. и </a:t>
            </a:r>
            <a:r>
              <a:rPr lang="ru-RU" dirty="0" err="1"/>
              <a:t>относно</a:t>
            </a:r>
            <a:r>
              <a:rPr lang="ru-RU" dirty="0"/>
              <a:t> </a:t>
            </a:r>
            <a:r>
              <a:rPr lang="ru-RU" dirty="0" err="1"/>
              <a:t>годноста</a:t>
            </a:r>
            <a:r>
              <a:rPr lang="ru-RU" dirty="0"/>
              <a:t> на пациента да </a:t>
            </a:r>
            <a:r>
              <a:rPr lang="ru-RU" dirty="0" err="1"/>
              <a:t>шофира</a:t>
            </a:r>
            <a:r>
              <a:rPr lang="ru-RU" dirty="0"/>
              <a:t> е </a:t>
            </a:r>
            <a:r>
              <a:rPr lang="ru-RU" dirty="0" err="1"/>
              <a:t>напълно</a:t>
            </a:r>
            <a:r>
              <a:rPr lang="ru-RU" dirty="0"/>
              <a:t> </a:t>
            </a:r>
            <a:r>
              <a:rPr lang="ru-RU" dirty="0" err="1"/>
              <a:t>законосъобразно</a:t>
            </a:r>
            <a:r>
              <a:rPr lang="ru-RU" dirty="0"/>
              <a:t> поведение, </a:t>
            </a:r>
            <a:r>
              <a:rPr lang="ru-RU" dirty="0" err="1"/>
              <a:t>което</a:t>
            </a:r>
            <a:r>
              <a:rPr lang="ru-RU" dirty="0"/>
              <a:t> не само не </a:t>
            </a:r>
            <a:r>
              <a:rPr lang="ru-RU" dirty="0" err="1"/>
              <a:t>разкрива</a:t>
            </a:r>
            <a:r>
              <a:rPr lang="ru-RU" dirty="0"/>
              <a:t> </a:t>
            </a:r>
            <a:r>
              <a:rPr lang="ru-RU" dirty="0" err="1"/>
              <a:t>обществена</a:t>
            </a:r>
            <a:r>
              <a:rPr lang="ru-RU" dirty="0"/>
              <a:t> </a:t>
            </a:r>
            <a:r>
              <a:rPr lang="ru-RU" dirty="0" err="1"/>
              <a:t>опасност</a:t>
            </a:r>
            <a:r>
              <a:rPr lang="ru-RU" dirty="0"/>
              <a:t>, но и </a:t>
            </a:r>
            <a:r>
              <a:rPr lang="ru-RU" dirty="0" err="1"/>
              <a:t>обективно</a:t>
            </a:r>
            <a:r>
              <a:rPr lang="ru-RU" dirty="0"/>
              <a:t> не </a:t>
            </a:r>
            <a:r>
              <a:rPr lang="ru-RU" dirty="0" err="1"/>
              <a:t>нарушава</a:t>
            </a:r>
            <a:r>
              <a:rPr lang="ru-RU" dirty="0"/>
              <a:t> </a:t>
            </a:r>
            <a:r>
              <a:rPr lang="ru-RU" dirty="0" err="1"/>
              <a:t>цитираната</a:t>
            </a:r>
            <a:r>
              <a:rPr lang="ru-RU" dirty="0"/>
              <a:t> </a:t>
            </a:r>
            <a:r>
              <a:rPr lang="ru-RU" dirty="0" err="1"/>
              <a:t>законова</a:t>
            </a:r>
            <a:r>
              <a:rPr lang="ru-RU" dirty="0"/>
              <a:t> забрана, </a:t>
            </a:r>
            <a:r>
              <a:rPr lang="ru-RU" dirty="0" err="1"/>
              <a:t>дори</a:t>
            </a:r>
            <a:r>
              <a:rPr lang="ru-RU" dirty="0"/>
              <a:t> </a:t>
            </a:r>
            <a:r>
              <a:rPr lang="ru-RU" dirty="0" err="1"/>
              <a:t>формално</a:t>
            </a:r>
            <a:r>
              <a:rPr lang="ru-RU" dirty="0"/>
              <a:t>. </a:t>
            </a:r>
          </a:p>
          <a:p>
            <a:pPr marL="0" indent="0" algn="just">
              <a:buNone/>
            </a:pPr>
            <a:r>
              <a:rPr lang="ru-RU" dirty="0" err="1"/>
              <a:t>Така</a:t>
            </a:r>
            <a:r>
              <a:rPr lang="ru-RU" dirty="0"/>
              <a:t> от </a:t>
            </a:r>
            <a:r>
              <a:rPr lang="ru-RU" dirty="0" err="1"/>
              <a:t>обективна</a:t>
            </a:r>
            <a:r>
              <a:rPr lang="ru-RU" dirty="0"/>
              <a:t> страна, в </a:t>
            </a:r>
            <a:r>
              <a:rPr lang="ru-RU" dirty="0" err="1"/>
              <a:t>конкретния</a:t>
            </a:r>
            <a:r>
              <a:rPr lang="ru-RU" dirty="0"/>
              <a:t> случай не е </a:t>
            </a:r>
            <a:r>
              <a:rPr lang="ru-RU" dirty="0" err="1"/>
              <a:t>налице</a:t>
            </a:r>
            <a:r>
              <a:rPr lang="ru-RU" dirty="0"/>
              <a:t> </a:t>
            </a:r>
            <a:r>
              <a:rPr lang="ru-RU" dirty="0" err="1"/>
              <a:t>шофиране</a:t>
            </a:r>
            <a:r>
              <a:rPr lang="ru-RU" dirty="0"/>
              <a:t> след </a:t>
            </a:r>
            <a:r>
              <a:rPr lang="ru-RU" dirty="0" err="1"/>
              <a:t>употреба</a:t>
            </a:r>
            <a:r>
              <a:rPr lang="ru-RU" dirty="0"/>
              <a:t> "на </a:t>
            </a:r>
            <a:r>
              <a:rPr lang="ru-RU" dirty="0" err="1"/>
              <a:t>наркотични</a:t>
            </a:r>
            <a:r>
              <a:rPr lang="ru-RU" dirty="0"/>
              <a:t> вещества или </a:t>
            </a:r>
            <a:r>
              <a:rPr lang="ru-RU" dirty="0" err="1"/>
              <a:t>техни</a:t>
            </a:r>
            <a:r>
              <a:rPr lang="ru-RU" dirty="0"/>
              <a:t> </a:t>
            </a:r>
            <a:r>
              <a:rPr lang="ru-RU" dirty="0" err="1"/>
              <a:t>аналози</a:t>
            </a:r>
            <a:r>
              <a:rPr lang="ru-RU" dirty="0"/>
              <a:t>" по </a:t>
            </a:r>
            <a:r>
              <a:rPr lang="ru-RU" dirty="0" err="1"/>
              <a:t>смисъла</a:t>
            </a:r>
            <a:r>
              <a:rPr lang="ru-RU" dirty="0"/>
              <a:t> на чл. 343 б ал. 3 от НК, а </a:t>
            </a:r>
            <a:r>
              <a:rPr lang="ru-RU" dirty="0" err="1"/>
              <a:t>шофиране</a:t>
            </a:r>
            <a:r>
              <a:rPr lang="ru-RU" dirty="0"/>
              <a:t> след </a:t>
            </a:r>
            <a:r>
              <a:rPr lang="ru-RU" dirty="0" err="1"/>
              <a:t>употребата</a:t>
            </a:r>
            <a:r>
              <a:rPr lang="ru-RU" dirty="0"/>
              <a:t> на медикамента </a:t>
            </a:r>
            <a:r>
              <a:rPr lang="ru-RU" dirty="0" err="1"/>
              <a:t>Метадон</a:t>
            </a:r>
            <a:r>
              <a:rPr lang="ru-RU" dirty="0"/>
              <a:t> </a:t>
            </a:r>
            <a:r>
              <a:rPr lang="ru-RU" dirty="0" err="1"/>
              <a:t>хидрохлорид</a:t>
            </a:r>
            <a:r>
              <a:rPr lang="ru-RU" dirty="0"/>
              <a:t>, именно </a:t>
            </a:r>
            <a:r>
              <a:rPr lang="ru-RU" dirty="0" err="1"/>
              <a:t>като</a:t>
            </a:r>
            <a:r>
              <a:rPr lang="ru-RU" dirty="0"/>
              <a:t> </a:t>
            </a:r>
            <a:r>
              <a:rPr lang="ru-RU" dirty="0" err="1"/>
              <a:t>такъв</a:t>
            </a:r>
            <a:r>
              <a:rPr lang="ru-RU" dirty="0"/>
              <a:t>, </a:t>
            </a:r>
            <a:r>
              <a:rPr lang="ru-RU" dirty="0" err="1"/>
              <a:t>според</a:t>
            </a:r>
            <a:r>
              <a:rPr lang="ru-RU" dirty="0"/>
              <a:t> </a:t>
            </a:r>
            <a:r>
              <a:rPr lang="ru-RU" dirty="0" err="1"/>
              <a:t>указанията</a:t>
            </a:r>
            <a:r>
              <a:rPr lang="ru-RU" dirty="0"/>
              <a:t> на производителя, по предписание и под </a:t>
            </a:r>
            <a:r>
              <a:rPr lang="ru-RU" dirty="0" err="1"/>
              <a:t>контрола</a:t>
            </a:r>
            <a:r>
              <a:rPr lang="ru-RU" dirty="0"/>
              <a:t> на </a:t>
            </a:r>
            <a:r>
              <a:rPr lang="ru-RU" dirty="0" err="1"/>
              <a:t>лекуващия</a:t>
            </a:r>
            <a:r>
              <a:rPr lang="ru-RU" dirty="0"/>
              <a:t> </a:t>
            </a:r>
            <a:r>
              <a:rPr lang="ru-RU" dirty="0" err="1"/>
              <a:t>лекар</a:t>
            </a:r>
            <a:r>
              <a:rPr lang="ru-RU" dirty="0"/>
              <a:t>, в т. ч. и </a:t>
            </a:r>
            <a:r>
              <a:rPr lang="ru-RU" dirty="0" err="1"/>
              <a:t>относно</a:t>
            </a:r>
            <a:r>
              <a:rPr lang="ru-RU" dirty="0"/>
              <a:t> </a:t>
            </a:r>
            <a:r>
              <a:rPr lang="ru-RU" dirty="0" err="1"/>
              <a:t>годноста</a:t>
            </a:r>
            <a:r>
              <a:rPr lang="ru-RU" dirty="0"/>
              <a:t> на пациента да </a:t>
            </a:r>
            <a:r>
              <a:rPr lang="ru-RU" dirty="0" err="1"/>
              <a:t>шофира</a:t>
            </a:r>
            <a:r>
              <a:rPr lang="ru-RU" dirty="0"/>
              <a:t>. При </a:t>
            </a:r>
            <a:r>
              <a:rPr lang="ru-RU" dirty="0" err="1"/>
              <a:t>липсата</a:t>
            </a:r>
            <a:r>
              <a:rPr lang="ru-RU" dirty="0"/>
              <a:t> на </a:t>
            </a:r>
            <a:r>
              <a:rPr lang="ru-RU" dirty="0" err="1"/>
              <a:t>посочения</a:t>
            </a:r>
            <a:r>
              <a:rPr lang="ru-RU" dirty="0"/>
              <a:t> </a:t>
            </a:r>
            <a:r>
              <a:rPr lang="ru-RU" dirty="0" err="1"/>
              <a:t>основен</a:t>
            </a:r>
            <a:r>
              <a:rPr lang="ru-RU" dirty="0"/>
              <a:t> </a:t>
            </a:r>
            <a:r>
              <a:rPr lang="ru-RU" dirty="0" err="1"/>
              <a:t>обективен</a:t>
            </a:r>
            <a:r>
              <a:rPr lang="ru-RU" dirty="0"/>
              <a:t> </a:t>
            </a:r>
            <a:r>
              <a:rPr lang="ru-RU" dirty="0" err="1"/>
              <a:t>елемент</a:t>
            </a:r>
            <a:r>
              <a:rPr lang="ru-RU" dirty="0"/>
              <a:t> на </a:t>
            </a:r>
            <a:r>
              <a:rPr lang="ru-RU" dirty="0" err="1"/>
              <a:t>престъпния</a:t>
            </a:r>
            <a:r>
              <a:rPr lang="ru-RU" dirty="0"/>
              <a:t> </a:t>
            </a:r>
            <a:r>
              <a:rPr lang="ru-RU" dirty="0" err="1"/>
              <a:t>състав</a:t>
            </a:r>
            <a:r>
              <a:rPr lang="ru-RU" dirty="0"/>
              <a:t>, </a:t>
            </a:r>
            <a:r>
              <a:rPr lang="ru-RU" dirty="0" err="1"/>
              <a:t>деянието</a:t>
            </a:r>
            <a:r>
              <a:rPr lang="ru-RU" dirty="0"/>
              <a:t> не </a:t>
            </a:r>
            <a:r>
              <a:rPr lang="ru-RU" dirty="0" err="1"/>
              <a:t>съставлява</a:t>
            </a:r>
            <a:r>
              <a:rPr lang="ru-RU" dirty="0"/>
              <a:t> </a:t>
            </a:r>
            <a:r>
              <a:rPr lang="ru-RU" dirty="0" err="1"/>
              <a:t>престъпление</a:t>
            </a:r>
            <a:r>
              <a:rPr lang="ru-RU" dirty="0"/>
              <a:t> и </a:t>
            </a:r>
            <a:r>
              <a:rPr lang="ru-RU" dirty="0" err="1"/>
              <a:t>подсъдимият</a:t>
            </a:r>
            <a:r>
              <a:rPr lang="ru-RU" dirty="0"/>
              <a:t> </a:t>
            </a:r>
            <a:r>
              <a:rPr lang="ru-RU" dirty="0" err="1"/>
              <a:t>следва</a:t>
            </a:r>
            <a:r>
              <a:rPr lang="ru-RU" dirty="0"/>
              <a:t> да </a:t>
            </a:r>
            <a:r>
              <a:rPr lang="ru-RU" dirty="0" err="1"/>
              <a:t>бъде</a:t>
            </a:r>
            <a:r>
              <a:rPr lang="ru-RU" dirty="0"/>
              <a:t> оправдан</a:t>
            </a:r>
            <a:r>
              <a:rPr lang="ru-RU" dirty="0" smtClean="0"/>
              <a:t>.</a:t>
            </a:r>
          </a:p>
          <a:p>
            <a:pPr marL="0" indent="0" algn="just">
              <a:buNone/>
            </a:pPr>
            <a:r>
              <a:rPr lang="ru-RU" b="1" dirty="0" smtClean="0"/>
              <a:t>Р 143/2022 </a:t>
            </a:r>
            <a:r>
              <a:rPr lang="ru-RU" b="1" dirty="0"/>
              <a:t>г. на </a:t>
            </a:r>
            <a:r>
              <a:rPr lang="ru-RU" b="1" dirty="0" smtClean="0"/>
              <a:t>ОС- </a:t>
            </a:r>
            <a:r>
              <a:rPr lang="ru-RU" b="1" dirty="0" err="1"/>
              <a:t>Благоевград</a:t>
            </a:r>
            <a:r>
              <a:rPr lang="ru-RU" b="1" dirty="0"/>
              <a:t> по </a:t>
            </a:r>
            <a:r>
              <a:rPr lang="ru-RU" b="1" dirty="0" smtClean="0"/>
              <a:t>ВНОХД </a:t>
            </a:r>
            <a:r>
              <a:rPr lang="ru-RU" b="1" dirty="0"/>
              <a:t>№ 390/2022 г</a:t>
            </a:r>
            <a:r>
              <a:rPr lang="ru-RU" b="1" dirty="0" smtClean="0"/>
              <a:t>.</a:t>
            </a:r>
          </a:p>
          <a:p>
            <a:pPr marL="0" indent="0" algn="just">
              <a:buNone/>
            </a:pPr>
            <a:r>
              <a:rPr lang="ru-RU" dirty="0" smtClean="0"/>
              <a:t>На </a:t>
            </a:r>
            <a:r>
              <a:rPr lang="ru-RU" dirty="0" err="1" smtClean="0"/>
              <a:t>базата</a:t>
            </a:r>
            <a:r>
              <a:rPr lang="ru-RU" dirty="0" smtClean="0"/>
              <a:t> на </a:t>
            </a:r>
            <a:r>
              <a:rPr lang="ru-RU" dirty="0" err="1" smtClean="0"/>
              <a:t>посоченото</a:t>
            </a:r>
            <a:r>
              <a:rPr lang="ru-RU" dirty="0" smtClean="0"/>
              <a:t> по- горе решение е </a:t>
            </a:r>
            <a:r>
              <a:rPr lang="ru-RU" dirty="0" err="1" smtClean="0"/>
              <a:t>потвърдена</a:t>
            </a:r>
            <a:r>
              <a:rPr lang="ru-RU" dirty="0" smtClean="0"/>
              <a:t> </a:t>
            </a:r>
            <a:r>
              <a:rPr lang="ru-RU" dirty="0" err="1" smtClean="0"/>
              <a:t>изцяло</a:t>
            </a:r>
            <a:r>
              <a:rPr lang="ru-RU" dirty="0" smtClean="0"/>
              <a:t> </a:t>
            </a:r>
            <a:r>
              <a:rPr lang="ru-RU" dirty="0" err="1" smtClean="0"/>
              <a:t>оправдателна</a:t>
            </a:r>
            <a:r>
              <a:rPr lang="ru-RU" dirty="0" smtClean="0"/>
              <a:t> </a:t>
            </a:r>
            <a:r>
              <a:rPr lang="ru-RU" dirty="0" err="1" smtClean="0"/>
              <a:t>присъда</a:t>
            </a:r>
            <a:r>
              <a:rPr lang="ru-RU" dirty="0" smtClean="0"/>
              <a:t> по чл.343б, ал.3 НК</a:t>
            </a:r>
          </a:p>
          <a:p>
            <a:pPr marL="0" indent="0" algn="just">
              <a:buNone/>
            </a:pPr>
            <a:r>
              <a:rPr lang="ru-RU" b="1" dirty="0" smtClean="0"/>
              <a:t>Р  79/2018 </a:t>
            </a:r>
            <a:r>
              <a:rPr lang="ru-RU" b="1" dirty="0"/>
              <a:t>г. п</a:t>
            </a:r>
            <a:r>
              <a:rPr lang="ru-RU" b="1" dirty="0" smtClean="0"/>
              <a:t>о НД </a:t>
            </a:r>
            <a:r>
              <a:rPr lang="ru-RU" b="1" dirty="0"/>
              <a:t>318/2018 г., </a:t>
            </a:r>
            <a:r>
              <a:rPr lang="ru-RU" b="1" dirty="0" smtClean="0"/>
              <a:t>3 НО</a:t>
            </a:r>
          </a:p>
          <a:p>
            <a:pPr marL="0" indent="0" algn="just">
              <a:buNone/>
            </a:pPr>
            <a:r>
              <a:rPr lang="ru-RU" dirty="0" err="1" smtClean="0"/>
              <a:t>Препаратът</a:t>
            </a:r>
            <a:r>
              <a:rPr lang="ru-RU" dirty="0" smtClean="0"/>
              <a:t> «</a:t>
            </a:r>
            <a:r>
              <a:rPr lang="ru-RU" dirty="0" err="1" smtClean="0"/>
              <a:t>метадон</a:t>
            </a:r>
            <a:r>
              <a:rPr lang="ru-RU" dirty="0" smtClean="0"/>
              <a:t>»  е включен </a:t>
            </a:r>
            <a:r>
              <a:rPr lang="ru-RU" dirty="0"/>
              <a:t>в </a:t>
            </a:r>
            <a:r>
              <a:rPr lang="ru-RU" dirty="0" err="1"/>
              <a:t>Списък</a:t>
            </a:r>
            <a:r>
              <a:rPr lang="ru-RU" dirty="0"/>
              <a:t> 2 "Вещества с </a:t>
            </a:r>
            <a:r>
              <a:rPr lang="ru-RU" dirty="0" err="1"/>
              <a:t>висока</a:t>
            </a:r>
            <a:r>
              <a:rPr lang="ru-RU" dirty="0"/>
              <a:t> степен на риск, </a:t>
            </a:r>
            <a:r>
              <a:rPr lang="ru-RU" dirty="0" err="1"/>
              <a:t>намиращи</a:t>
            </a:r>
            <a:r>
              <a:rPr lang="ru-RU" dirty="0"/>
              <a:t> приложение в </a:t>
            </a:r>
            <a:r>
              <a:rPr lang="ru-RU" dirty="0" err="1"/>
              <a:t>хуманната</a:t>
            </a:r>
            <a:r>
              <a:rPr lang="ru-RU" dirty="0"/>
              <a:t> и </a:t>
            </a:r>
            <a:r>
              <a:rPr lang="ru-RU" dirty="0" err="1"/>
              <a:t>ветеринарната</a:t>
            </a:r>
            <a:r>
              <a:rPr lang="ru-RU" dirty="0"/>
              <a:t> медицина" от Приложение № 2 </a:t>
            </a:r>
            <a:r>
              <a:rPr lang="ru-RU" dirty="0" err="1"/>
              <a:t>към</a:t>
            </a:r>
            <a:r>
              <a:rPr lang="ru-RU" dirty="0"/>
              <a:t> чл. 3, т. 2 от </a:t>
            </a:r>
            <a:r>
              <a:rPr lang="ru-RU" dirty="0" err="1"/>
              <a:t>Наредбата</a:t>
            </a:r>
            <a:r>
              <a:rPr lang="ru-RU" dirty="0"/>
              <a:t> за </a:t>
            </a:r>
            <a:r>
              <a:rPr lang="ru-RU" dirty="0" err="1"/>
              <a:t>реда</a:t>
            </a:r>
            <a:r>
              <a:rPr lang="ru-RU" dirty="0"/>
              <a:t> и </a:t>
            </a:r>
            <a:r>
              <a:rPr lang="ru-RU" dirty="0" err="1"/>
              <a:t>класификацията</a:t>
            </a:r>
            <a:r>
              <a:rPr lang="ru-RU" dirty="0"/>
              <a:t> н </a:t>
            </a:r>
            <a:r>
              <a:rPr lang="ru-RU" dirty="0" err="1"/>
              <a:t>арастенията</a:t>
            </a:r>
            <a:r>
              <a:rPr lang="ru-RU" dirty="0"/>
              <a:t> и </a:t>
            </a:r>
            <a:r>
              <a:rPr lang="ru-RU" dirty="0" err="1"/>
              <a:t>веществата</a:t>
            </a:r>
            <a:r>
              <a:rPr lang="ru-RU" dirty="0"/>
              <a:t> </a:t>
            </a:r>
            <a:r>
              <a:rPr lang="ru-RU" dirty="0" err="1"/>
              <a:t>като</a:t>
            </a:r>
            <a:r>
              <a:rPr lang="ru-RU" dirty="0"/>
              <a:t> </a:t>
            </a:r>
            <a:r>
              <a:rPr lang="ru-RU" dirty="0" err="1" smtClean="0"/>
              <a:t>наркотични</a:t>
            </a:r>
            <a:r>
              <a:rPr lang="ru-RU" dirty="0"/>
              <a:t> </a:t>
            </a:r>
            <a:r>
              <a:rPr lang="ru-RU" dirty="0" smtClean="0"/>
              <a:t>и </a:t>
            </a:r>
            <a:r>
              <a:rPr lang="ru-RU" dirty="0" err="1" smtClean="0"/>
              <a:t>управлението</a:t>
            </a:r>
            <a:r>
              <a:rPr lang="ru-RU" dirty="0" smtClean="0"/>
              <a:t> на МПС след </a:t>
            </a:r>
            <a:r>
              <a:rPr lang="ru-RU" dirty="0" err="1" smtClean="0"/>
              <a:t>употребата</a:t>
            </a:r>
            <a:r>
              <a:rPr lang="ru-RU" dirty="0" smtClean="0"/>
              <a:t> </a:t>
            </a:r>
            <a:r>
              <a:rPr lang="ru-RU" dirty="0" err="1" smtClean="0"/>
              <a:t>му</a:t>
            </a:r>
            <a:r>
              <a:rPr lang="ru-RU" dirty="0" smtClean="0"/>
              <a:t> е </a:t>
            </a:r>
            <a:r>
              <a:rPr lang="ru-RU" dirty="0" err="1" smtClean="0"/>
              <a:t>съставомерно</a:t>
            </a:r>
            <a:r>
              <a:rPr lang="ru-RU" dirty="0" smtClean="0"/>
              <a:t>.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41449585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Право на защита</a:t>
            </a: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 algn="just">
              <a:buNone/>
            </a:pPr>
            <a:r>
              <a:rPr lang="ru-RU" b="1" dirty="0" smtClean="0"/>
              <a:t>Р 17/2009 </a:t>
            </a:r>
            <a:r>
              <a:rPr lang="ru-RU" b="1" dirty="0"/>
              <a:t>г. п</a:t>
            </a:r>
            <a:r>
              <a:rPr lang="ru-RU" b="1" dirty="0" smtClean="0"/>
              <a:t>о НД </a:t>
            </a:r>
            <a:r>
              <a:rPr lang="ru-RU" b="1" dirty="0"/>
              <a:t>603/2008 г., </a:t>
            </a:r>
            <a:r>
              <a:rPr lang="ru-RU" b="1" dirty="0" smtClean="0"/>
              <a:t>2 НО</a:t>
            </a:r>
            <a:endParaRPr lang="ru-RU" b="1" dirty="0"/>
          </a:p>
          <a:p>
            <a:pPr marL="0" indent="0" algn="just">
              <a:buNone/>
            </a:pPr>
            <a:r>
              <a:rPr lang="ru-RU" dirty="0" err="1" smtClean="0"/>
              <a:t>Разглеждането</a:t>
            </a:r>
            <a:r>
              <a:rPr lang="ru-RU" dirty="0" smtClean="0"/>
              <a:t> на </a:t>
            </a:r>
            <a:r>
              <a:rPr lang="ru-RU" dirty="0" err="1" smtClean="0"/>
              <a:t>делото</a:t>
            </a:r>
            <a:r>
              <a:rPr lang="ru-RU" dirty="0" smtClean="0"/>
              <a:t> в </a:t>
            </a:r>
            <a:r>
              <a:rPr lang="ru-RU" dirty="0" err="1" smtClean="0"/>
              <a:t>отсъствие</a:t>
            </a:r>
            <a:r>
              <a:rPr lang="ru-RU" dirty="0" smtClean="0"/>
              <a:t> на защитник, независимо, че </a:t>
            </a:r>
            <a:r>
              <a:rPr lang="ru-RU" dirty="0" err="1" smtClean="0"/>
              <a:t>такъв</a:t>
            </a:r>
            <a:r>
              <a:rPr lang="ru-RU" dirty="0" smtClean="0"/>
              <a:t> е бил назначен на основание чл.94, н.9 НПК е </a:t>
            </a:r>
            <a:r>
              <a:rPr lang="ru-RU" dirty="0" err="1" smtClean="0"/>
              <a:t>съществено</a:t>
            </a:r>
            <a:r>
              <a:rPr lang="ru-RU" dirty="0" smtClean="0"/>
              <a:t> нарушение на </a:t>
            </a:r>
            <a:r>
              <a:rPr lang="ru-RU" dirty="0" err="1" smtClean="0"/>
              <a:t>процесуални</a:t>
            </a:r>
            <a:r>
              <a:rPr lang="ru-RU" dirty="0" smtClean="0"/>
              <a:t> правила.</a:t>
            </a:r>
          </a:p>
          <a:p>
            <a:pPr marL="0" indent="0" algn="just">
              <a:buNone/>
            </a:pPr>
            <a:r>
              <a:rPr lang="ru-RU" dirty="0" err="1"/>
              <a:t>Незаконосъобразно</a:t>
            </a:r>
            <a:r>
              <a:rPr lang="ru-RU" dirty="0"/>
              <a:t> е </a:t>
            </a:r>
            <a:r>
              <a:rPr lang="ru-RU" dirty="0" err="1"/>
              <a:t>съображението</a:t>
            </a:r>
            <a:r>
              <a:rPr lang="ru-RU" dirty="0"/>
              <a:t>, че ход на </a:t>
            </a:r>
            <a:r>
              <a:rPr lang="ru-RU" dirty="0" err="1"/>
              <a:t>делото</a:t>
            </a:r>
            <a:r>
              <a:rPr lang="ru-RU" dirty="0"/>
              <a:t> </a:t>
            </a:r>
            <a:r>
              <a:rPr lang="ru-RU" dirty="0" err="1"/>
              <a:t>следва</a:t>
            </a:r>
            <a:r>
              <a:rPr lang="ru-RU" dirty="0"/>
              <a:t> да </a:t>
            </a:r>
            <a:r>
              <a:rPr lang="ru-RU" dirty="0" err="1"/>
              <a:t>бъде</a:t>
            </a:r>
            <a:r>
              <a:rPr lang="ru-RU" dirty="0"/>
              <a:t> даден без </a:t>
            </a:r>
            <a:r>
              <a:rPr lang="ru-RU" dirty="0" err="1"/>
              <a:t>участието</a:t>
            </a:r>
            <a:r>
              <a:rPr lang="ru-RU" dirty="0"/>
              <a:t> на защитник, </a:t>
            </a:r>
            <a:r>
              <a:rPr lang="ru-RU" dirty="0" err="1"/>
              <a:t>поради</a:t>
            </a:r>
            <a:r>
              <a:rPr lang="ru-RU" dirty="0"/>
              <a:t> </a:t>
            </a:r>
            <a:r>
              <a:rPr lang="ru-RU" dirty="0" err="1"/>
              <a:t>изтичането</a:t>
            </a:r>
            <a:r>
              <a:rPr lang="ru-RU" dirty="0"/>
              <a:t> на </a:t>
            </a:r>
            <a:r>
              <a:rPr lang="ru-RU" dirty="0" err="1"/>
              <a:t>всички</a:t>
            </a:r>
            <a:r>
              <a:rPr lang="ru-RU" dirty="0"/>
              <a:t> </a:t>
            </a:r>
            <a:r>
              <a:rPr lang="ru-RU" dirty="0" err="1"/>
              <a:t>срокове</a:t>
            </a:r>
            <a:r>
              <a:rPr lang="ru-RU" dirty="0"/>
              <a:t> за </a:t>
            </a:r>
            <a:r>
              <a:rPr lang="ru-RU" dirty="0" err="1"/>
              <a:t>разглеждането</a:t>
            </a:r>
            <a:r>
              <a:rPr lang="ru-RU" dirty="0"/>
              <a:t> </a:t>
            </a:r>
            <a:r>
              <a:rPr lang="ru-RU" dirty="0" err="1"/>
              <a:t>му</a:t>
            </a:r>
            <a:r>
              <a:rPr lang="ru-RU" dirty="0"/>
              <a:t>. </a:t>
            </a:r>
            <a:r>
              <a:rPr lang="ru-RU" dirty="0" err="1"/>
              <a:t>Правото</a:t>
            </a:r>
            <a:r>
              <a:rPr lang="ru-RU" dirty="0"/>
              <a:t> на справедлив </a:t>
            </a:r>
            <a:r>
              <a:rPr lang="ru-RU" dirty="0" err="1"/>
              <a:t>процес</a:t>
            </a:r>
            <a:r>
              <a:rPr lang="ru-RU" dirty="0"/>
              <a:t>, </a:t>
            </a:r>
            <a:r>
              <a:rPr lang="ru-RU" dirty="0" err="1"/>
              <a:t>включва</a:t>
            </a:r>
            <a:r>
              <a:rPr lang="ru-RU" dirty="0"/>
              <a:t> </a:t>
            </a:r>
            <a:r>
              <a:rPr lang="ru-RU" dirty="0" err="1"/>
              <a:t>освен</a:t>
            </a:r>
            <a:r>
              <a:rPr lang="ru-RU" dirty="0"/>
              <a:t> </a:t>
            </a:r>
            <a:r>
              <a:rPr lang="ru-RU" dirty="0" err="1" smtClean="0"/>
              <a:t>разумния</a:t>
            </a:r>
            <a:r>
              <a:rPr lang="ru-RU" dirty="0" smtClean="0"/>
              <a:t> </a:t>
            </a:r>
            <a:r>
              <a:rPr lang="ru-RU" dirty="0"/>
              <a:t>срок за </a:t>
            </a:r>
            <a:r>
              <a:rPr lang="ru-RU" dirty="0" err="1"/>
              <a:t>разглеждане</a:t>
            </a:r>
            <a:r>
              <a:rPr lang="ru-RU" dirty="0"/>
              <a:t> на </a:t>
            </a:r>
            <a:r>
              <a:rPr lang="ru-RU" dirty="0" err="1"/>
              <a:t>делото</a:t>
            </a:r>
            <a:r>
              <a:rPr lang="ru-RU" dirty="0"/>
              <a:t> и </a:t>
            </a:r>
            <a:r>
              <a:rPr lang="ru-RU" dirty="0" err="1"/>
              <a:t>съблюдаване</a:t>
            </a:r>
            <a:r>
              <a:rPr lang="ru-RU" dirty="0"/>
              <a:t> </a:t>
            </a:r>
            <a:r>
              <a:rPr lang="ru-RU" dirty="0" err="1"/>
              <a:t>основните</a:t>
            </a:r>
            <a:r>
              <a:rPr lang="ru-RU" dirty="0"/>
              <a:t> права на </a:t>
            </a:r>
            <a:r>
              <a:rPr lang="ru-RU" dirty="0" err="1" smtClean="0"/>
              <a:t>подсъдимия</a:t>
            </a:r>
            <a:r>
              <a:rPr lang="ru-RU" dirty="0" smtClean="0"/>
              <a:t>.</a:t>
            </a:r>
          </a:p>
          <a:p>
            <a:pPr marL="0" indent="0" algn="just">
              <a:buNone/>
            </a:pPr>
            <a:r>
              <a:rPr lang="ru-RU" b="1" dirty="0" smtClean="0"/>
              <a:t>Р 117/2009 </a:t>
            </a:r>
            <a:r>
              <a:rPr lang="ru-RU" b="1" dirty="0"/>
              <a:t>г. п</a:t>
            </a:r>
            <a:r>
              <a:rPr lang="ru-RU" b="1" dirty="0" smtClean="0"/>
              <a:t>о НД </a:t>
            </a:r>
            <a:r>
              <a:rPr lang="ru-RU" b="1" dirty="0"/>
              <a:t>92/2009 г</a:t>
            </a:r>
            <a:r>
              <a:rPr lang="ru-RU" b="1"/>
              <a:t>., </a:t>
            </a:r>
            <a:r>
              <a:rPr lang="ru-RU" b="1" smtClean="0"/>
              <a:t>3 НО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err="1" smtClean="0"/>
              <a:t>Липсата</a:t>
            </a:r>
            <a:r>
              <a:rPr lang="ru-RU" dirty="0" smtClean="0"/>
              <a:t> </a:t>
            </a:r>
            <a:r>
              <a:rPr lang="ru-RU" dirty="0"/>
              <a:t>на </a:t>
            </a:r>
            <a:r>
              <a:rPr lang="ru-RU" dirty="0" err="1"/>
              <a:t>преводач</a:t>
            </a:r>
            <a:r>
              <a:rPr lang="ru-RU" dirty="0"/>
              <a:t> при </a:t>
            </a:r>
            <a:r>
              <a:rPr lang="ru-RU" dirty="0" err="1"/>
              <a:t>констатирането</a:t>
            </a:r>
            <a:r>
              <a:rPr lang="ru-RU" dirty="0"/>
              <a:t> на </a:t>
            </a:r>
            <a:r>
              <a:rPr lang="ru-RU" dirty="0" err="1"/>
              <a:t>нарушението</a:t>
            </a:r>
            <a:r>
              <a:rPr lang="ru-RU" dirty="0"/>
              <a:t> и </a:t>
            </a:r>
            <a:r>
              <a:rPr lang="ru-RU" dirty="0" err="1"/>
              <a:t>последвалите</a:t>
            </a:r>
            <a:r>
              <a:rPr lang="ru-RU" dirty="0"/>
              <a:t> </a:t>
            </a:r>
            <a:r>
              <a:rPr lang="ru-RU" dirty="0" err="1"/>
              <a:t>го</a:t>
            </a:r>
            <a:r>
              <a:rPr lang="ru-RU" dirty="0"/>
              <a:t> действия на </a:t>
            </a:r>
            <a:r>
              <a:rPr lang="ru-RU" dirty="0" err="1"/>
              <a:t>контролните</a:t>
            </a:r>
            <a:r>
              <a:rPr lang="ru-RU" dirty="0"/>
              <a:t> </a:t>
            </a:r>
            <a:r>
              <a:rPr lang="ru-RU" dirty="0" err="1"/>
              <a:t>органи</a:t>
            </a:r>
            <a:r>
              <a:rPr lang="ru-RU" dirty="0"/>
              <a:t> е </a:t>
            </a:r>
            <a:r>
              <a:rPr lang="ru-RU" dirty="0" err="1"/>
              <a:t>несъществено</a:t>
            </a:r>
            <a:r>
              <a:rPr lang="ru-RU" dirty="0"/>
              <a:t> нарушение. Именно </a:t>
            </a:r>
            <a:r>
              <a:rPr lang="ru-RU" dirty="0" err="1"/>
              <a:t>поради</a:t>
            </a:r>
            <a:r>
              <a:rPr lang="ru-RU" dirty="0"/>
              <a:t> </a:t>
            </a:r>
            <a:r>
              <a:rPr lang="ru-RU" dirty="0" err="1"/>
              <a:t>отсъствието</a:t>
            </a:r>
            <a:r>
              <a:rPr lang="ru-RU" dirty="0"/>
              <a:t> </a:t>
            </a:r>
            <a:r>
              <a:rPr lang="ru-RU" dirty="0" err="1"/>
              <a:t>му</a:t>
            </a:r>
            <a:r>
              <a:rPr lang="ru-RU" dirty="0"/>
              <a:t>, за </a:t>
            </a:r>
            <a:r>
              <a:rPr lang="ru-RU" dirty="0" err="1"/>
              <a:t>подсъдимия</a:t>
            </a:r>
            <a:r>
              <a:rPr lang="ru-RU" dirty="0"/>
              <a:t> </a:t>
            </a:r>
            <a:r>
              <a:rPr lang="ru-RU" dirty="0" err="1"/>
              <a:t>са</a:t>
            </a:r>
            <a:r>
              <a:rPr lang="ru-RU" dirty="0"/>
              <a:t> </a:t>
            </a:r>
            <a:r>
              <a:rPr lang="ru-RU" dirty="0" err="1"/>
              <a:t>възникнали</a:t>
            </a:r>
            <a:r>
              <a:rPr lang="ru-RU" dirty="0"/>
              <a:t> </a:t>
            </a:r>
            <a:r>
              <a:rPr lang="ru-RU" dirty="0" err="1"/>
              <a:t>неясноти</a:t>
            </a:r>
            <a:r>
              <a:rPr lang="ru-RU" dirty="0"/>
              <a:t>, </a:t>
            </a:r>
            <a:r>
              <a:rPr lang="ru-RU" dirty="0" err="1"/>
              <a:t>свързани</a:t>
            </a:r>
            <a:r>
              <a:rPr lang="ru-RU" dirty="0"/>
              <a:t> с </a:t>
            </a:r>
            <a:r>
              <a:rPr lang="ru-RU" dirty="0" err="1"/>
              <a:t>правата</a:t>
            </a:r>
            <a:r>
              <a:rPr lang="ru-RU" dirty="0"/>
              <a:t> и </a:t>
            </a:r>
            <a:r>
              <a:rPr lang="ru-RU" dirty="0" err="1"/>
              <a:t>задълженията</a:t>
            </a:r>
            <a:r>
              <a:rPr lang="ru-RU" dirty="0"/>
              <a:t> </a:t>
            </a:r>
            <a:r>
              <a:rPr lang="ru-RU" dirty="0" err="1"/>
              <a:t>му</a:t>
            </a:r>
            <a:r>
              <a:rPr lang="ru-RU" dirty="0"/>
              <a:t> по </a:t>
            </a:r>
            <a:r>
              <a:rPr lang="ru-RU" dirty="0" err="1"/>
              <a:t>цитираната</a:t>
            </a:r>
            <a:r>
              <a:rPr lang="ru-RU" dirty="0"/>
              <a:t> </a:t>
            </a:r>
            <a:r>
              <a:rPr lang="ru-RU" dirty="0" err="1"/>
              <a:t>наредба</a:t>
            </a:r>
            <a:r>
              <a:rPr lang="ru-RU" dirty="0"/>
              <a:t> и </a:t>
            </a:r>
            <a:r>
              <a:rPr lang="ru-RU" dirty="0" err="1"/>
              <a:t>са</a:t>
            </a:r>
            <a:r>
              <a:rPr lang="ru-RU" dirty="0"/>
              <a:t> </a:t>
            </a:r>
            <a:r>
              <a:rPr lang="ru-RU" dirty="0" err="1"/>
              <a:t>рефлектирали</a:t>
            </a:r>
            <a:r>
              <a:rPr lang="ru-RU" dirty="0"/>
              <a:t> </a:t>
            </a:r>
            <a:r>
              <a:rPr lang="ru-RU" dirty="0" err="1"/>
              <a:t>върху</a:t>
            </a:r>
            <a:r>
              <a:rPr lang="ru-RU" dirty="0"/>
              <a:t> </a:t>
            </a:r>
            <a:r>
              <a:rPr lang="ru-RU" dirty="0" err="1"/>
              <a:t>правото</a:t>
            </a:r>
            <a:r>
              <a:rPr lang="ru-RU" dirty="0"/>
              <a:t> </a:t>
            </a:r>
            <a:r>
              <a:rPr lang="ru-RU" dirty="0" err="1"/>
              <a:t>му</a:t>
            </a:r>
            <a:r>
              <a:rPr lang="ru-RU" dirty="0"/>
              <a:t> да се </a:t>
            </a:r>
            <a:r>
              <a:rPr lang="ru-RU" dirty="0" err="1"/>
              <a:t>защитава</a:t>
            </a:r>
            <a:r>
              <a:rPr lang="ru-RU" dirty="0"/>
              <a:t> адекватно. </a:t>
            </a:r>
            <a:r>
              <a:rPr lang="ru-RU" dirty="0" err="1"/>
              <a:t>Когато</a:t>
            </a:r>
            <a:r>
              <a:rPr lang="ru-RU" dirty="0"/>
              <a:t> </a:t>
            </a:r>
            <a:r>
              <a:rPr lang="ru-RU" dirty="0" err="1"/>
              <a:t>тази</a:t>
            </a:r>
            <a:r>
              <a:rPr lang="ru-RU" dirty="0"/>
              <a:t> констатация се </a:t>
            </a:r>
            <a:r>
              <a:rPr lang="ru-RU" dirty="0" err="1"/>
              <a:t>свърже</a:t>
            </a:r>
            <a:r>
              <a:rPr lang="ru-RU" dirty="0"/>
              <a:t> с </a:t>
            </a:r>
            <a:r>
              <a:rPr lang="ru-RU" dirty="0" err="1"/>
              <a:t>обстоятелството</a:t>
            </a:r>
            <a:r>
              <a:rPr lang="ru-RU" dirty="0"/>
              <a:t>, че фактически той е бил лишен от талон за </a:t>
            </a:r>
            <a:r>
              <a:rPr lang="ru-RU" dirty="0" err="1"/>
              <a:t>кръвна</a:t>
            </a:r>
            <a:r>
              <a:rPr lang="ru-RU" dirty="0"/>
              <a:t> проба, </a:t>
            </a:r>
            <a:r>
              <a:rPr lang="ru-RU" dirty="0" err="1"/>
              <a:t>изводът</a:t>
            </a:r>
            <a:r>
              <a:rPr lang="ru-RU" dirty="0"/>
              <a:t> на </a:t>
            </a:r>
            <a:r>
              <a:rPr lang="ru-RU" dirty="0" err="1"/>
              <a:t>втората</a:t>
            </a:r>
            <a:r>
              <a:rPr lang="ru-RU" dirty="0"/>
              <a:t> инстанция, за </a:t>
            </a:r>
            <a:r>
              <a:rPr lang="ru-RU" dirty="0" err="1"/>
              <a:t>виновност</a:t>
            </a:r>
            <a:r>
              <a:rPr lang="ru-RU" dirty="0"/>
              <a:t> по </a:t>
            </a:r>
            <a:r>
              <a:rPr lang="ru-RU" dirty="0" err="1"/>
              <a:t>повдигнатото</a:t>
            </a:r>
            <a:r>
              <a:rPr lang="ru-RU" dirty="0"/>
              <a:t> обвинение е </a:t>
            </a:r>
            <a:r>
              <a:rPr lang="ru-RU" dirty="0" err="1"/>
              <a:t>незаконосъобразен</a:t>
            </a:r>
            <a:r>
              <a:rPr lang="ru-RU" dirty="0"/>
              <a:t>, на </a:t>
            </a:r>
            <a:r>
              <a:rPr lang="ru-RU" dirty="0" err="1"/>
              <a:t>още</a:t>
            </a:r>
            <a:r>
              <a:rPr lang="ru-RU" dirty="0"/>
              <a:t> </a:t>
            </a:r>
            <a:r>
              <a:rPr lang="ru-RU" dirty="0" err="1"/>
              <a:t>по-голямо</a:t>
            </a:r>
            <a:r>
              <a:rPr lang="ru-RU" dirty="0"/>
              <a:t> основание. </a:t>
            </a:r>
          </a:p>
          <a:p>
            <a:pPr marL="0" indent="0" algn="just">
              <a:buNone/>
            </a:pPr>
            <a:r>
              <a:rPr lang="ru-RU" dirty="0" err="1"/>
              <a:t>Поради</a:t>
            </a:r>
            <a:r>
              <a:rPr lang="ru-RU" dirty="0"/>
              <a:t> </a:t>
            </a:r>
            <a:r>
              <a:rPr lang="ru-RU" dirty="0" err="1"/>
              <a:t>това</a:t>
            </a:r>
            <a:r>
              <a:rPr lang="ru-RU" dirty="0"/>
              <a:t>, че при </a:t>
            </a:r>
            <a:r>
              <a:rPr lang="ru-RU" dirty="0" err="1"/>
              <a:t>посочените</a:t>
            </a:r>
            <a:r>
              <a:rPr lang="ru-RU" dirty="0"/>
              <a:t> </a:t>
            </a:r>
            <a:r>
              <a:rPr lang="ru-RU" dirty="0" err="1"/>
              <a:t>нарушавания</a:t>
            </a:r>
            <a:r>
              <a:rPr lang="ru-RU" dirty="0"/>
              <a:t> на </a:t>
            </a:r>
            <a:r>
              <a:rPr lang="ru-RU" dirty="0" err="1"/>
              <a:t>реда</a:t>
            </a:r>
            <a:r>
              <a:rPr lang="ru-RU" dirty="0"/>
              <a:t> по </a:t>
            </a:r>
            <a:r>
              <a:rPr lang="ru-RU" dirty="0" err="1"/>
              <a:t>наредба</a:t>
            </a:r>
            <a:r>
              <a:rPr lang="ru-RU" dirty="0"/>
              <a:t> № 30/2001 г., </a:t>
            </a:r>
            <a:r>
              <a:rPr lang="ru-RU" dirty="0" err="1"/>
              <a:t>относно</a:t>
            </a:r>
            <a:r>
              <a:rPr lang="ru-RU" dirty="0"/>
              <a:t> </a:t>
            </a:r>
            <a:r>
              <a:rPr lang="ru-RU" dirty="0" err="1"/>
              <a:t>установяване</a:t>
            </a:r>
            <a:r>
              <a:rPr lang="ru-RU" dirty="0"/>
              <a:t> </a:t>
            </a:r>
            <a:r>
              <a:rPr lang="ru-RU" dirty="0" err="1"/>
              <a:t>концентрацията</a:t>
            </a:r>
            <a:r>
              <a:rPr lang="ru-RU" dirty="0"/>
              <a:t> на </a:t>
            </a:r>
            <a:r>
              <a:rPr lang="ru-RU" dirty="0" err="1"/>
              <a:t>алкохол</a:t>
            </a:r>
            <a:r>
              <a:rPr lang="ru-RU" dirty="0"/>
              <a:t> в </a:t>
            </a:r>
            <a:r>
              <a:rPr lang="ru-RU" dirty="0" err="1"/>
              <a:t>кръвта</a:t>
            </a:r>
            <a:r>
              <a:rPr lang="ru-RU" dirty="0"/>
              <a:t> на </a:t>
            </a:r>
            <a:r>
              <a:rPr lang="ru-RU" dirty="0" err="1"/>
              <a:t>подсъдимия</a:t>
            </a:r>
            <a:r>
              <a:rPr lang="ru-RU" dirty="0"/>
              <a:t>, не </a:t>
            </a:r>
            <a:r>
              <a:rPr lang="ru-RU" dirty="0" err="1"/>
              <a:t>може</a:t>
            </a:r>
            <a:r>
              <a:rPr lang="ru-RU" dirty="0"/>
              <a:t> да </a:t>
            </a:r>
            <a:r>
              <a:rPr lang="ru-RU" dirty="0" err="1"/>
              <a:t>обоснове</a:t>
            </a:r>
            <a:r>
              <a:rPr lang="ru-RU" dirty="0"/>
              <a:t> </a:t>
            </a:r>
            <a:r>
              <a:rPr lang="ru-RU" dirty="0" err="1"/>
              <a:t>отговорността</a:t>
            </a:r>
            <a:r>
              <a:rPr lang="ru-RU" dirty="0"/>
              <a:t> </a:t>
            </a:r>
            <a:r>
              <a:rPr lang="ru-RU" dirty="0" err="1"/>
              <a:t>му</a:t>
            </a:r>
            <a:r>
              <a:rPr lang="ru-RU" dirty="0"/>
              <a:t> </a:t>
            </a:r>
            <a:r>
              <a:rPr lang="ru-RU" dirty="0" err="1"/>
              <a:t>като</a:t>
            </a:r>
            <a:r>
              <a:rPr lang="ru-RU" dirty="0"/>
              <a:t> </a:t>
            </a:r>
            <a:r>
              <a:rPr lang="ru-RU" dirty="0" err="1"/>
              <a:t>водач</a:t>
            </a:r>
            <a:r>
              <a:rPr lang="ru-RU" dirty="0"/>
              <a:t> на МПС по чл. 343б ал. 1 НК, </a:t>
            </a:r>
            <a:r>
              <a:rPr lang="ru-RU" dirty="0" err="1"/>
              <a:t>следва</a:t>
            </a:r>
            <a:r>
              <a:rPr lang="ru-RU" dirty="0"/>
              <a:t> да се приеме, че той не е </a:t>
            </a:r>
            <a:r>
              <a:rPr lang="ru-RU" dirty="0" err="1"/>
              <a:t>осъществил</a:t>
            </a:r>
            <a:r>
              <a:rPr lang="ru-RU" dirty="0"/>
              <a:t> </a:t>
            </a:r>
            <a:r>
              <a:rPr lang="ru-RU" dirty="0" err="1"/>
              <a:t>състава</a:t>
            </a:r>
            <a:r>
              <a:rPr lang="ru-RU" dirty="0"/>
              <a:t> на </a:t>
            </a:r>
            <a:r>
              <a:rPr lang="ru-RU" dirty="0" err="1"/>
              <a:t>това</a:t>
            </a:r>
            <a:r>
              <a:rPr lang="ru-RU" dirty="0"/>
              <a:t> </a:t>
            </a:r>
            <a:r>
              <a:rPr lang="ru-RU" dirty="0" err="1"/>
              <a:t>престъпление</a:t>
            </a:r>
            <a:r>
              <a:rPr lang="ru-RU" dirty="0" smtClean="0"/>
              <a:t>.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39479704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1" indent="0" algn="ctr">
              <a:buNone/>
            </a:pPr>
            <a:r>
              <a:rPr lang="bg-BG" sz="4400" dirty="0" smtClean="0"/>
              <a:t>БЛАГОДАРЯ ЗА ВНИМАНИЕТО !</a:t>
            </a:r>
          </a:p>
          <a:p>
            <a:pPr marL="457200" lvl="1" indent="0" algn="ctr">
              <a:buNone/>
            </a:pPr>
            <a:r>
              <a:rPr lang="en-US" sz="4400" dirty="0" smtClean="0">
                <a:hlinkClick r:id="rId2"/>
              </a:rPr>
              <a:t>shekerdjiev@gmail.com</a:t>
            </a:r>
            <a:endParaRPr lang="en-US" sz="4400" dirty="0" smtClean="0"/>
          </a:p>
        </p:txBody>
      </p:sp>
    </p:spTree>
    <p:extLst>
      <p:ext uri="{BB962C8B-B14F-4D97-AF65-F5344CB8AC3E}">
        <p14:creationId xmlns:p14="http://schemas.microsoft.com/office/powerpoint/2010/main" val="33231042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 smtClean="0"/>
              <a:t>Обективна страна на престъплението по чл.343б НК </a:t>
            </a: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b="1" dirty="0" smtClean="0"/>
              <a:t>Р 290/2013 </a:t>
            </a:r>
            <a:r>
              <a:rPr lang="ru-RU" b="1" dirty="0"/>
              <a:t>г. на ВКС по </a:t>
            </a:r>
            <a:r>
              <a:rPr lang="ru-RU" b="1" dirty="0" smtClean="0"/>
              <a:t>НД </a:t>
            </a:r>
            <a:r>
              <a:rPr lang="ru-RU" b="1" dirty="0"/>
              <a:t>813/2013 г., </a:t>
            </a:r>
            <a:r>
              <a:rPr lang="ru-RU" b="1" dirty="0" smtClean="0"/>
              <a:t>2 НО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err="1" smtClean="0"/>
              <a:t>Престъплението</a:t>
            </a:r>
            <a:r>
              <a:rPr lang="ru-RU" dirty="0" smtClean="0"/>
              <a:t> </a:t>
            </a:r>
            <a:r>
              <a:rPr lang="ru-RU" dirty="0"/>
              <a:t>по чл. 343б, ал. 1 от НК е на </a:t>
            </a:r>
            <a:r>
              <a:rPr lang="ru-RU" dirty="0" err="1"/>
              <a:t>формално</a:t>
            </a:r>
            <a:r>
              <a:rPr lang="ru-RU" dirty="0"/>
              <a:t> </a:t>
            </a:r>
            <a:r>
              <a:rPr lang="ru-RU" dirty="0" err="1"/>
              <a:t>извършване</a:t>
            </a:r>
            <a:r>
              <a:rPr lang="ru-RU" dirty="0"/>
              <a:t>. За </a:t>
            </a:r>
            <a:r>
              <a:rPr lang="ru-RU" dirty="0" err="1"/>
              <a:t>съставомерността</a:t>
            </a:r>
            <a:r>
              <a:rPr lang="ru-RU" dirty="0"/>
              <a:t> на </a:t>
            </a:r>
            <a:r>
              <a:rPr lang="ru-RU" dirty="0" err="1"/>
              <a:t>деянието</a:t>
            </a:r>
            <a:r>
              <a:rPr lang="ru-RU" dirty="0"/>
              <a:t> е необходимо и </a:t>
            </a:r>
            <a:r>
              <a:rPr lang="ru-RU" dirty="0" err="1"/>
              <a:t>достатъчно</a:t>
            </a:r>
            <a:r>
              <a:rPr lang="ru-RU" dirty="0"/>
              <a:t> </a:t>
            </a:r>
            <a:r>
              <a:rPr lang="ru-RU" dirty="0" err="1"/>
              <a:t>обективното</a:t>
            </a:r>
            <a:r>
              <a:rPr lang="ru-RU" dirty="0"/>
              <a:t> наличие на </a:t>
            </a:r>
            <a:r>
              <a:rPr lang="ru-RU" dirty="0" err="1"/>
              <a:t>алкохол</a:t>
            </a:r>
            <a:r>
              <a:rPr lang="ru-RU" dirty="0"/>
              <a:t> в </a:t>
            </a:r>
            <a:r>
              <a:rPr lang="ru-RU" dirty="0" err="1"/>
              <a:t>кръвта</a:t>
            </a:r>
            <a:r>
              <a:rPr lang="ru-RU" dirty="0"/>
              <a:t> на </a:t>
            </a:r>
            <a:r>
              <a:rPr lang="ru-RU" dirty="0" err="1"/>
              <a:t>водача</a:t>
            </a:r>
            <a:r>
              <a:rPr lang="ru-RU" dirty="0"/>
              <a:t> над </a:t>
            </a:r>
            <a:r>
              <a:rPr lang="ru-RU" dirty="0" err="1"/>
              <a:t>изискуемия</a:t>
            </a:r>
            <a:r>
              <a:rPr lang="ru-RU" dirty="0"/>
              <a:t> от закона минимум, </a:t>
            </a:r>
            <a:r>
              <a:rPr lang="ru-RU" dirty="0" err="1"/>
              <a:t>установена</a:t>
            </a:r>
            <a:r>
              <a:rPr lang="ru-RU" dirty="0"/>
              <a:t> по </a:t>
            </a:r>
            <a:r>
              <a:rPr lang="ru-RU" dirty="0" err="1"/>
              <a:t>надлежния</a:t>
            </a:r>
            <a:r>
              <a:rPr lang="ru-RU" dirty="0"/>
              <a:t> </a:t>
            </a:r>
            <a:r>
              <a:rPr lang="ru-RU" dirty="0" smtClean="0"/>
              <a:t>ред.</a:t>
            </a:r>
          </a:p>
          <a:p>
            <a:pPr marL="0" indent="0" algn="just">
              <a:buNone/>
            </a:pPr>
            <a:r>
              <a:rPr lang="ru-RU" dirty="0" err="1" smtClean="0"/>
              <a:t>Наказателната</a:t>
            </a:r>
            <a:r>
              <a:rPr lang="ru-RU" dirty="0" smtClean="0"/>
              <a:t> </a:t>
            </a:r>
            <a:r>
              <a:rPr lang="ru-RU" dirty="0" err="1"/>
              <a:t>отговорност</a:t>
            </a:r>
            <a:r>
              <a:rPr lang="ru-RU" dirty="0"/>
              <a:t> по чл. 343б от НК се носи от </a:t>
            </a:r>
            <a:r>
              <a:rPr lang="ru-RU" dirty="0" err="1"/>
              <a:t>дееца</a:t>
            </a:r>
            <a:r>
              <a:rPr lang="ru-RU" dirty="0"/>
              <a:t> за управление на МПС след </a:t>
            </a:r>
            <a:r>
              <a:rPr lang="ru-RU" dirty="0" err="1"/>
              <a:t>употреба</a:t>
            </a:r>
            <a:r>
              <a:rPr lang="ru-RU" dirty="0"/>
              <a:t> на </a:t>
            </a:r>
            <a:r>
              <a:rPr lang="ru-RU" dirty="0" err="1"/>
              <a:t>алкохол</a:t>
            </a:r>
            <a:r>
              <a:rPr lang="ru-RU" dirty="0"/>
              <a:t> в </a:t>
            </a:r>
            <a:r>
              <a:rPr lang="ru-RU" dirty="0" err="1"/>
              <a:t>кръвта</a:t>
            </a:r>
            <a:r>
              <a:rPr lang="ru-RU" dirty="0"/>
              <a:t> на </a:t>
            </a:r>
            <a:r>
              <a:rPr lang="ru-RU" dirty="0" err="1"/>
              <a:t>водача</a:t>
            </a:r>
            <a:r>
              <a:rPr lang="ru-RU" dirty="0"/>
              <a:t> над 1.2 на </a:t>
            </a:r>
            <a:r>
              <a:rPr lang="ru-RU" dirty="0" err="1"/>
              <a:t>хиляда</a:t>
            </a:r>
            <a:r>
              <a:rPr lang="ru-RU" dirty="0"/>
              <a:t>, </a:t>
            </a:r>
            <a:r>
              <a:rPr lang="ru-RU" dirty="0" err="1"/>
              <a:t>като</a:t>
            </a:r>
            <a:r>
              <a:rPr lang="ru-RU" dirty="0"/>
              <a:t> </a:t>
            </a:r>
            <a:r>
              <a:rPr lang="ru-RU" dirty="0" err="1"/>
              <a:t>законът</a:t>
            </a:r>
            <a:r>
              <a:rPr lang="ru-RU" dirty="0"/>
              <a:t> не </a:t>
            </a:r>
            <a:r>
              <a:rPr lang="ru-RU" dirty="0" err="1"/>
              <a:t>прави</a:t>
            </a:r>
            <a:r>
              <a:rPr lang="ru-RU" dirty="0"/>
              <a:t> </a:t>
            </a:r>
            <a:r>
              <a:rPr lang="ru-RU" dirty="0" err="1"/>
              <a:t>разлика</a:t>
            </a:r>
            <a:r>
              <a:rPr lang="ru-RU" dirty="0"/>
              <a:t> за </a:t>
            </a:r>
            <a:r>
              <a:rPr lang="ru-RU" dirty="0" err="1"/>
              <a:t>различните</a:t>
            </a:r>
            <a:r>
              <a:rPr lang="ru-RU" dirty="0"/>
              <a:t> </a:t>
            </a:r>
            <a:r>
              <a:rPr lang="ru-RU" dirty="0" err="1"/>
              <a:t>източници</a:t>
            </a:r>
            <a:r>
              <a:rPr lang="ru-RU" dirty="0"/>
              <a:t> на </a:t>
            </a:r>
            <a:r>
              <a:rPr lang="ru-RU" dirty="0" err="1"/>
              <a:t>алкохолно</a:t>
            </a:r>
            <a:r>
              <a:rPr lang="ru-RU" dirty="0"/>
              <a:t> </a:t>
            </a:r>
            <a:r>
              <a:rPr lang="ru-RU" dirty="0" err="1"/>
              <a:t>съдържание</a:t>
            </a:r>
            <a:r>
              <a:rPr lang="ru-RU" dirty="0"/>
              <a:t>, а именно дали се </a:t>
            </a:r>
            <a:r>
              <a:rPr lang="ru-RU" dirty="0" err="1"/>
              <a:t>дължи</a:t>
            </a:r>
            <a:r>
              <a:rPr lang="ru-RU" dirty="0"/>
              <a:t> на </a:t>
            </a:r>
            <a:r>
              <a:rPr lang="ru-RU" dirty="0" err="1"/>
              <a:t>употреба</a:t>
            </a:r>
            <a:r>
              <a:rPr lang="ru-RU" dirty="0"/>
              <a:t> на </a:t>
            </a:r>
            <a:r>
              <a:rPr lang="ru-RU" dirty="0" err="1"/>
              <a:t>алкохолни</a:t>
            </a:r>
            <a:r>
              <a:rPr lang="ru-RU" dirty="0"/>
              <a:t> напитки или на </a:t>
            </a:r>
            <a:r>
              <a:rPr lang="ru-RU" dirty="0" err="1"/>
              <a:t>лекарствени</a:t>
            </a:r>
            <a:r>
              <a:rPr lang="ru-RU" dirty="0"/>
              <a:t> </a:t>
            </a:r>
            <a:r>
              <a:rPr lang="ru-RU" dirty="0" err="1"/>
              <a:t>препарати</a:t>
            </a:r>
            <a:r>
              <a:rPr lang="ru-RU" dirty="0"/>
              <a:t>, </a:t>
            </a:r>
            <a:r>
              <a:rPr lang="ru-RU" dirty="0" err="1"/>
              <a:t>съдържащи</a:t>
            </a:r>
            <a:r>
              <a:rPr lang="ru-RU" dirty="0"/>
              <a:t> </a:t>
            </a:r>
            <a:r>
              <a:rPr lang="ru-RU" dirty="0" err="1"/>
              <a:t>алкохол</a:t>
            </a:r>
            <a:r>
              <a:rPr lang="ru-RU" dirty="0"/>
              <a:t>. </a:t>
            </a:r>
            <a:endParaRPr lang="ru-RU" dirty="0" smtClean="0">
              <a:solidFill>
                <a:srgbClr val="000000"/>
              </a:solidFill>
              <a:latin typeface="Times New Roman"/>
            </a:endParaRPr>
          </a:p>
          <a:p>
            <a:pPr marL="0" indent="0">
              <a:buNone/>
            </a:pP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3453380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 smtClean="0"/>
              <a:t>Обективна страна на престъплението по чл.343б НК</a:t>
            </a: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ru-RU" b="1" dirty="0" smtClean="0"/>
              <a:t>Р 483/2015 </a:t>
            </a:r>
            <a:r>
              <a:rPr lang="ru-RU" b="1" dirty="0"/>
              <a:t>г. на ВКС по </a:t>
            </a:r>
            <a:r>
              <a:rPr lang="ru-RU" b="1" dirty="0" smtClean="0"/>
              <a:t>НД </a:t>
            </a:r>
            <a:r>
              <a:rPr lang="ru-RU" b="1" dirty="0"/>
              <a:t>1488/2015 г., </a:t>
            </a:r>
            <a:r>
              <a:rPr lang="ru-RU" b="1" dirty="0" smtClean="0"/>
              <a:t>1 НО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При </a:t>
            </a:r>
            <a:r>
              <a:rPr lang="ru-RU" dirty="0" err="1"/>
              <a:t>управляването</a:t>
            </a:r>
            <a:r>
              <a:rPr lang="ru-RU" dirty="0"/>
              <a:t> на МПС след </a:t>
            </a:r>
            <a:r>
              <a:rPr lang="ru-RU" dirty="0" err="1"/>
              <a:t>употреба</a:t>
            </a:r>
            <a:r>
              <a:rPr lang="ru-RU" dirty="0"/>
              <a:t> на </a:t>
            </a:r>
            <a:r>
              <a:rPr lang="ru-RU" dirty="0" err="1"/>
              <a:t>алкохол</a:t>
            </a:r>
            <a:r>
              <a:rPr lang="ru-RU" dirty="0"/>
              <a:t> </a:t>
            </a:r>
            <a:r>
              <a:rPr lang="ru-RU" dirty="0" err="1"/>
              <a:t>законодателят</a:t>
            </a:r>
            <a:r>
              <a:rPr lang="ru-RU" dirty="0"/>
              <a:t> е </a:t>
            </a:r>
            <a:r>
              <a:rPr lang="ru-RU" dirty="0" err="1"/>
              <a:t>предвидил</a:t>
            </a:r>
            <a:r>
              <a:rPr lang="ru-RU" dirty="0"/>
              <a:t> </a:t>
            </a:r>
            <a:r>
              <a:rPr lang="ru-RU" dirty="0" err="1"/>
              <a:t>настъпване</a:t>
            </a:r>
            <a:r>
              <a:rPr lang="ru-RU" dirty="0"/>
              <a:t> на </a:t>
            </a:r>
            <a:r>
              <a:rPr lang="ru-RU" dirty="0" err="1" smtClean="0"/>
              <a:t>опасност</a:t>
            </a:r>
            <a:r>
              <a:rPr lang="ru-RU" dirty="0" smtClean="0"/>
              <a:t> за живота и </a:t>
            </a:r>
            <a:r>
              <a:rPr lang="ru-RU" dirty="0" err="1" smtClean="0"/>
              <a:t>здравето</a:t>
            </a:r>
            <a:r>
              <a:rPr lang="ru-RU" dirty="0" smtClean="0"/>
              <a:t> на </a:t>
            </a:r>
            <a:r>
              <a:rPr lang="ru-RU" dirty="0" err="1" smtClean="0"/>
              <a:t>гражданите</a:t>
            </a:r>
            <a:r>
              <a:rPr lang="ru-RU" dirty="0" smtClean="0"/>
              <a:t> </a:t>
            </a:r>
            <a:r>
              <a:rPr lang="ru-RU" dirty="0"/>
              <a:t>при концентрация на </a:t>
            </a:r>
            <a:r>
              <a:rPr lang="ru-RU" dirty="0" err="1"/>
              <a:t>алкохола</a:t>
            </a:r>
            <a:r>
              <a:rPr lang="ru-RU" dirty="0"/>
              <a:t> в </a:t>
            </a:r>
            <a:r>
              <a:rPr lang="ru-RU" dirty="0" err="1"/>
              <a:t>кръвта</a:t>
            </a:r>
            <a:r>
              <a:rPr lang="ru-RU" dirty="0"/>
              <a:t> на </a:t>
            </a:r>
            <a:r>
              <a:rPr lang="ru-RU" dirty="0" err="1"/>
              <a:t>водача</a:t>
            </a:r>
            <a:r>
              <a:rPr lang="ru-RU" dirty="0"/>
              <a:t> над 1,2 </a:t>
            </a:r>
            <a:r>
              <a:rPr lang="ru-RU" dirty="0" err="1"/>
              <a:t>промила</a:t>
            </a:r>
            <a:r>
              <a:rPr lang="ru-RU" dirty="0"/>
              <a:t>, а </a:t>
            </a:r>
            <a:r>
              <a:rPr lang="ru-RU" dirty="0" err="1"/>
              <a:t>когато</a:t>
            </a:r>
            <a:r>
              <a:rPr lang="ru-RU" dirty="0"/>
              <a:t> след </a:t>
            </a:r>
            <a:r>
              <a:rPr lang="ru-RU" dirty="0" err="1"/>
              <a:t>съответно</a:t>
            </a:r>
            <a:r>
              <a:rPr lang="ru-RU" dirty="0"/>
              <a:t> </a:t>
            </a:r>
            <a:r>
              <a:rPr lang="ru-RU" dirty="0" err="1"/>
              <a:t>санкциониране</a:t>
            </a:r>
            <a:r>
              <a:rPr lang="ru-RU" dirty="0"/>
              <a:t> с </a:t>
            </a:r>
            <a:r>
              <a:rPr lang="ru-RU" dirty="0" err="1"/>
              <a:t>присъда</a:t>
            </a:r>
            <a:r>
              <a:rPr lang="ru-RU" dirty="0"/>
              <a:t> той </a:t>
            </a:r>
            <a:r>
              <a:rPr lang="ru-RU" dirty="0" err="1"/>
              <a:t>отново</a:t>
            </a:r>
            <a:r>
              <a:rPr lang="ru-RU" dirty="0"/>
              <a:t> </a:t>
            </a:r>
            <a:r>
              <a:rPr lang="ru-RU" dirty="0" err="1"/>
              <a:t>управлява</a:t>
            </a:r>
            <a:r>
              <a:rPr lang="ru-RU" dirty="0"/>
              <a:t> МПС след </a:t>
            </a:r>
            <a:r>
              <a:rPr lang="ru-RU" dirty="0" err="1"/>
              <a:t>употреба</a:t>
            </a:r>
            <a:r>
              <a:rPr lang="ru-RU" dirty="0"/>
              <a:t> на </a:t>
            </a:r>
            <a:r>
              <a:rPr lang="ru-RU" dirty="0" err="1"/>
              <a:t>алкохол</a:t>
            </a:r>
            <a:r>
              <a:rPr lang="ru-RU" dirty="0"/>
              <a:t> с концентрация над 0,5 </a:t>
            </a:r>
            <a:r>
              <a:rPr lang="ru-RU" dirty="0" err="1"/>
              <a:t>промила</a:t>
            </a:r>
            <a:r>
              <a:rPr lang="ru-RU" dirty="0"/>
              <a:t>, за </a:t>
            </a:r>
            <a:r>
              <a:rPr lang="ru-RU" dirty="0" err="1"/>
              <a:t>това</a:t>
            </a:r>
            <a:r>
              <a:rPr lang="ru-RU" dirty="0"/>
              <a:t> по принцип административно нарушение (по чл. 174, ал. 1 и 2 от </a:t>
            </a:r>
            <a:r>
              <a:rPr lang="ru-RU" dirty="0" err="1"/>
              <a:t>ЗДвП</a:t>
            </a:r>
            <a:r>
              <a:rPr lang="ru-RU" dirty="0"/>
              <a:t>) </a:t>
            </a:r>
            <a:r>
              <a:rPr lang="ru-RU" dirty="0" err="1"/>
              <a:t>следва</a:t>
            </a:r>
            <a:r>
              <a:rPr lang="ru-RU" dirty="0"/>
              <a:t> да </a:t>
            </a:r>
            <a:r>
              <a:rPr lang="ru-RU" dirty="0" err="1"/>
              <a:t>понесе</a:t>
            </a:r>
            <a:r>
              <a:rPr lang="ru-RU" dirty="0"/>
              <a:t> </a:t>
            </a:r>
            <a:r>
              <a:rPr lang="ru-RU" dirty="0" err="1"/>
              <a:t>наказателна</a:t>
            </a:r>
            <a:r>
              <a:rPr lang="ru-RU" dirty="0"/>
              <a:t> </a:t>
            </a:r>
            <a:r>
              <a:rPr lang="ru-RU" dirty="0" err="1"/>
              <a:t>отговорност</a:t>
            </a:r>
            <a:r>
              <a:rPr lang="ru-RU" dirty="0"/>
              <a:t> по чл. 343б, ал. 2 от </a:t>
            </a:r>
            <a:r>
              <a:rPr lang="ru-RU" dirty="0" smtClean="0"/>
              <a:t>НК.</a:t>
            </a:r>
          </a:p>
          <a:p>
            <a:pPr marL="0" indent="0" algn="just">
              <a:buNone/>
            </a:pPr>
            <a:r>
              <a:rPr lang="ru-RU" dirty="0" smtClean="0"/>
              <a:t>В </a:t>
            </a:r>
            <a:r>
              <a:rPr lang="ru-RU" dirty="0" err="1"/>
              <a:t>тези</a:t>
            </a:r>
            <a:r>
              <a:rPr lang="ru-RU" dirty="0"/>
              <a:t> два случая </a:t>
            </a:r>
            <a:r>
              <a:rPr lang="ru-RU" dirty="0" err="1"/>
              <a:t>законодателят</a:t>
            </a:r>
            <a:r>
              <a:rPr lang="ru-RU" dirty="0"/>
              <a:t> е </a:t>
            </a:r>
            <a:r>
              <a:rPr lang="ru-RU" dirty="0" err="1"/>
              <a:t>имал</a:t>
            </a:r>
            <a:r>
              <a:rPr lang="ru-RU" dirty="0"/>
              <a:t> </a:t>
            </a:r>
            <a:r>
              <a:rPr lang="ru-RU" dirty="0" err="1"/>
              <a:t>предвид</a:t>
            </a:r>
            <a:r>
              <a:rPr lang="ru-RU" dirty="0"/>
              <a:t> научно </a:t>
            </a:r>
            <a:r>
              <a:rPr lang="ru-RU" dirty="0" err="1"/>
              <a:t>установените</a:t>
            </a:r>
            <a:r>
              <a:rPr lang="ru-RU" dirty="0"/>
              <a:t> </a:t>
            </a:r>
            <a:r>
              <a:rPr lang="ru-RU" dirty="0" err="1"/>
              <a:t>промени</a:t>
            </a:r>
            <a:r>
              <a:rPr lang="ru-RU" dirty="0"/>
              <a:t> в </a:t>
            </a:r>
            <a:r>
              <a:rPr lang="ru-RU" dirty="0" err="1"/>
              <a:t>съзнанието</a:t>
            </a:r>
            <a:r>
              <a:rPr lang="ru-RU" dirty="0"/>
              <a:t> на </a:t>
            </a:r>
            <a:r>
              <a:rPr lang="ru-RU" dirty="0" err="1"/>
              <a:t>водача</a:t>
            </a:r>
            <a:r>
              <a:rPr lang="ru-RU" dirty="0"/>
              <a:t> при приема на </a:t>
            </a:r>
            <a:r>
              <a:rPr lang="ru-RU" dirty="0" err="1"/>
              <a:t>алкохол</a:t>
            </a:r>
            <a:r>
              <a:rPr lang="ru-RU" dirty="0"/>
              <a:t> в </a:t>
            </a:r>
            <a:r>
              <a:rPr lang="ru-RU" dirty="0" err="1"/>
              <a:t>посочените</a:t>
            </a:r>
            <a:r>
              <a:rPr lang="ru-RU" dirty="0"/>
              <a:t> концентрации, </a:t>
            </a:r>
            <a:r>
              <a:rPr lang="ru-RU" dirty="0" err="1"/>
              <a:t>поради</a:t>
            </a:r>
            <a:r>
              <a:rPr lang="ru-RU" dirty="0"/>
              <a:t> </a:t>
            </a:r>
            <a:r>
              <a:rPr lang="ru-RU" dirty="0" err="1"/>
              <a:t>което</a:t>
            </a:r>
            <a:r>
              <a:rPr lang="ru-RU" dirty="0"/>
              <a:t> не е необходимо </a:t>
            </a:r>
            <a:r>
              <a:rPr lang="ru-RU" dirty="0" err="1"/>
              <a:t>доказване</a:t>
            </a:r>
            <a:r>
              <a:rPr lang="ru-RU" dirty="0"/>
              <a:t> на </a:t>
            </a:r>
            <a:r>
              <a:rPr lang="ru-RU" dirty="0" err="1"/>
              <a:t>конкретното</a:t>
            </a:r>
            <a:r>
              <a:rPr lang="ru-RU" dirty="0"/>
              <a:t> им проявление в </a:t>
            </a:r>
            <a:r>
              <a:rPr lang="ru-RU" dirty="0" err="1"/>
              <a:t>поведението</a:t>
            </a:r>
            <a:r>
              <a:rPr lang="ru-RU" dirty="0"/>
              <a:t> на </a:t>
            </a:r>
            <a:r>
              <a:rPr lang="ru-RU" dirty="0" err="1" smtClean="0"/>
              <a:t>дееца</a:t>
            </a:r>
            <a:r>
              <a:rPr lang="ru-RU" b="1" dirty="0" smtClean="0"/>
              <a:t>.</a:t>
            </a:r>
          </a:p>
          <a:p>
            <a:pPr marL="0" indent="0" algn="just">
              <a:buNone/>
            </a:pPr>
            <a:r>
              <a:rPr lang="ru-RU" b="1" dirty="0" smtClean="0"/>
              <a:t>Р 184/2013 </a:t>
            </a:r>
            <a:r>
              <a:rPr lang="ru-RU" b="1" dirty="0"/>
              <a:t>г. на ВКС по </a:t>
            </a:r>
            <a:r>
              <a:rPr lang="ru-RU" b="1" dirty="0" smtClean="0"/>
              <a:t>НД </a:t>
            </a:r>
            <a:r>
              <a:rPr lang="ru-RU" b="1" dirty="0"/>
              <a:t>462/2013 г., </a:t>
            </a:r>
            <a:r>
              <a:rPr lang="ru-RU" b="1" dirty="0" smtClean="0"/>
              <a:t>1 НО </a:t>
            </a:r>
          </a:p>
          <a:p>
            <a:pPr marL="0" indent="0" algn="just">
              <a:buNone/>
            </a:pPr>
            <a:r>
              <a:rPr lang="ru-RU" dirty="0" smtClean="0"/>
              <a:t>В чл.343б, </a:t>
            </a:r>
            <a:r>
              <a:rPr lang="ru-RU" dirty="0"/>
              <a:t>ал.2 </a:t>
            </a:r>
            <a:r>
              <a:rPr lang="ru-RU" dirty="0" smtClean="0"/>
              <a:t>НК не </a:t>
            </a:r>
            <a:r>
              <a:rPr lang="ru-RU" dirty="0"/>
              <a:t>става дума за </a:t>
            </a:r>
            <a:r>
              <a:rPr lang="ru-RU" dirty="0" err="1"/>
              <a:t>повторност</a:t>
            </a:r>
            <a:r>
              <a:rPr lang="ru-RU" dirty="0"/>
              <a:t> и </a:t>
            </a:r>
            <a:r>
              <a:rPr lang="ru-RU" dirty="0" err="1"/>
              <a:t>съответно</a:t>
            </a:r>
            <a:r>
              <a:rPr lang="ru-RU" dirty="0"/>
              <a:t> не </a:t>
            </a:r>
            <a:r>
              <a:rPr lang="ru-RU" dirty="0" err="1"/>
              <a:t>са</a:t>
            </a:r>
            <a:r>
              <a:rPr lang="ru-RU" dirty="0"/>
              <a:t> </a:t>
            </a:r>
            <a:r>
              <a:rPr lang="ru-RU" dirty="0" err="1"/>
              <a:t>приложими</a:t>
            </a:r>
            <a:r>
              <a:rPr lang="ru-RU" dirty="0"/>
              <a:t> </a:t>
            </a:r>
            <a:r>
              <a:rPr lang="ru-RU" dirty="0" err="1"/>
              <a:t>правилата</a:t>
            </a:r>
            <a:r>
              <a:rPr lang="ru-RU" dirty="0"/>
              <a:t> на чл. 28 НК и чл. 30 НК. Казано е </a:t>
            </a:r>
            <a:r>
              <a:rPr lang="ru-RU" dirty="0" smtClean="0"/>
              <a:t>"след </a:t>
            </a:r>
            <a:r>
              <a:rPr lang="ru-RU" dirty="0" err="1"/>
              <a:t>като</a:t>
            </a:r>
            <a:r>
              <a:rPr lang="ru-RU" dirty="0"/>
              <a:t> е </a:t>
            </a:r>
            <a:r>
              <a:rPr lang="ru-RU" dirty="0" err="1"/>
              <a:t>осъден</a:t>
            </a:r>
            <a:r>
              <a:rPr lang="ru-RU" dirty="0"/>
              <a:t> с </a:t>
            </a:r>
            <a:r>
              <a:rPr lang="ru-RU" dirty="0" err="1"/>
              <a:t>влязла</a:t>
            </a:r>
            <a:r>
              <a:rPr lang="ru-RU" dirty="0"/>
              <a:t> в сила </a:t>
            </a:r>
            <a:r>
              <a:rPr lang="ru-RU" dirty="0" err="1"/>
              <a:t>присъда</a:t>
            </a:r>
            <a:r>
              <a:rPr lang="ru-RU" dirty="0"/>
              <a:t> за </a:t>
            </a:r>
            <a:r>
              <a:rPr lang="ru-RU" dirty="0" err="1"/>
              <a:t>деянието</a:t>
            </a:r>
            <a:r>
              <a:rPr lang="ru-RU" dirty="0"/>
              <a:t> по ал.1", </a:t>
            </a:r>
            <a:r>
              <a:rPr lang="ru-RU" dirty="0" err="1"/>
              <a:t>което</a:t>
            </a:r>
            <a:r>
              <a:rPr lang="ru-RU" dirty="0"/>
              <a:t> не е "</a:t>
            </a:r>
            <a:r>
              <a:rPr lang="ru-RU" dirty="0" err="1"/>
              <a:t>друго</a:t>
            </a:r>
            <a:r>
              <a:rPr lang="ru-RU" dirty="0"/>
              <a:t> такова </a:t>
            </a:r>
            <a:r>
              <a:rPr lang="ru-RU" dirty="0" err="1"/>
              <a:t>престъпление</a:t>
            </a:r>
            <a:r>
              <a:rPr lang="ru-RU" dirty="0"/>
              <a:t>" предвидено в чл. 28 НК</a:t>
            </a:r>
            <a:r>
              <a:rPr lang="ru-RU" dirty="0" smtClean="0"/>
              <a:t>.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42382685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Надлежен ред</a:t>
            </a: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marL="0" indent="0" algn="just">
              <a:buNone/>
            </a:pPr>
            <a:r>
              <a:rPr lang="ru-RU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 143/2015 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на ВКС по </a:t>
            </a:r>
            <a:r>
              <a:rPr lang="ru-RU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НД 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350/2015 г., </a:t>
            </a:r>
            <a:r>
              <a:rPr lang="ru-RU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НО</a:t>
            </a:r>
            <a:endParaRPr lang="ru-RU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Наредба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№ 30 от 27.06.2001 г. за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реда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установяване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употребата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алкохол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или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друго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упойващо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вещество от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водачи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моторни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превозни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средства е </a:t>
            </a:r>
            <a:r>
              <a:rPr lang="ru-RU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нормативния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 от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специален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характер,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който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урежда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чрез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специални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правила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реда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установяване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употребата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алкохол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или на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друго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упойващо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вещество от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водачите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моторни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превозни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средства.</a:t>
            </a:r>
          </a:p>
          <a:p>
            <a:pPr marL="0" indent="0" algn="just">
              <a:buNone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Решение № 34 от 1.03.2019 г. на ВКС по н. д. № 105/2019 г., III н. о., НК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Изискуемият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от чл. 343б от НК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надлежен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ред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за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установяване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употребата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алкохол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от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водачите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на МПС се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съдържа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не в НПК, а в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специалното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законодателство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по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приложението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на Закона за движение по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пътищата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Това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важи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както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за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първоначалното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констатиране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употребата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алкохол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с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техническо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средство,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така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и за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реда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за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изземване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изследване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съхраняване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кръвните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проби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 145/2023 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на ВКС по </a:t>
            </a:r>
            <a:r>
              <a:rPr lang="ru-RU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НД 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116/2023 г., </a:t>
            </a:r>
            <a:r>
              <a:rPr lang="ru-RU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НО </a:t>
            </a:r>
            <a:endParaRPr lang="ru-RU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Надлежната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процедура за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определяне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концентрацията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алкохол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е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регламентирана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ru-RU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Наредба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№1.</a:t>
            </a:r>
            <a:endParaRPr lang="ru-RU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резултата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от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химическия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анализ на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кръвта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подсъдимия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извършен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при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спазване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всички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изисквания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посочената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наредба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не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могат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бъдат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противопоставени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твърдения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свързани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наличието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субективна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увереност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дееца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че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организмът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е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елиминирал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алкохола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към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момента на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управлението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МПС, че не се е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чувствал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повлиян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от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алкохола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че не е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знаел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че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заболяването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чернодробна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цироза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от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което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страда, забавя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процеса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елиминация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алкохол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от организма, че не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забелязани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промени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поведението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от </a:t>
            </a:r>
            <a:r>
              <a:rPr lang="ru-RU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свидетел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 </a:t>
            </a:r>
            <a:r>
              <a:rPr lang="ru-RU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делото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None/>
            </a:pPr>
            <a:r>
              <a:rPr lang="ru-RU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Субективните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усещания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подсъдимия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собственото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състояние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впечатленията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страничните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наблюдатели не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могат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да се противопоставят на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обективно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установената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надлежния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ред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концентрация на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алкохол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кръвта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bg-B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26042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Надлежен ред</a:t>
            </a: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 algn="just">
              <a:buNone/>
            </a:pPr>
            <a:r>
              <a:rPr lang="ru-RU" b="1" dirty="0" smtClean="0"/>
              <a:t>Р 132/2019 </a:t>
            </a:r>
            <a:r>
              <a:rPr lang="ru-RU" b="1" dirty="0"/>
              <a:t>г. на ВКС по </a:t>
            </a:r>
            <a:r>
              <a:rPr lang="ru-RU" b="1" dirty="0" smtClean="0"/>
              <a:t>НД </a:t>
            </a:r>
            <a:r>
              <a:rPr lang="ru-RU" b="1" dirty="0"/>
              <a:t>553/2019 г., </a:t>
            </a:r>
            <a:r>
              <a:rPr lang="ru-RU" b="1" dirty="0" smtClean="0"/>
              <a:t>2 НО </a:t>
            </a:r>
            <a:endParaRPr lang="ru-RU" dirty="0"/>
          </a:p>
          <a:p>
            <a:pPr marL="0" indent="0" algn="just">
              <a:buNone/>
            </a:pPr>
            <a:r>
              <a:rPr lang="ru-RU" dirty="0" smtClean="0"/>
              <a:t>След </a:t>
            </a:r>
            <a:r>
              <a:rPr lang="ru-RU" dirty="0" err="1" smtClean="0"/>
              <a:t>като</a:t>
            </a:r>
            <a:r>
              <a:rPr lang="ru-RU" dirty="0" smtClean="0"/>
              <a:t> </a:t>
            </a:r>
            <a:r>
              <a:rPr lang="ru-RU" dirty="0" err="1" smtClean="0"/>
              <a:t>подсъдимият</a:t>
            </a:r>
            <a:r>
              <a:rPr lang="ru-RU" dirty="0" smtClean="0"/>
              <a:t> бил </a:t>
            </a:r>
            <a:r>
              <a:rPr lang="ru-RU" dirty="0" err="1" smtClean="0"/>
              <a:t>тестван</a:t>
            </a:r>
            <a:r>
              <a:rPr lang="ru-RU" dirty="0" smtClean="0"/>
              <a:t> с </a:t>
            </a:r>
            <a:r>
              <a:rPr lang="ru-RU" dirty="0" err="1"/>
              <a:t>Алкотест</a:t>
            </a:r>
            <a:r>
              <a:rPr lang="ru-RU" dirty="0"/>
              <a:t> </a:t>
            </a:r>
            <a:r>
              <a:rPr lang="ru-RU" dirty="0" err="1"/>
              <a:t>Дрегер</a:t>
            </a:r>
            <a:r>
              <a:rPr lang="ru-RU" dirty="0"/>
              <a:t> 7510, </a:t>
            </a:r>
            <a:r>
              <a:rPr lang="ru-RU" dirty="0" err="1"/>
              <a:t>който</a:t>
            </a:r>
            <a:r>
              <a:rPr lang="ru-RU" dirty="0"/>
              <a:t> показал наличие на </a:t>
            </a:r>
            <a:r>
              <a:rPr lang="ru-RU" dirty="0" err="1"/>
              <a:t>алкохол</a:t>
            </a:r>
            <a:r>
              <a:rPr lang="ru-RU" dirty="0"/>
              <a:t> в </a:t>
            </a:r>
            <a:r>
              <a:rPr lang="ru-RU" dirty="0" err="1"/>
              <a:t>издишания</a:t>
            </a:r>
            <a:r>
              <a:rPr lang="ru-RU" dirty="0"/>
              <a:t> </a:t>
            </a:r>
            <a:r>
              <a:rPr lang="ru-RU" dirty="0" err="1"/>
              <a:t>въздух</a:t>
            </a:r>
            <a:r>
              <a:rPr lang="ru-RU" dirty="0"/>
              <a:t> 2,2 </a:t>
            </a:r>
            <a:r>
              <a:rPr lang="ru-RU" dirty="0" err="1" smtClean="0"/>
              <a:t>промила</a:t>
            </a:r>
            <a:r>
              <a:rPr lang="ru-RU" dirty="0" smtClean="0"/>
              <a:t> той </a:t>
            </a:r>
            <a:r>
              <a:rPr lang="ru-RU" dirty="0"/>
              <a:t>отказал да </a:t>
            </a:r>
            <a:r>
              <a:rPr lang="ru-RU" dirty="0" smtClean="0"/>
              <a:t>получи </a:t>
            </a:r>
            <a:r>
              <a:rPr lang="ru-RU" dirty="0"/>
              <a:t>талон за </a:t>
            </a:r>
            <a:r>
              <a:rPr lang="ru-RU" dirty="0" err="1"/>
              <a:t>медицинско</a:t>
            </a:r>
            <a:r>
              <a:rPr lang="ru-RU" dirty="0"/>
              <a:t> </a:t>
            </a:r>
            <a:r>
              <a:rPr lang="ru-RU" dirty="0" err="1" smtClean="0"/>
              <a:t>изследване</a:t>
            </a:r>
            <a:r>
              <a:rPr lang="ru-RU" dirty="0" smtClean="0"/>
              <a:t>. В случая </a:t>
            </a:r>
            <a:r>
              <a:rPr lang="ru-RU" dirty="0"/>
              <a:t>е </a:t>
            </a:r>
            <a:r>
              <a:rPr lang="ru-RU" dirty="0" err="1"/>
              <a:t>изпълнена</a:t>
            </a:r>
            <a:r>
              <a:rPr lang="ru-RU" dirty="0"/>
              <a:t> </a:t>
            </a:r>
            <a:r>
              <a:rPr lang="ru-RU" dirty="0" err="1"/>
              <a:t>регламентацията</a:t>
            </a:r>
            <a:r>
              <a:rPr lang="ru-RU" dirty="0"/>
              <a:t> на чл. 1, ал. 3 и чл. 6, ал. 4 и 9 от </a:t>
            </a:r>
            <a:r>
              <a:rPr lang="ru-RU" dirty="0" err="1"/>
              <a:t>Наредба</a:t>
            </a:r>
            <a:r>
              <a:rPr lang="ru-RU" dirty="0"/>
              <a:t> </a:t>
            </a:r>
            <a:r>
              <a:rPr lang="ru-RU" dirty="0" smtClean="0"/>
              <a:t>№1/2017 </a:t>
            </a:r>
            <a:r>
              <a:rPr lang="ru-RU" dirty="0"/>
              <a:t>г. </a:t>
            </a:r>
          </a:p>
          <a:p>
            <a:pPr marL="0" indent="0" algn="just">
              <a:buNone/>
            </a:pPr>
            <a:r>
              <a:rPr lang="ru-RU" b="1" dirty="0" smtClean="0"/>
              <a:t>Р 130/2018 </a:t>
            </a:r>
            <a:r>
              <a:rPr lang="ru-RU" b="1" dirty="0"/>
              <a:t>г. на ВКС по </a:t>
            </a:r>
            <a:r>
              <a:rPr lang="ru-RU" b="1" dirty="0" smtClean="0"/>
              <a:t>НД </a:t>
            </a:r>
            <a:r>
              <a:rPr lang="ru-RU" b="1" dirty="0"/>
              <a:t>424/2018 г., </a:t>
            </a:r>
            <a:r>
              <a:rPr lang="ru-RU" b="1" dirty="0" smtClean="0"/>
              <a:t>1 НО </a:t>
            </a:r>
            <a:endParaRPr lang="ru-RU" dirty="0"/>
          </a:p>
          <a:p>
            <a:pPr marL="0" indent="0" algn="just">
              <a:buNone/>
            </a:pPr>
            <a:r>
              <a:rPr lang="ru-RU" dirty="0" err="1" smtClean="0"/>
              <a:t>Надлежният</a:t>
            </a:r>
            <a:r>
              <a:rPr lang="ru-RU" dirty="0" smtClean="0"/>
              <a:t> </a:t>
            </a:r>
            <a:r>
              <a:rPr lang="ru-RU" dirty="0" err="1"/>
              <a:t>ред</a:t>
            </a:r>
            <a:r>
              <a:rPr lang="ru-RU" dirty="0"/>
              <a:t> е </a:t>
            </a:r>
            <a:r>
              <a:rPr lang="ru-RU" dirty="0" err="1"/>
              <a:t>визиран</a:t>
            </a:r>
            <a:r>
              <a:rPr lang="ru-RU" dirty="0"/>
              <a:t> в </a:t>
            </a:r>
            <a:r>
              <a:rPr lang="ru-RU" dirty="0" err="1"/>
              <a:t>Наредба</a:t>
            </a:r>
            <a:r>
              <a:rPr lang="ru-RU" dirty="0"/>
              <a:t> № </a:t>
            </a:r>
            <a:r>
              <a:rPr lang="ru-RU" dirty="0" smtClean="0"/>
              <a:t>30/2001 </a:t>
            </a:r>
            <a:r>
              <a:rPr lang="ru-RU" dirty="0"/>
              <a:t>г., </a:t>
            </a:r>
            <a:r>
              <a:rPr lang="ru-RU" dirty="0" err="1"/>
              <a:t>действаща</a:t>
            </a:r>
            <a:r>
              <a:rPr lang="ru-RU" dirty="0"/>
              <a:t> </a:t>
            </a:r>
            <a:r>
              <a:rPr lang="ru-RU" dirty="0" err="1"/>
              <a:t>към</a:t>
            </a:r>
            <a:r>
              <a:rPr lang="ru-RU" dirty="0"/>
              <a:t> момента на </a:t>
            </a:r>
            <a:r>
              <a:rPr lang="ru-RU" dirty="0" err="1"/>
              <a:t>извършване</a:t>
            </a:r>
            <a:r>
              <a:rPr lang="ru-RU" dirty="0"/>
              <a:t> на </a:t>
            </a:r>
            <a:r>
              <a:rPr lang="ru-RU" dirty="0" err="1" smtClean="0"/>
              <a:t>деянието</a:t>
            </a:r>
            <a:r>
              <a:rPr lang="ru-RU" dirty="0" smtClean="0"/>
              <a:t>. </a:t>
            </a:r>
            <a:r>
              <a:rPr lang="ru-RU" dirty="0" err="1"/>
              <a:t>Според</a:t>
            </a:r>
            <a:r>
              <a:rPr lang="ru-RU" dirty="0"/>
              <a:t> </a:t>
            </a:r>
            <a:r>
              <a:rPr lang="ru-RU" dirty="0" err="1" smtClean="0"/>
              <a:t>нея</a:t>
            </a:r>
            <a:r>
              <a:rPr lang="ru-RU" dirty="0" smtClean="0"/>
              <a:t>, </a:t>
            </a:r>
            <a:r>
              <a:rPr lang="ru-RU" dirty="0" err="1"/>
              <a:t>способите</a:t>
            </a:r>
            <a:r>
              <a:rPr lang="ru-RU" dirty="0"/>
              <a:t> за </a:t>
            </a:r>
            <a:r>
              <a:rPr lang="ru-RU" dirty="0" err="1"/>
              <a:t>установяване</a:t>
            </a:r>
            <a:r>
              <a:rPr lang="ru-RU" dirty="0"/>
              <a:t> на </a:t>
            </a:r>
            <a:r>
              <a:rPr lang="ru-RU" dirty="0" err="1"/>
              <a:t>алкохолната</a:t>
            </a:r>
            <a:r>
              <a:rPr lang="ru-RU" dirty="0"/>
              <a:t> концентрация в </a:t>
            </a:r>
            <a:r>
              <a:rPr lang="ru-RU" dirty="0" err="1"/>
              <a:t>кръвта</a:t>
            </a:r>
            <a:r>
              <a:rPr lang="ru-RU" dirty="0"/>
              <a:t> на </a:t>
            </a:r>
            <a:r>
              <a:rPr lang="ru-RU" dirty="0" err="1"/>
              <a:t>водача</a:t>
            </a:r>
            <a:r>
              <a:rPr lang="ru-RU" dirty="0"/>
              <a:t> </a:t>
            </a:r>
            <a:r>
              <a:rPr lang="ru-RU" dirty="0" err="1"/>
              <a:t>са</a:t>
            </a:r>
            <a:r>
              <a:rPr lang="ru-RU" dirty="0"/>
              <a:t> чрез </a:t>
            </a:r>
            <a:r>
              <a:rPr lang="ru-RU" dirty="0" err="1"/>
              <a:t>използване</a:t>
            </a:r>
            <a:r>
              <a:rPr lang="ru-RU" dirty="0"/>
              <a:t> на </a:t>
            </a:r>
            <a:r>
              <a:rPr lang="ru-RU" dirty="0" err="1"/>
              <a:t>техническо</a:t>
            </a:r>
            <a:r>
              <a:rPr lang="ru-RU" dirty="0"/>
              <a:t> средство или чрез </a:t>
            </a:r>
            <a:r>
              <a:rPr lang="ru-RU" dirty="0" err="1"/>
              <a:t>химическо</a:t>
            </a:r>
            <a:r>
              <a:rPr lang="ru-RU" dirty="0"/>
              <a:t> </a:t>
            </a:r>
            <a:r>
              <a:rPr lang="ru-RU" dirty="0" err="1"/>
              <a:t>изследване</a:t>
            </a:r>
            <a:r>
              <a:rPr lang="ru-RU" dirty="0"/>
              <a:t> на </a:t>
            </a:r>
            <a:r>
              <a:rPr lang="ru-RU" dirty="0" err="1"/>
              <a:t>кръвта</a:t>
            </a:r>
            <a:r>
              <a:rPr lang="ru-RU" dirty="0" smtClean="0"/>
              <a:t>.</a:t>
            </a:r>
            <a:endParaRPr lang="ru-RU" dirty="0"/>
          </a:p>
          <a:p>
            <a:pPr marL="0" indent="0" algn="just">
              <a:buNone/>
            </a:pPr>
            <a:r>
              <a:rPr lang="ru-RU" b="1" dirty="0" smtClean="0"/>
              <a:t>Р 183/2019 </a:t>
            </a:r>
            <a:r>
              <a:rPr lang="ru-RU" b="1" dirty="0"/>
              <a:t>г. на ВКС по </a:t>
            </a:r>
            <a:r>
              <a:rPr lang="ru-RU" b="1" dirty="0" smtClean="0"/>
              <a:t>НД </a:t>
            </a:r>
            <a:r>
              <a:rPr lang="ru-RU" b="1" dirty="0"/>
              <a:t>907/2018 г., </a:t>
            </a:r>
            <a:r>
              <a:rPr lang="ru-RU" b="1" dirty="0" smtClean="0"/>
              <a:t>3 НО</a:t>
            </a:r>
          </a:p>
          <a:p>
            <a:pPr marL="0" indent="0" algn="just">
              <a:buNone/>
            </a:pPr>
            <a:r>
              <a:rPr lang="ru-RU" dirty="0" err="1" smtClean="0"/>
              <a:t>Спазването</a:t>
            </a:r>
            <a:r>
              <a:rPr lang="ru-RU" dirty="0" smtClean="0"/>
              <a:t> на </a:t>
            </a:r>
            <a:r>
              <a:rPr lang="ru-RU" dirty="0" err="1" smtClean="0"/>
              <a:t>надлежния</a:t>
            </a:r>
            <a:r>
              <a:rPr lang="ru-RU" dirty="0" smtClean="0"/>
              <a:t> </a:t>
            </a:r>
            <a:r>
              <a:rPr lang="ru-RU" dirty="0" err="1" smtClean="0"/>
              <a:t>ред</a:t>
            </a:r>
            <a:r>
              <a:rPr lang="ru-RU" dirty="0" smtClean="0"/>
              <a:t> за </a:t>
            </a:r>
            <a:r>
              <a:rPr lang="ru-RU" dirty="0" err="1" smtClean="0"/>
              <a:t>установяване</a:t>
            </a:r>
            <a:r>
              <a:rPr lang="ru-RU" dirty="0" smtClean="0"/>
              <a:t> на </a:t>
            </a:r>
            <a:r>
              <a:rPr lang="ru-RU" dirty="0" err="1" smtClean="0"/>
              <a:t>алкохол</a:t>
            </a:r>
            <a:r>
              <a:rPr lang="ru-RU" dirty="0" smtClean="0"/>
              <a:t> в </a:t>
            </a:r>
            <a:r>
              <a:rPr lang="ru-RU" dirty="0" err="1" smtClean="0"/>
              <a:t>кръвта</a:t>
            </a:r>
            <a:r>
              <a:rPr lang="ru-RU" dirty="0" smtClean="0"/>
              <a:t> на </a:t>
            </a:r>
            <a:r>
              <a:rPr lang="ru-RU" dirty="0" err="1" smtClean="0"/>
              <a:t>подсъдимия</a:t>
            </a:r>
            <a:r>
              <a:rPr lang="ru-RU" dirty="0" smtClean="0"/>
              <a:t> </a:t>
            </a:r>
            <a:r>
              <a:rPr lang="ru-RU" dirty="0" err="1" smtClean="0"/>
              <a:t>изисква</a:t>
            </a:r>
            <a:r>
              <a:rPr lang="ru-RU" dirty="0" smtClean="0"/>
              <a:t> </a:t>
            </a:r>
            <a:r>
              <a:rPr lang="ru-RU" dirty="0" err="1" smtClean="0"/>
              <a:t>спазването</a:t>
            </a:r>
            <a:r>
              <a:rPr lang="ru-RU" dirty="0" smtClean="0"/>
              <a:t> на </a:t>
            </a:r>
            <a:r>
              <a:rPr lang="ru-RU" dirty="0" err="1" smtClean="0"/>
              <a:t>Наредба</a:t>
            </a:r>
            <a:r>
              <a:rPr lang="ru-RU" dirty="0" smtClean="0"/>
              <a:t> 30/2001 г., </a:t>
            </a:r>
            <a:r>
              <a:rPr lang="ru-RU" dirty="0" err="1" smtClean="0"/>
              <a:t>която</a:t>
            </a:r>
            <a:r>
              <a:rPr lang="ru-RU" dirty="0" smtClean="0"/>
              <a:t> е </a:t>
            </a:r>
            <a:r>
              <a:rPr lang="ru-RU" dirty="0" err="1" smtClean="0"/>
              <a:t>действала</a:t>
            </a:r>
            <a:r>
              <a:rPr lang="ru-RU" dirty="0" smtClean="0"/>
              <a:t> </a:t>
            </a:r>
            <a:r>
              <a:rPr lang="ru-RU" dirty="0" err="1" smtClean="0"/>
              <a:t>към</a:t>
            </a:r>
            <a:r>
              <a:rPr lang="ru-RU" dirty="0" smtClean="0"/>
              <a:t> </a:t>
            </a:r>
            <a:r>
              <a:rPr lang="ru-RU" dirty="0" err="1" smtClean="0"/>
              <a:t>инкриминираната</a:t>
            </a:r>
            <a:r>
              <a:rPr lang="ru-RU" dirty="0" smtClean="0"/>
              <a:t> дата, а не на след </a:t>
            </a:r>
            <a:r>
              <a:rPr lang="ru-RU" dirty="0" err="1" smtClean="0"/>
              <a:t>това</a:t>
            </a:r>
            <a:r>
              <a:rPr lang="ru-RU" dirty="0" smtClean="0"/>
              <a:t> </a:t>
            </a:r>
            <a:r>
              <a:rPr lang="ru-RU" dirty="0" err="1" smtClean="0"/>
              <a:t>приетата</a:t>
            </a:r>
            <a:r>
              <a:rPr lang="ru-RU" dirty="0" smtClean="0"/>
              <a:t> </a:t>
            </a:r>
            <a:r>
              <a:rPr lang="ru-RU" dirty="0" err="1" smtClean="0"/>
              <a:t>Наредба</a:t>
            </a:r>
            <a:r>
              <a:rPr lang="ru-RU" dirty="0" smtClean="0"/>
              <a:t> 1/2017 г.</a:t>
            </a:r>
          </a:p>
          <a:p>
            <a:pPr marL="0" indent="0">
              <a:buNone/>
            </a:pPr>
            <a:r>
              <a:rPr lang="ru-RU" b="1" dirty="0" smtClean="0"/>
              <a:t>Р 46/1999 </a:t>
            </a:r>
            <a:r>
              <a:rPr lang="ru-RU" b="1" dirty="0"/>
              <a:t>г. на ВКС по </a:t>
            </a:r>
            <a:r>
              <a:rPr lang="ru-RU" b="1" dirty="0" smtClean="0"/>
              <a:t>НД 443/98 </a:t>
            </a:r>
            <a:r>
              <a:rPr lang="ru-RU" b="1" dirty="0"/>
              <a:t>г., </a:t>
            </a:r>
            <a:r>
              <a:rPr lang="ru-RU" b="1" dirty="0" smtClean="0"/>
              <a:t>3 НО</a:t>
            </a:r>
            <a:endParaRPr lang="ru-RU" dirty="0"/>
          </a:p>
          <a:p>
            <a:pPr marL="0" indent="0">
              <a:buNone/>
            </a:pPr>
            <a:r>
              <a:rPr lang="ru-RU" dirty="0" err="1"/>
              <a:t>Изземването</a:t>
            </a:r>
            <a:r>
              <a:rPr lang="ru-RU" dirty="0"/>
              <a:t>, </a:t>
            </a:r>
            <a:r>
              <a:rPr lang="ru-RU" dirty="0" err="1"/>
              <a:t>съхраняването</a:t>
            </a:r>
            <a:r>
              <a:rPr lang="ru-RU" dirty="0"/>
              <a:t> и </a:t>
            </a:r>
            <a:r>
              <a:rPr lang="ru-RU" dirty="0" err="1"/>
              <a:t>изследването</a:t>
            </a:r>
            <a:r>
              <a:rPr lang="ru-RU" dirty="0"/>
              <a:t> на </a:t>
            </a:r>
            <a:r>
              <a:rPr lang="ru-RU" dirty="0" err="1"/>
              <a:t>кръвните</a:t>
            </a:r>
            <a:r>
              <a:rPr lang="ru-RU" dirty="0"/>
              <a:t> </a:t>
            </a:r>
            <a:r>
              <a:rPr lang="ru-RU" dirty="0" err="1"/>
              <a:t>проби</a:t>
            </a:r>
            <a:r>
              <a:rPr lang="ru-RU" dirty="0"/>
              <a:t> за наличие на </a:t>
            </a:r>
            <a:r>
              <a:rPr lang="ru-RU" dirty="0" err="1"/>
              <a:t>алкохол</a:t>
            </a:r>
            <a:r>
              <a:rPr lang="ru-RU" dirty="0"/>
              <a:t> в </a:t>
            </a:r>
            <a:r>
              <a:rPr lang="ru-RU" dirty="0" err="1"/>
              <a:t>кръвта</a:t>
            </a:r>
            <a:r>
              <a:rPr lang="ru-RU" dirty="0"/>
              <a:t> на </a:t>
            </a:r>
            <a:r>
              <a:rPr lang="ru-RU" dirty="0" err="1"/>
              <a:t>водачите</a:t>
            </a:r>
            <a:r>
              <a:rPr lang="ru-RU" dirty="0"/>
              <a:t> на МПС </a:t>
            </a:r>
            <a:r>
              <a:rPr lang="ru-RU" dirty="0" err="1"/>
              <a:t>следва</a:t>
            </a:r>
            <a:r>
              <a:rPr lang="ru-RU" dirty="0"/>
              <a:t> да се </a:t>
            </a:r>
            <a:r>
              <a:rPr lang="ru-RU" dirty="0" err="1"/>
              <a:t>извърши</a:t>
            </a:r>
            <a:r>
              <a:rPr lang="ru-RU" dirty="0"/>
              <a:t> по </a:t>
            </a:r>
            <a:r>
              <a:rPr lang="ru-RU" dirty="0" err="1"/>
              <a:t>реда</a:t>
            </a:r>
            <a:r>
              <a:rPr lang="ru-RU" dirty="0"/>
              <a:t>, предвиден в </a:t>
            </a:r>
            <a:r>
              <a:rPr lang="ru-RU" dirty="0" err="1"/>
              <a:t>Наредба</a:t>
            </a:r>
            <a:r>
              <a:rPr lang="ru-RU" dirty="0"/>
              <a:t> № 9/80 г. </a:t>
            </a:r>
            <a:r>
              <a:rPr lang="ru-RU" dirty="0" err="1"/>
              <a:t>Нарушаването</a:t>
            </a:r>
            <a:r>
              <a:rPr lang="ru-RU" dirty="0"/>
              <a:t>  на </a:t>
            </a:r>
            <a:r>
              <a:rPr lang="ru-RU" dirty="0" err="1"/>
              <a:t>този</a:t>
            </a:r>
            <a:r>
              <a:rPr lang="ru-RU" dirty="0"/>
              <a:t> </a:t>
            </a:r>
            <a:r>
              <a:rPr lang="ru-RU" dirty="0" err="1"/>
              <a:t>ред</a:t>
            </a:r>
            <a:r>
              <a:rPr lang="ru-RU" dirty="0"/>
              <a:t> не </a:t>
            </a:r>
            <a:r>
              <a:rPr lang="ru-RU" dirty="0" err="1"/>
              <a:t>може</a:t>
            </a:r>
            <a:r>
              <a:rPr lang="ru-RU" dirty="0"/>
              <a:t> да </a:t>
            </a:r>
            <a:r>
              <a:rPr lang="ru-RU" dirty="0" err="1"/>
              <a:t>обоснове</a:t>
            </a:r>
            <a:r>
              <a:rPr lang="ru-RU" dirty="0"/>
              <a:t> </a:t>
            </a:r>
            <a:r>
              <a:rPr lang="ru-RU" dirty="0" err="1"/>
              <a:t>отговорността</a:t>
            </a:r>
            <a:r>
              <a:rPr lang="ru-RU" dirty="0"/>
              <a:t> на </a:t>
            </a:r>
            <a:r>
              <a:rPr lang="ru-RU" dirty="0" err="1"/>
              <a:t>водачите</a:t>
            </a:r>
            <a:r>
              <a:rPr lang="ru-RU" dirty="0"/>
              <a:t> по чл. 343б, ал. 1 НК. </a:t>
            </a:r>
          </a:p>
          <a:p>
            <a:pPr marL="0" indent="0" algn="just">
              <a:buNone/>
            </a:pPr>
            <a:endParaRPr lang="ru-RU" dirty="0" smtClean="0"/>
          </a:p>
          <a:p>
            <a:pPr marL="0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09627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Надлежен ред</a:t>
            </a: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ru-RU" b="1" dirty="0" smtClean="0"/>
              <a:t>Р 124/2017 </a:t>
            </a:r>
            <a:r>
              <a:rPr lang="ru-RU" b="1" dirty="0"/>
              <a:t>г. на ВКС по </a:t>
            </a:r>
            <a:r>
              <a:rPr lang="ru-RU" b="1" dirty="0" smtClean="0"/>
              <a:t>НД 653/2017 </a:t>
            </a:r>
            <a:r>
              <a:rPr lang="ru-RU" b="1" dirty="0"/>
              <a:t>г., </a:t>
            </a:r>
            <a:r>
              <a:rPr lang="ru-RU" b="1" dirty="0" smtClean="0"/>
              <a:t>2 НО</a:t>
            </a:r>
            <a:r>
              <a:rPr lang="ru-RU" b="1" dirty="0" smtClean="0">
                <a:solidFill>
                  <a:prstClr val="black"/>
                </a:solidFill>
              </a:rPr>
              <a:t>, Р 221/2013 </a:t>
            </a:r>
            <a:r>
              <a:rPr lang="ru-RU" b="1" dirty="0">
                <a:solidFill>
                  <a:prstClr val="black"/>
                </a:solidFill>
              </a:rPr>
              <a:t>г. на ВКС по </a:t>
            </a:r>
            <a:r>
              <a:rPr lang="ru-RU" b="1" dirty="0" smtClean="0">
                <a:solidFill>
                  <a:prstClr val="black"/>
                </a:solidFill>
              </a:rPr>
              <a:t>НД </a:t>
            </a:r>
            <a:r>
              <a:rPr lang="ru-RU" b="1" dirty="0">
                <a:solidFill>
                  <a:prstClr val="black"/>
                </a:solidFill>
              </a:rPr>
              <a:t>755/2013 г., НК, </a:t>
            </a:r>
            <a:r>
              <a:rPr lang="ru-RU" b="1" dirty="0" smtClean="0">
                <a:solidFill>
                  <a:prstClr val="black"/>
                </a:solidFill>
              </a:rPr>
              <a:t>2 НО, Р67/2016 </a:t>
            </a:r>
            <a:r>
              <a:rPr lang="ru-RU" b="1" dirty="0">
                <a:solidFill>
                  <a:prstClr val="black"/>
                </a:solidFill>
              </a:rPr>
              <a:t>г. на ВКС по </a:t>
            </a:r>
            <a:r>
              <a:rPr lang="ru-RU" b="1" dirty="0" smtClean="0">
                <a:solidFill>
                  <a:prstClr val="black"/>
                </a:solidFill>
              </a:rPr>
              <a:t>НД </a:t>
            </a:r>
            <a:r>
              <a:rPr lang="ru-RU" b="1" dirty="0">
                <a:solidFill>
                  <a:prstClr val="black"/>
                </a:solidFill>
              </a:rPr>
              <a:t>1/2016 г., </a:t>
            </a:r>
            <a:r>
              <a:rPr lang="ru-RU" b="1" dirty="0" smtClean="0">
                <a:solidFill>
                  <a:prstClr val="black"/>
                </a:solidFill>
              </a:rPr>
              <a:t>2 НО, Р 488/2014 </a:t>
            </a:r>
            <a:r>
              <a:rPr lang="ru-RU" b="1" dirty="0">
                <a:solidFill>
                  <a:prstClr val="black"/>
                </a:solidFill>
              </a:rPr>
              <a:t>г. на ВКС по </a:t>
            </a:r>
            <a:r>
              <a:rPr lang="ru-RU" b="1" dirty="0" smtClean="0">
                <a:solidFill>
                  <a:prstClr val="black"/>
                </a:solidFill>
              </a:rPr>
              <a:t>НД </a:t>
            </a:r>
            <a:r>
              <a:rPr lang="ru-RU" b="1" dirty="0">
                <a:solidFill>
                  <a:prstClr val="black"/>
                </a:solidFill>
              </a:rPr>
              <a:t>1634/2013 г. НК, </a:t>
            </a:r>
            <a:r>
              <a:rPr lang="ru-RU" b="1" dirty="0" smtClean="0">
                <a:solidFill>
                  <a:prstClr val="black"/>
                </a:solidFill>
              </a:rPr>
              <a:t>2 НО</a:t>
            </a:r>
            <a:endParaRPr lang="ru-RU" b="1" dirty="0" smtClean="0"/>
          </a:p>
          <a:p>
            <a:pPr marL="0" indent="0" algn="just">
              <a:buNone/>
            </a:pPr>
            <a:r>
              <a:rPr lang="ru-RU" dirty="0" err="1" smtClean="0"/>
              <a:t>Повторният</a:t>
            </a:r>
            <a:r>
              <a:rPr lang="ru-RU" dirty="0" smtClean="0"/>
              <a:t> </a:t>
            </a:r>
            <a:r>
              <a:rPr lang="ru-RU" dirty="0"/>
              <a:t>анализ на </a:t>
            </a:r>
            <a:r>
              <a:rPr lang="ru-RU" dirty="0" err="1"/>
              <a:t>кръвната</a:t>
            </a:r>
            <a:r>
              <a:rPr lang="ru-RU" dirty="0"/>
              <a:t> проба е </a:t>
            </a:r>
            <a:r>
              <a:rPr lang="ru-RU" dirty="0" err="1"/>
              <a:t>неотменим</a:t>
            </a:r>
            <a:r>
              <a:rPr lang="ru-RU" dirty="0"/>
              <a:t> </a:t>
            </a:r>
            <a:r>
              <a:rPr lang="ru-RU" dirty="0" err="1"/>
              <a:t>елемент</a:t>
            </a:r>
            <a:r>
              <a:rPr lang="ru-RU" dirty="0"/>
              <a:t> от </a:t>
            </a:r>
            <a:r>
              <a:rPr lang="ru-RU" dirty="0" err="1"/>
              <a:t>легалния</a:t>
            </a:r>
            <a:r>
              <a:rPr lang="ru-RU" dirty="0"/>
              <a:t> </a:t>
            </a:r>
            <a:r>
              <a:rPr lang="ru-RU" dirty="0" err="1"/>
              <a:t>механизъм</a:t>
            </a:r>
            <a:r>
              <a:rPr lang="ru-RU" dirty="0"/>
              <a:t> за </a:t>
            </a:r>
            <a:r>
              <a:rPr lang="ru-RU" dirty="0" err="1"/>
              <a:t>контрол</a:t>
            </a:r>
            <a:r>
              <a:rPr lang="ru-RU" dirty="0"/>
              <a:t>, </a:t>
            </a:r>
            <a:r>
              <a:rPr lang="ru-RU" dirty="0" err="1"/>
              <a:t>установен</a:t>
            </a:r>
            <a:r>
              <a:rPr lang="ru-RU" dirty="0"/>
              <a:t> </a:t>
            </a:r>
            <a:r>
              <a:rPr lang="ru-RU" dirty="0"/>
              <a:t>с</a:t>
            </a:r>
            <a:r>
              <a:rPr lang="ru-RU" dirty="0" smtClean="0"/>
              <a:t> </a:t>
            </a:r>
            <a:r>
              <a:rPr lang="ru-RU" dirty="0" err="1"/>
              <a:t>Наредба</a:t>
            </a:r>
            <a:r>
              <a:rPr lang="ru-RU" dirty="0"/>
              <a:t> </a:t>
            </a:r>
            <a:r>
              <a:rPr lang="ru-RU" dirty="0" smtClean="0"/>
              <a:t>№</a:t>
            </a:r>
            <a:r>
              <a:rPr lang="ru-RU" dirty="0" smtClean="0"/>
              <a:t>30 </a:t>
            </a:r>
            <a:r>
              <a:rPr lang="ru-RU" dirty="0"/>
              <a:t>и </a:t>
            </a:r>
            <a:r>
              <a:rPr lang="ru-RU" dirty="0" err="1"/>
              <a:t>неговото</a:t>
            </a:r>
            <a:r>
              <a:rPr lang="ru-RU" dirty="0"/>
              <a:t> </a:t>
            </a:r>
            <a:r>
              <a:rPr lang="ru-RU" dirty="0" err="1"/>
              <a:t>допускане</a:t>
            </a:r>
            <a:r>
              <a:rPr lang="ru-RU" dirty="0"/>
              <a:t> не е в </a:t>
            </a:r>
            <a:r>
              <a:rPr lang="ru-RU" dirty="0" err="1"/>
              <a:t>дискреционните</a:t>
            </a:r>
            <a:r>
              <a:rPr lang="ru-RU" dirty="0"/>
              <a:t> </a:t>
            </a:r>
            <a:r>
              <a:rPr lang="ru-RU" dirty="0" err="1"/>
              <a:t>правомощия</a:t>
            </a:r>
            <a:r>
              <a:rPr lang="ru-RU" dirty="0"/>
              <a:t> на </a:t>
            </a:r>
            <a:r>
              <a:rPr lang="ru-RU" dirty="0" err="1"/>
              <a:t>разследващите</a:t>
            </a:r>
            <a:r>
              <a:rPr lang="ru-RU" dirty="0"/>
              <a:t> </a:t>
            </a:r>
            <a:r>
              <a:rPr lang="ru-RU" dirty="0" err="1"/>
              <a:t>органи</a:t>
            </a:r>
            <a:r>
              <a:rPr lang="ru-RU" dirty="0"/>
              <a:t>. </a:t>
            </a:r>
            <a:r>
              <a:rPr lang="ru-RU" dirty="0" smtClean="0"/>
              <a:t>Не е </a:t>
            </a:r>
            <a:r>
              <a:rPr lang="ru-RU" dirty="0" err="1" smtClean="0"/>
              <a:t>вярно</a:t>
            </a:r>
            <a:r>
              <a:rPr lang="ru-RU" dirty="0" smtClean="0"/>
              <a:t>, </a:t>
            </a:r>
            <a:r>
              <a:rPr lang="ru-RU" dirty="0"/>
              <a:t>че </a:t>
            </a:r>
            <a:r>
              <a:rPr lang="ru-RU" dirty="0" err="1"/>
              <a:t>когато</a:t>
            </a:r>
            <a:r>
              <a:rPr lang="ru-RU" dirty="0"/>
              <a:t> </a:t>
            </a:r>
            <a:r>
              <a:rPr lang="ru-RU" dirty="0" err="1"/>
              <a:t>са</a:t>
            </a:r>
            <a:r>
              <a:rPr lang="ru-RU" dirty="0"/>
              <a:t> </a:t>
            </a:r>
            <a:r>
              <a:rPr lang="ru-RU" dirty="0" err="1"/>
              <a:t>спазени</a:t>
            </a:r>
            <a:r>
              <a:rPr lang="ru-RU" dirty="0"/>
              <a:t> </a:t>
            </a:r>
            <a:r>
              <a:rPr lang="ru-RU" dirty="0" err="1"/>
              <a:t>останалите</a:t>
            </a:r>
            <a:r>
              <a:rPr lang="ru-RU" dirty="0"/>
              <a:t> </a:t>
            </a:r>
            <a:r>
              <a:rPr lang="ru-RU" dirty="0" err="1"/>
              <a:t>изисквания</a:t>
            </a:r>
            <a:r>
              <a:rPr lang="ru-RU" dirty="0"/>
              <a:t> на </a:t>
            </a:r>
            <a:r>
              <a:rPr lang="ru-RU" dirty="0" err="1"/>
              <a:t>Наредбата</a:t>
            </a:r>
            <a:r>
              <a:rPr lang="ru-RU" dirty="0"/>
              <a:t> повторно </a:t>
            </a:r>
            <a:r>
              <a:rPr lang="ru-RU" dirty="0" err="1"/>
              <a:t>извършване</a:t>
            </a:r>
            <a:r>
              <a:rPr lang="ru-RU" dirty="0"/>
              <a:t> на химически анализ е ненужно. Напротив, за да </a:t>
            </a:r>
            <a:r>
              <a:rPr lang="ru-RU" dirty="0" err="1"/>
              <a:t>настъпят</a:t>
            </a:r>
            <a:r>
              <a:rPr lang="ru-RU" dirty="0"/>
              <a:t> </a:t>
            </a:r>
            <a:r>
              <a:rPr lang="ru-RU" dirty="0" err="1"/>
              <a:t>правните</a:t>
            </a:r>
            <a:r>
              <a:rPr lang="ru-RU" dirty="0"/>
              <a:t> </a:t>
            </a:r>
            <a:r>
              <a:rPr lang="ru-RU" dirty="0" err="1"/>
              <a:t>последици</a:t>
            </a:r>
            <a:r>
              <a:rPr lang="ru-RU" dirty="0"/>
              <a:t> от факта на </a:t>
            </a:r>
            <a:r>
              <a:rPr lang="ru-RU" dirty="0" err="1"/>
              <a:t>установяване</a:t>
            </a:r>
            <a:r>
              <a:rPr lang="ru-RU" dirty="0"/>
              <a:t> на </a:t>
            </a:r>
            <a:r>
              <a:rPr lang="ru-RU" dirty="0" err="1"/>
              <a:t>алкохол</a:t>
            </a:r>
            <a:r>
              <a:rPr lang="ru-RU" dirty="0"/>
              <a:t> в </a:t>
            </a:r>
            <a:r>
              <a:rPr lang="ru-RU" dirty="0" err="1"/>
              <a:t>кръвта</a:t>
            </a:r>
            <a:r>
              <a:rPr lang="ru-RU" dirty="0"/>
              <a:t> на </a:t>
            </a:r>
            <a:r>
              <a:rPr lang="ru-RU" dirty="0" err="1"/>
              <a:t>водача</a:t>
            </a:r>
            <a:r>
              <a:rPr lang="ru-RU" dirty="0"/>
              <a:t>, </a:t>
            </a:r>
            <a:r>
              <a:rPr lang="ru-RU" dirty="0" err="1"/>
              <a:t>трябва</a:t>
            </a:r>
            <a:r>
              <a:rPr lang="ru-RU" dirty="0"/>
              <a:t> да </a:t>
            </a:r>
            <a:r>
              <a:rPr lang="ru-RU" dirty="0" err="1"/>
              <a:t>бъдат</a:t>
            </a:r>
            <a:r>
              <a:rPr lang="ru-RU" dirty="0"/>
              <a:t> </a:t>
            </a:r>
            <a:r>
              <a:rPr lang="ru-RU" dirty="0" err="1"/>
              <a:t>спазени</a:t>
            </a:r>
            <a:r>
              <a:rPr lang="ru-RU" dirty="0"/>
              <a:t> </a:t>
            </a:r>
            <a:r>
              <a:rPr lang="ru-RU" dirty="0" err="1"/>
              <a:t>всички</a:t>
            </a:r>
            <a:r>
              <a:rPr lang="ru-RU" dirty="0"/>
              <a:t> </a:t>
            </a:r>
            <a:r>
              <a:rPr lang="ru-RU" dirty="0" err="1"/>
              <a:t>възможни</a:t>
            </a:r>
            <a:r>
              <a:rPr lang="ru-RU" dirty="0"/>
              <a:t> </a:t>
            </a:r>
            <a:r>
              <a:rPr lang="ru-RU" dirty="0" err="1"/>
              <a:t>етапи</a:t>
            </a:r>
            <a:r>
              <a:rPr lang="ru-RU" dirty="0"/>
              <a:t> на </a:t>
            </a:r>
            <a:r>
              <a:rPr lang="ru-RU" dirty="0" err="1"/>
              <a:t>проверката</a:t>
            </a:r>
            <a:r>
              <a:rPr lang="ru-RU" dirty="0"/>
              <a:t>. Те </a:t>
            </a:r>
            <a:r>
              <a:rPr lang="ru-RU" dirty="0" err="1"/>
              <a:t>задължително</a:t>
            </a:r>
            <a:r>
              <a:rPr lang="ru-RU" dirty="0"/>
              <a:t> </a:t>
            </a:r>
            <a:r>
              <a:rPr lang="ru-RU" dirty="0" err="1"/>
              <a:t>включват</a:t>
            </a:r>
            <a:r>
              <a:rPr lang="ru-RU" dirty="0"/>
              <a:t> и </a:t>
            </a:r>
            <a:r>
              <a:rPr lang="ru-RU" dirty="0" err="1"/>
              <a:t>хипотезата</a:t>
            </a:r>
            <a:r>
              <a:rPr lang="ru-RU" dirty="0"/>
              <a:t> на повторен анализ, </a:t>
            </a:r>
            <a:r>
              <a:rPr lang="ru-RU" dirty="0" err="1"/>
              <a:t>поради</a:t>
            </a:r>
            <a:r>
              <a:rPr lang="ru-RU" dirty="0"/>
              <a:t> </a:t>
            </a:r>
            <a:r>
              <a:rPr lang="ru-RU" dirty="0" err="1"/>
              <a:t>което</a:t>
            </a:r>
            <a:r>
              <a:rPr lang="ru-RU" dirty="0"/>
              <a:t> </a:t>
            </a:r>
            <a:r>
              <a:rPr lang="ru-RU" dirty="0" err="1"/>
              <a:t>са</a:t>
            </a:r>
            <a:r>
              <a:rPr lang="ru-RU" dirty="0"/>
              <a:t> </a:t>
            </a:r>
            <a:r>
              <a:rPr lang="ru-RU" dirty="0" err="1"/>
              <a:t>предвидени</a:t>
            </a:r>
            <a:r>
              <a:rPr lang="ru-RU" dirty="0"/>
              <a:t> и </a:t>
            </a:r>
            <a:r>
              <a:rPr lang="ru-RU" dirty="0" err="1"/>
              <a:t>срокове</a:t>
            </a:r>
            <a:r>
              <a:rPr lang="ru-RU" dirty="0"/>
              <a:t> за </a:t>
            </a:r>
            <a:r>
              <a:rPr lang="ru-RU" dirty="0" err="1"/>
              <a:t>съхранение</a:t>
            </a:r>
            <a:r>
              <a:rPr lang="ru-RU" dirty="0"/>
              <a:t> на </a:t>
            </a:r>
            <a:r>
              <a:rPr lang="ru-RU" dirty="0" err="1"/>
              <a:t>пробите</a:t>
            </a:r>
            <a:r>
              <a:rPr lang="ru-RU" dirty="0"/>
              <a:t> . </a:t>
            </a:r>
            <a:r>
              <a:rPr lang="ru-RU" dirty="0" err="1"/>
              <a:t>Надлежният</a:t>
            </a:r>
            <a:r>
              <a:rPr lang="ru-RU" dirty="0"/>
              <a:t> </a:t>
            </a:r>
            <a:r>
              <a:rPr lang="ru-RU" dirty="0" err="1"/>
              <a:t>ред</a:t>
            </a:r>
            <a:r>
              <a:rPr lang="ru-RU" dirty="0"/>
              <a:t> по </a:t>
            </a:r>
            <a:r>
              <a:rPr lang="ru-RU" dirty="0" err="1"/>
              <a:t>смисъла</a:t>
            </a:r>
            <a:r>
              <a:rPr lang="ru-RU" dirty="0"/>
              <a:t> на чл. 343б, ал. 1 от НК не </a:t>
            </a:r>
            <a:r>
              <a:rPr lang="ru-RU" dirty="0" err="1"/>
              <a:t>следва</a:t>
            </a:r>
            <a:r>
              <a:rPr lang="ru-RU" dirty="0"/>
              <a:t> да </a:t>
            </a:r>
            <a:r>
              <a:rPr lang="ru-RU" dirty="0" err="1"/>
              <a:t>бъде</a:t>
            </a:r>
            <a:r>
              <a:rPr lang="ru-RU" dirty="0"/>
              <a:t> </a:t>
            </a:r>
            <a:r>
              <a:rPr lang="ru-RU" dirty="0" err="1"/>
              <a:t>прилаган</a:t>
            </a:r>
            <a:r>
              <a:rPr lang="ru-RU" dirty="0"/>
              <a:t> частично, а в </a:t>
            </a:r>
            <a:r>
              <a:rPr lang="ru-RU" dirty="0" err="1"/>
              <a:t>неговата</a:t>
            </a:r>
            <a:r>
              <a:rPr lang="ru-RU" dirty="0"/>
              <a:t> </a:t>
            </a:r>
            <a:r>
              <a:rPr lang="ru-RU" dirty="0" err="1"/>
              <a:t>цялост</a:t>
            </a:r>
            <a:r>
              <a:rPr lang="ru-RU" dirty="0"/>
              <a:t> и </a:t>
            </a:r>
            <a:r>
              <a:rPr lang="ru-RU" dirty="0" err="1"/>
              <a:t>последователност</a:t>
            </a:r>
            <a:r>
              <a:rPr lang="ru-RU" dirty="0" smtClean="0"/>
              <a:t>. </a:t>
            </a:r>
            <a:endParaRPr lang="ru-RU" dirty="0"/>
          </a:p>
          <a:p>
            <a:pPr marL="0" indent="0" algn="just">
              <a:buNone/>
            </a:pPr>
            <a:r>
              <a:rPr lang="ru-RU" b="1" dirty="0" smtClean="0"/>
              <a:t>Р  6/2018 </a:t>
            </a:r>
            <a:r>
              <a:rPr lang="ru-RU" b="1" dirty="0"/>
              <a:t>г. на ВКС по </a:t>
            </a:r>
            <a:r>
              <a:rPr lang="ru-RU" b="1" dirty="0" smtClean="0"/>
              <a:t>НД </a:t>
            </a:r>
            <a:r>
              <a:rPr lang="ru-RU" b="1" dirty="0"/>
              <a:t>1098/2017 г., </a:t>
            </a:r>
            <a:r>
              <a:rPr lang="ru-RU" b="1" dirty="0" smtClean="0"/>
              <a:t>1 НО</a:t>
            </a:r>
          </a:p>
          <a:p>
            <a:pPr marL="0" indent="0" algn="just">
              <a:buNone/>
            </a:pPr>
            <a:r>
              <a:rPr lang="ru-RU" dirty="0" smtClean="0"/>
              <a:t>Не </a:t>
            </a:r>
            <a:r>
              <a:rPr lang="ru-RU" dirty="0"/>
              <a:t>всяко нарушение на правило на </a:t>
            </a:r>
            <a:r>
              <a:rPr lang="ru-RU" dirty="0" err="1"/>
              <a:t>Наредбата</a:t>
            </a:r>
            <a:r>
              <a:rPr lang="ru-RU" dirty="0"/>
              <a:t> води до </a:t>
            </a:r>
            <a:r>
              <a:rPr lang="ru-RU" dirty="0" err="1"/>
              <a:t>елиминиране</a:t>
            </a:r>
            <a:r>
              <a:rPr lang="ru-RU" dirty="0"/>
              <a:t> на </a:t>
            </a:r>
            <a:r>
              <a:rPr lang="ru-RU" dirty="0" err="1"/>
              <a:t>резултатите</a:t>
            </a:r>
            <a:r>
              <a:rPr lang="ru-RU" dirty="0"/>
              <a:t> от </a:t>
            </a:r>
            <a:r>
              <a:rPr lang="ru-RU" dirty="0" err="1"/>
              <a:t>проведената</a:t>
            </a:r>
            <a:r>
              <a:rPr lang="ru-RU" dirty="0"/>
              <a:t> проверка за </a:t>
            </a:r>
            <a:r>
              <a:rPr lang="ru-RU" dirty="0" err="1"/>
              <a:t>такава</a:t>
            </a:r>
            <a:r>
              <a:rPr lang="ru-RU" dirty="0"/>
              <a:t> </a:t>
            </a:r>
            <a:r>
              <a:rPr lang="ru-RU" dirty="0" err="1"/>
              <a:t>употреба</a:t>
            </a:r>
            <a:r>
              <a:rPr lang="ru-RU" dirty="0"/>
              <a:t>, а само </a:t>
            </a:r>
            <a:r>
              <a:rPr lang="ru-RU" dirty="0" err="1"/>
              <a:t>ако</a:t>
            </a:r>
            <a:r>
              <a:rPr lang="ru-RU" dirty="0"/>
              <a:t> </a:t>
            </a:r>
            <a:r>
              <a:rPr lang="ru-RU" dirty="0" err="1"/>
              <a:t>нарушението</a:t>
            </a:r>
            <a:r>
              <a:rPr lang="ru-RU" dirty="0"/>
              <a:t> е </a:t>
            </a:r>
            <a:r>
              <a:rPr lang="ru-RU" dirty="0" err="1"/>
              <a:t>дотолкова</a:t>
            </a:r>
            <a:r>
              <a:rPr lang="ru-RU" dirty="0"/>
              <a:t> </a:t>
            </a:r>
            <a:r>
              <a:rPr lang="ru-RU" dirty="0" err="1"/>
              <a:t>драстично</a:t>
            </a:r>
            <a:r>
              <a:rPr lang="ru-RU" dirty="0"/>
              <a:t>, че </a:t>
            </a:r>
            <a:r>
              <a:rPr lang="ru-RU" dirty="0" err="1"/>
              <a:t>злепоставя</a:t>
            </a:r>
            <a:r>
              <a:rPr lang="ru-RU" dirty="0"/>
              <a:t> </a:t>
            </a:r>
            <a:r>
              <a:rPr lang="ru-RU" dirty="0" err="1"/>
              <a:t>достоверността</a:t>
            </a:r>
            <a:r>
              <a:rPr lang="ru-RU" dirty="0"/>
              <a:t> на </a:t>
            </a:r>
            <a:r>
              <a:rPr lang="ru-RU" dirty="0" err="1"/>
              <a:t>изследването</a:t>
            </a:r>
            <a:r>
              <a:rPr lang="ru-RU" dirty="0"/>
              <a:t> с </a:t>
            </a:r>
            <a:r>
              <a:rPr lang="ru-RU" dirty="0" err="1"/>
              <a:t>техническото</a:t>
            </a:r>
            <a:r>
              <a:rPr lang="ru-RU" dirty="0"/>
              <a:t> средство или </a:t>
            </a:r>
            <a:r>
              <a:rPr lang="ru-RU" dirty="0" err="1"/>
              <a:t>медицинското</a:t>
            </a:r>
            <a:r>
              <a:rPr lang="ru-RU" dirty="0"/>
              <a:t> и/или лабораторно </a:t>
            </a:r>
            <a:r>
              <a:rPr lang="ru-RU" dirty="0" err="1"/>
              <a:t>изследване</a:t>
            </a:r>
            <a:r>
              <a:rPr lang="ru-RU" dirty="0"/>
              <a:t> на </a:t>
            </a:r>
            <a:r>
              <a:rPr lang="ru-RU" dirty="0" err="1"/>
              <a:t>пробите</a:t>
            </a:r>
            <a:r>
              <a:rPr lang="ru-RU" dirty="0" smtClean="0"/>
              <a:t>.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356870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3200" dirty="0" smtClean="0"/>
              <a:t>Какво </a:t>
            </a:r>
            <a:r>
              <a:rPr lang="bg-BG" sz="3200" dirty="0"/>
              <a:t>се отчита при </a:t>
            </a:r>
            <a:r>
              <a:rPr lang="bg-BG" sz="3200" dirty="0" smtClean="0"/>
              <a:t>отказ за </a:t>
            </a:r>
            <a:r>
              <a:rPr lang="bg-BG" sz="3200" dirty="0"/>
              <a:t>кръвно </a:t>
            </a:r>
            <a:r>
              <a:rPr lang="bg-BG" sz="3200" dirty="0" smtClean="0"/>
              <a:t>изследване</a:t>
            </a:r>
            <a:endParaRPr lang="bg-BG" sz="3200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 algn="just">
              <a:buNone/>
            </a:pPr>
            <a:r>
              <a:rPr lang="ru-RU" b="1" dirty="0" smtClean="0"/>
              <a:t>Р 130/2018 </a:t>
            </a:r>
            <a:r>
              <a:rPr lang="ru-RU" b="1" dirty="0"/>
              <a:t>г. на ВКС по </a:t>
            </a:r>
            <a:r>
              <a:rPr lang="ru-RU" b="1" dirty="0" smtClean="0"/>
              <a:t>НД </a:t>
            </a:r>
            <a:r>
              <a:rPr lang="ru-RU" b="1" dirty="0"/>
              <a:t>424/2018 г., </a:t>
            </a:r>
            <a:r>
              <a:rPr lang="ru-RU" b="1" dirty="0" smtClean="0"/>
              <a:t>1 НО</a:t>
            </a:r>
          </a:p>
          <a:p>
            <a:pPr marL="0" indent="0" algn="just">
              <a:buNone/>
            </a:pPr>
            <a:r>
              <a:rPr lang="ru-RU" dirty="0" err="1" smtClean="0"/>
              <a:t>Съдът</a:t>
            </a:r>
            <a:r>
              <a:rPr lang="ru-RU" dirty="0" smtClean="0"/>
              <a:t> е </a:t>
            </a:r>
            <a:r>
              <a:rPr lang="ru-RU" dirty="0" err="1" smtClean="0"/>
              <a:t>отчел</a:t>
            </a:r>
            <a:r>
              <a:rPr lang="ru-RU" dirty="0" smtClean="0"/>
              <a:t> </a:t>
            </a:r>
            <a:r>
              <a:rPr lang="ru-RU" dirty="0" err="1" smtClean="0"/>
              <a:t>допустимата</a:t>
            </a:r>
            <a:r>
              <a:rPr lang="ru-RU" dirty="0" smtClean="0"/>
              <a:t> грешка при </a:t>
            </a:r>
            <a:r>
              <a:rPr lang="ru-RU" dirty="0" err="1" smtClean="0"/>
              <a:t>използване</a:t>
            </a:r>
            <a:r>
              <a:rPr lang="ru-RU" dirty="0" smtClean="0"/>
              <a:t> на «</a:t>
            </a:r>
            <a:r>
              <a:rPr lang="ru-RU" dirty="0" err="1" smtClean="0"/>
              <a:t>дрегер</a:t>
            </a:r>
            <a:r>
              <a:rPr lang="ru-RU" dirty="0" smtClean="0"/>
              <a:t> </a:t>
            </a:r>
            <a:r>
              <a:rPr lang="ru-RU" dirty="0" err="1" smtClean="0"/>
              <a:t>алкотест</a:t>
            </a:r>
            <a:r>
              <a:rPr lang="ru-RU" dirty="0" smtClean="0"/>
              <a:t>» и я е </a:t>
            </a:r>
            <a:r>
              <a:rPr lang="ru-RU" dirty="0" err="1" smtClean="0"/>
              <a:t>съотнесъл</a:t>
            </a:r>
            <a:r>
              <a:rPr lang="ru-RU" dirty="0" smtClean="0"/>
              <a:t> </a:t>
            </a:r>
            <a:r>
              <a:rPr lang="ru-RU" dirty="0" err="1" smtClean="0"/>
              <a:t>към</a:t>
            </a:r>
            <a:r>
              <a:rPr lang="ru-RU" dirty="0" smtClean="0"/>
              <a:t> </a:t>
            </a:r>
            <a:r>
              <a:rPr lang="ru-RU" dirty="0" err="1" smtClean="0"/>
              <a:t>измерената</a:t>
            </a:r>
            <a:r>
              <a:rPr lang="ru-RU" dirty="0" smtClean="0"/>
              <a:t> концентрация на </a:t>
            </a:r>
            <a:r>
              <a:rPr lang="ru-RU" dirty="0" err="1" smtClean="0"/>
              <a:t>алкохол</a:t>
            </a:r>
            <a:r>
              <a:rPr lang="ru-RU" dirty="0" smtClean="0"/>
              <a:t> в размер на 0,52 </a:t>
            </a:r>
            <a:r>
              <a:rPr lang="ru-RU" dirty="0" err="1" smtClean="0"/>
              <a:t>промила</a:t>
            </a:r>
            <a:r>
              <a:rPr lang="ru-RU" dirty="0" smtClean="0"/>
              <a:t>, </a:t>
            </a:r>
            <a:r>
              <a:rPr lang="ru-RU" dirty="0" err="1" smtClean="0"/>
              <a:t>като</a:t>
            </a:r>
            <a:r>
              <a:rPr lang="ru-RU" dirty="0" smtClean="0"/>
              <a:t> е </a:t>
            </a:r>
            <a:r>
              <a:rPr lang="ru-RU" dirty="0" err="1" smtClean="0"/>
              <a:t>приел</a:t>
            </a:r>
            <a:r>
              <a:rPr lang="ru-RU" dirty="0" smtClean="0"/>
              <a:t>, че </a:t>
            </a:r>
            <a:r>
              <a:rPr lang="ru-RU" dirty="0" err="1" smtClean="0"/>
              <a:t>действителната</a:t>
            </a:r>
            <a:r>
              <a:rPr lang="ru-RU" dirty="0" smtClean="0"/>
              <a:t> </a:t>
            </a:r>
            <a:r>
              <a:rPr lang="ru-RU" dirty="0" err="1"/>
              <a:t>стойност</a:t>
            </a:r>
            <a:r>
              <a:rPr lang="ru-RU" dirty="0"/>
              <a:t> на </a:t>
            </a:r>
            <a:r>
              <a:rPr lang="ru-RU" dirty="0" err="1"/>
              <a:t>измерената</a:t>
            </a:r>
            <a:r>
              <a:rPr lang="ru-RU" dirty="0"/>
              <a:t> концентрация на </a:t>
            </a:r>
            <a:r>
              <a:rPr lang="ru-RU" dirty="0" err="1"/>
              <a:t>пробата</a:t>
            </a:r>
            <a:r>
              <a:rPr lang="ru-RU" dirty="0"/>
              <a:t> е в обхвата от 0,453 до 0,587 </a:t>
            </a:r>
            <a:r>
              <a:rPr lang="ru-RU" dirty="0" err="1"/>
              <a:t>промила</a:t>
            </a:r>
            <a:r>
              <a:rPr lang="ru-RU" dirty="0"/>
              <a:t>. </a:t>
            </a:r>
          </a:p>
          <a:p>
            <a:pPr marL="0" indent="0" algn="just">
              <a:buNone/>
            </a:pPr>
            <a:r>
              <a:rPr lang="ru-RU" b="1" dirty="0" smtClean="0"/>
              <a:t>Р 204/2018 </a:t>
            </a:r>
            <a:r>
              <a:rPr lang="ru-RU" b="1" dirty="0"/>
              <a:t>г. по </a:t>
            </a:r>
            <a:r>
              <a:rPr lang="ru-RU" b="1" dirty="0" smtClean="0"/>
              <a:t>НД 916/2018 </a:t>
            </a:r>
            <a:r>
              <a:rPr lang="ru-RU" b="1" dirty="0"/>
              <a:t>г., </a:t>
            </a:r>
            <a:r>
              <a:rPr lang="ru-RU" b="1" dirty="0" smtClean="0"/>
              <a:t>1 НО</a:t>
            </a:r>
          </a:p>
          <a:p>
            <a:pPr marL="0" indent="0" algn="just">
              <a:buNone/>
            </a:pPr>
            <a:r>
              <a:rPr lang="ru-RU" dirty="0" err="1" smtClean="0"/>
              <a:t>Въз</a:t>
            </a:r>
            <a:r>
              <a:rPr lang="ru-RU" dirty="0" smtClean="0"/>
              <a:t> </a:t>
            </a:r>
            <a:r>
              <a:rPr lang="ru-RU" dirty="0"/>
              <a:t>основа на </a:t>
            </a:r>
            <a:r>
              <a:rPr lang="ru-RU" dirty="0" err="1"/>
              <a:t>показанието</a:t>
            </a:r>
            <a:r>
              <a:rPr lang="ru-RU" dirty="0"/>
              <a:t> на </a:t>
            </a:r>
            <a:r>
              <a:rPr lang="ru-RU" dirty="0" err="1"/>
              <a:t>техническото</a:t>
            </a:r>
            <a:r>
              <a:rPr lang="ru-RU" dirty="0"/>
              <a:t> средство "</a:t>
            </a:r>
            <a:r>
              <a:rPr lang="ru-RU" dirty="0" err="1"/>
              <a:t>Алкотест</a:t>
            </a:r>
            <a:r>
              <a:rPr lang="ru-RU" dirty="0"/>
              <a:t> </a:t>
            </a:r>
            <a:r>
              <a:rPr lang="ru-RU" dirty="0" err="1"/>
              <a:t>Дрегер</a:t>
            </a:r>
            <a:r>
              <a:rPr lang="ru-RU" dirty="0"/>
              <a:t> 7410+, с фабр. №ARYK-0020, а именно-1, 25</a:t>
            </a:r>
            <a:r>
              <a:rPr lang="ru-RU" dirty="0" smtClean="0"/>
              <a:t>‰ и </a:t>
            </a:r>
            <a:r>
              <a:rPr lang="ru-RU" dirty="0" err="1" smtClean="0"/>
              <a:t>заключението</a:t>
            </a:r>
            <a:r>
              <a:rPr lang="ru-RU" dirty="0" smtClean="0"/>
              <a:t> на </a:t>
            </a:r>
            <a:r>
              <a:rPr lang="ru-RU" dirty="0" err="1" smtClean="0"/>
              <a:t>изготвената</a:t>
            </a:r>
            <a:r>
              <a:rPr lang="ru-RU" dirty="0" smtClean="0"/>
              <a:t> </a:t>
            </a:r>
            <a:r>
              <a:rPr lang="ru-RU" dirty="0" err="1" smtClean="0"/>
              <a:t>съдебно</a:t>
            </a:r>
            <a:r>
              <a:rPr lang="ru-RU" dirty="0" smtClean="0"/>
              <a:t>- </a:t>
            </a:r>
            <a:r>
              <a:rPr lang="ru-RU" dirty="0" err="1" smtClean="0"/>
              <a:t>медицинската</a:t>
            </a:r>
            <a:r>
              <a:rPr lang="ru-RU" dirty="0" smtClean="0"/>
              <a:t> </a:t>
            </a:r>
            <a:r>
              <a:rPr lang="ru-RU" dirty="0" err="1" smtClean="0"/>
              <a:t>експертиза</a:t>
            </a:r>
            <a:r>
              <a:rPr lang="ru-RU" dirty="0" smtClean="0"/>
              <a:t> </a:t>
            </a:r>
            <a:r>
              <a:rPr lang="ru-RU" dirty="0" err="1"/>
              <a:t>възможно</a:t>
            </a:r>
            <a:r>
              <a:rPr lang="ru-RU" dirty="0"/>
              <a:t> отклонение в интервала 1, 19%о-1, 31‰. Условно, </a:t>
            </a:r>
            <a:r>
              <a:rPr lang="ru-RU" dirty="0" err="1"/>
              <a:t>във</a:t>
            </a:r>
            <a:r>
              <a:rPr lang="ru-RU" dirty="0"/>
              <a:t> </a:t>
            </a:r>
            <a:r>
              <a:rPr lang="ru-RU" dirty="0" err="1"/>
              <a:t>връзка</a:t>
            </a:r>
            <a:r>
              <a:rPr lang="ru-RU" dirty="0"/>
              <a:t> с начина на </a:t>
            </a:r>
            <a:r>
              <a:rPr lang="ru-RU" dirty="0" err="1"/>
              <a:t>дишане</a:t>
            </a:r>
            <a:r>
              <a:rPr lang="ru-RU" dirty="0"/>
              <a:t> и </a:t>
            </a:r>
            <a:r>
              <a:rPr lang="ru-RU" dirty="0" err="1"/>
              <a:t>възможно</a:t>
            </a:r>
            <a:r>
              <a:rPr lang="ru-RU" dirty="0"/>
              <a:t> отклонение в </a:t>
            </a:r>
            <a:r>
              <a:rPr lang="ru-RU" dirty="0" err="1"/>
              <a:t>съотношението</a:t>
            </a:r>
            <a:r>
              <a:rPr lang="ru-RU" dirty="0"/>
              <a:t>, </a:t>
            </a:r>
            <a:r>
              <a:rPr lang="ru-RU" dirty="0" err="1"/>
              <a:t>са</a:t>
            </a:r>
            <a:r>
              <a:rPr lang="ru-RU" dirty="0"/>
              <a:t> </a:t>
            </a:r>
            <a:r>
              <a:rPr lang="ru-RU" dirty="0" err="1"/>
              <a:t>възможни</a:t>
            </a:r>
            <a:r>
              <a:rPr lang="ru-RU" dirty="0"/>
              <a:t> </a:t>
            </a:r>
            <a:r>
              <a:rPr lang="ru-RU" dirty="0" err="1"/>
              <a:t>алкохолни</a:t>
            </a:r>
            <a:r>
              <a:rPr lang="ru-RU" dirty="0"/>
              <a:t> </a:t>
            </a:r>
            <a:r>
              <a:rPr lang="ru-RU" dirty="0" err="1"/>
              <a:t>кръвни</a:t>
            </a:r>
            <a:r>
              <a:rPr lang="ru-RU" dirty="0"/>
              <a:t> концентрации до </a:t>
            </a:r>
            <a:r>
              <a:rPr lang="ru-RU" dirty="0" err="1"/>
              <a:t>минимално</a:t>
            </a:r>
            <a:r>
              <a:rPr lang="ru-RU" dirty="0"/>
              <a:t> </a:t>
            </a:r>
            <a:r>
              <a:rPr lang="ru-RU" dirty="0" err="1"/>
              <a:t>ниво</a:t>
            </a:r>
            <a:r>
              <a:rPr lang="ru-RU" dirty="0"/>
              <a:t> 1, 12‰. </a:t>
            </a:r>
          </a:p>
          <a:p>
            <a:pPr marL="0" indent="0" algn="just">
              <a:buNone/>
            </a:pPr>
            <a:r>
              <a:rPr lang="ru-RU" dirty="0"/>
              <a:t>При </a:t>
            </a:r>
            <a:r>
              <a:rPr lang="ru-RU" dirty="0" err="1"/>
              <a:t>съмнения</a:t>
            </a:r>
            <a:r>
              <a:rPr lang="ru-RU" dirty="0"/>
              <a:t> </a:t>
            </a:r>
            <a:r>
              <a:rPr lang="ru-RU" dirty="0" err="1"/>
              <a:t>относно</a:t>
            </a:r>
            <a:r>
              <a:rPr lang="ru-RU" dirty="0"/>
              <a:t> </a:t>
            </a:r>
            <a:r>
              <a:rPr lang="ru-RU" dirty="0" err="1"/>
              <a:t>действителната</a:t>
            </a:r>
            <a:r>
              <a:rPr lang="ru-RU" dirty="0"/>
              <a:t> концентрация на </a:t>
            </a:r>
            <a:r>
              <a:rPr lang="ru-RU" dirty="0" err="1"/>
              <a:t>алкохол</a:t>
            </a:r>
            <a:r>
              <a:rPr lang="ru-RU" dirty="0"/>
              <a:t> в </a:t>
            </a:r>
            <a:r>
              <a:rPr lang="ru-RU" dirty="0" err="1"/>
              <a:t>кръвта</a:t>
            </a:r>
            <a:r>
              <a:rPr lang="ru-RU" dirty="0"/>
              <a:t> </a:t>
            </a:r>
            <a:r>
              <a:rPr lang="ru-RU" dirty="0" err="1"/>
              <a:t>органите</a:t>
            </a:r>
            <a:r>
              <a:rPr lang="ru-RU" dirty="0"/>
              <a:t> на </a:t>
            </a:r>
            <a:r>
              <a:rPr lang="ru-RU" dirty="0" err="1"/>
              <a:t>досъдебното</a:t>
            </a:r>
            <a:r>
              <a:rPr lang="ru-RU" dirty="0"/>
              <a:t> производство </a:t>
            </a:r>
            <a:r>
              <a:rPr lang="ru-RU" dirty="0" err="1"/>
              <a:t>прилагат</a:t>
            </a:r>
            <a:r>
              <a:rPr lang="ru-RU" dirty="0"/>
              <a:t> </a:t>
            </a:r>
            <a:r>
              <a:rPr lang="ru-RU" dirty="0" err="1"/>
              <a:t>писмени</a:t>
            </a:r>
            <a:r>
              <a:rPr lang="ru-RU" dirty="0"/>
              <a:t> </a:t>
            </a:r>
            <a:r>
              <a:rPr lang="ru-RU" dirty="0" err="1"/>
              <a:t>доказателства</a:t>
            </a:r>
            <a:r>
              <a:rPr lang="ru-RU" dirty="0"/>
              <a:t> за </a:t>
            </a:r>
            <a:r>
              <a:rPr lang="ru-RU" dirty="0" err="1"/>
              <a:t>изправността</a:t>
            </a:r>
            <a:r>
              <a:rPr lang="ru-RU" dirty="0"/>
              <a:t> на </a:t>
            </a:r>
            <a:r>
              <a:rPr lang="ru-RU" dirty="0" err="1"/>
              <a:t>техническото</a:t>
            </a:r>
            <a:r>
              <a:rPr lang="ru-RU" dirty="0"/>
              <a:t> средство, за системно </a:t>
            </a:r>
            <a:r>
              <a:rPr lang="ru-RU" dirty="0" err="1"/>
              <a:t>провеждания</a:t>
            </a:r>
            <a:r>
              <a:rPr lang="ru-RU" dirty="0"/>
              <a:t> </a:t>
            </a:r>
            <a:r>
              <a:rPr lang="ru-RU" dirty="0" err="1"/>
              <a:t>метрологичен</a:t>
            </a:r>
            <a:r>
              <a:rPr lang="ru-RU" dirty="0"/>
              <a:t> </a:t>
            </a:r>
            <a:r>
              <a:rPr lang="bg-BG" dirty="0" smtClean="0"/>
              <a:t>контрол </a:t>
            </a:r>
            <a:r>
              <a:rPr lang="bg-BG" dirty="0"/>
              <a:t>и др. </a:t>
            </a:r>
          </a:p>
          <a:p>
            <a:pPr marL="0" indent="0" algn="just">
              <a:buNone/>
            </a:pPr>
            <a:r>
              <a:rPr lang="ru-RU" b="1" dirty="0" smtClean="0"/>
              <a:t>Р 183/2019 </a:t>
            </a:r>
            <a:r>
              <a:rPr lang="ru-RU" b="1" dirty="0"/>
              <a:t>г. на ВКС </a:t>
            </a:r>
            <a:r>
              <a:rPr lang="ru-RU" b="1" dirty="0" smtClean="0"/>
              <a:t>по НД </a:t>
            </a:r>
            <a:r>
              <a:rPr lang="ru-RU" b="1" dirty="0"/>
              <a:t>907/2018 г., </a:t>
            </a:r>
            <a:r>
              <a:rPr lang="ru-RU" b="1" dirty="0" smtClean="0"/>
              <a:t>3 НО</a:t>
            </a:r>
            <a:endParaRPr lang="ru-RU" b="1" dirty="0"/>
          </a:p>
          <a:p>
            <a:pPr marL="0" indent="0" algn="just">
              <a:buNone/>
            </a:pPr>
            <a:r>
              <a:rPr lang="ru-RU" dirty="0" smtClean="0"/>
              <a:t>От </a:t>
            </a:r>
            <a:r>
              <a:rPr lang="ru-RU" dirty="0" err="1"/>
              <a:t>приложените</a:t>
            </a:r>
            <a:r>
              <a:rPr lang="ru-RU" dirty="0"/>
              <a:t> по </a:t>
            </a:r>
            <a:r>
              <a:rPr lang="ru-RU" dirty="0" err="1"/>
              <a:t>делото</a:t>
            </a:r>
            <a:r>
              <a:rPr lang="ru-RU" dirty="0"/>
              <a:t> </a:t>
            </a:r>
            <a:r>
              <a:rPr lang="ru-RU" dirty="0" err="1"/>
              <a:t>писмени</a:t>
            </a:r>
            <a:r>
              <a:rPr lang="ru-RU" dirty="0"/>
              <a:t> </a:t>
            </a:r>
            <a:r>
              <a:rPr lang="ru-RU" dirty="0" err="1"/>
              <a:t>доказателства</a:t>
            </a:r>
            <a:r>
              <a:rPr lang="ru-RU" dirty="0"/>
              <a:t> </a:t>
            </a:r>
            <a:r>
              <a:rPr lang="ru-RU" dirty="0" err="1"/>
              <a:t>досежно</a:t>
            </a:r>
            <a:r>
              <a:rPr lang="ru-RU" dirty="0"/>
              <a:t> </a:t>
            </a:r>
            <a:r>
              <a:rPr lang="ru-RU" dirty="0" err="1"/>
              <a:t>годността</a:t>
            </a:r>
            <a:r>
              <a:rPr lang="ru-RU" dirty="0"/>
              <a:t> на </a:t>
            </a:r>
            <a:r>
              <a:rPr lang="ru-RU" dirty="0" err="1"/>
              <a:t>измервателното</a:t>
            </a:r>
            <a:r>
              <a:rPr lang="ru-RU" dirty="0"/>
              <a:t> средство е видно, че то е </a:t>
            </a:r>
            <a:r>
              <a:rPr lang="ru-RU" dirty="0" err="1"/>
              <a:t>преминало</a:t>
            </a:r>
            <a:r>
              <a:rPr lang="ru-RU" dirty="0"/>
              <a:t> успешно </a:t>
            </a:r>
            <a:r>
              <a:rPr lang="ru-RU" dirty="0" err="1"/>
              <a:t>проверката</a:t>
            </a:r>
            <a:r>
              <a:rPr lang="ru-RU" dirty="0"/>
              <a:t> за </a:t>
            </a:r>
            <a:r>
              <a:rPr lang="ru-RU" dirty="0" err="1"/>
              <a:t>техническа</a:t>
            </a:r>
            <a:r>
              <a:rPr lang="ru-RU" dirty="0"/>
              <a:t> </a:t>
            </a:r>
            <a:r>
              <a:rPr lang="ru-RU" dirty="0" err="1"/>
              <a:t>годност</a:t>
            </a:r>
            <a:r>
              <a:rPr lang="ru-RU" dirty="0"/>
              <a:t>, </a:t>
            </a:r>
            <a:r>
              <a:rPr lang="ru-RU" dirty="0" err="1"/>
              <a:t>така</a:t>
            </a:r>
            <a:r>
              <a:rPr lang="ru-RU" dirty="0"/>
              <a:t> че </a:t>
            </a:r>
            <a:r>
              <a:rPr lang="ru-RU" dirty="0" err="1"/>
              <a:t>показанията</a:t>
            </a:r>
            <a:r>
              <a:rPr lang="ru-RU" dirty="0"/>
              <a:t> </a:t>
            </a:r>
            <a:r>
              <a:rPr lang="ru-RU" dirty="0" err="1"/>
              <a:t>му</a:t>
            </a:r>
            <a:r>
              <a:rPr lang="ru-RU" dirty="0"/>
              <a:t> не </a:t>
            </a:r>
            <a:r>
              <a:rPr lang="ru-RU" dirty="0" err="1"/>
              <a:t>могат</a:t>
            </a:r>
            <a:r>
              <a:rPr lang="ru-RU" dirty="0"/>
              <a:t> да се поставят под </a:t>
            </a:r>
            <a:r>
              <a:rPr lang="ru-RU" dirty="0" err="1"/>
              <a:t>съмнение</a:t>
            </a:r>
            <a:r>
              <a:rPr lang="ru-RU" dirty="0"/>
              <a:t>, </a:t>
            </a:r>
            <a:r>
              <a:rPr lang="ru-RU" dirty="0" err="1"/>
              <a:t>още</a:t>
            </a:r>
            <a:r>
              <a:rPr lang="ru-RU" dirty="0"/>
              <a:t> </a:t>
            </a:r>
            <a:r>
              <a:rPr lang="ru-RU" dirty="0" err="1"/>
              <a:t>повече</a:t>
            </a:r>
            <a:r>
              <a:rPr lang="ru-RU" dirty="0"/>
              <a:t> че </a:t>
            </a:r>
            <a:r>
              <a:rPr lang="ru-RU" dirty="0" err="1"/>
              <a:t>липсват</a:t>
            </a:r>
            <a:r>
              <a:rPr lang="ru-RU" dirty="0"/>
              <a:t> по </a:t>
            </a:r>
            <a:r>
              <a:rPr lang="ru-RU" dirty="0" err="1"/>
              <a:t>делото</a:t>
            </a:r>
            <a:r>
              <a:rPr lang="ru-RU" dirty="0"/>
              <a:t> фактически </a:t>
            </a:r>
            <a:r>
              <a:rPr lang="ru-RU" dirty="0" err="1"/>
              <a:t>данни</a:t>
            </a:r>
            <a:r>
              <a:rPr lang="ru-RU" dirty="0"/>
              <a:t>, </a:t>
            </a:r>
            <a:r>
              <a:rPr lang="ru-RU" dirty="0" err="1"/>
              <a:t>дискредитиращи</a:t>
            </a:r>
            <a:r>
              <a:rPr lang="ru-RU" dirty="0"/>
              <a:t> </a:t>
            </a:r>
            <a:r>
              <a:rPr lang="ru-RU" dirty="0" err="1"/>
              <a:t>годността</a:t>
            </a:r>
            <a:r>
              <a:rPr lang="ru-RU" dirty="0"/>
              <a:t> на </a:t>
            </a:r>
            <a:r>
              <a:rPr lang="ru-RU" dirty="0" err="1"/>
              <a:t>обсъжданото</a:t>
            </a:r>
            <a:r>
              <a:rPr lang="ru-RU" dirty="0"/>
              <a:t> </a:t>
            </a:r>
            <a:r>
              <a:rPr lang="ru-RU" dirty="0" err="1"/>
              <a:t>техническо</a:t>
            </a:r>
            <a:r>
              <a:rPr lang="ru-RU" dirty="0"/>
              <a:t> </a:t>
            </a:r>
            <a:r>
              <a:rPr lang="ru-RU" dirty="0" smtClean="0"/>
              <a:t>средство.</a:t>
            </a:r>
            <a:r>
              <a:rPr lang="ru-RU" b="1" dirty="0" smtClean="0"/>
              <a:t> 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5113599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1960</TotalTime>
  <Words>7368</Words>
  <Application>Microsoft Office PowerPoint</Application>
  <PresentationFormat>Презентация на цял екран (4:3)</PresentationFormat>
  <Paragraphs>191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32</vt:i4>
      </vt:variant>
    </vt:vector>
  </HeadingPairs>
  <TitlesOfParts>
    <vt:vector size="33" baseType="lpstr">
      <vt:lpstr>Office Theme</vt:lpstr>
      <vt:lpstr>Престъпления по чл.343б НК</vt:lpstr>
      <vt:lpstr>Управление на МПС</vt:lpstr>
      <vt:lpstr>Управление на МПС</vt:lpstr>
      <vt:lpstr>Обективна страна на престъплението по чл.343б НК </vt:lpstr>
      <vt:lpstr>Обективна страна на престъплението по чл.343б НК</vt:lpstr>
      <vt:lpstr>Надлежен ред</vt:lpstr>
      <vt:lpstr>Надлежен ред</vt:lpstr>
      <vt:lpstr>Надлежен ред</vt:lpstr>
      <vt:lpstr>Какво се отчита при отказ за кръвно изследване</vt:lpstr>
      <vt:lpstr>Какво се отчита при отказ за кръвно изследване</vt:lpstr>
      <vt:lpstr>Какво се отчита при неизвършено кръвно изследване</vt:lpstr>
      <vt:lpstr>Невзимане на кръвна проба</vt:lpstr>
      <vt:lpstr>Нарушения при извършване и оформяне на документацията за кръвното изследване</vt:lpstr>
      <vt:lpstr>Нарушения при извършване и оформяне на документацията за кръвното изследване</vt:lpstr>
      <vt:lpstr>Нарушения при извършване и оформяне на документацията за кръвното изследване</vt:lpstr>
      <vt:lpstr>Нарушения при извършване и оформяне на документацията за кръвното изследване</vt:lpstr>
      <vt:lpstr>ПРОТОКОЛ ЗА ХИМИЧЕСКО ИЛИ ХИМИКО-ТОКСИКОЛОГИЧНО ИЗСЛЕДВАНЕ ЗА ОПРЕДЕЛЯНЕ КОНЦЕНТРАЦИЯТА НА АЛКОХОЛ И/ИЛИ УПОТРЕБА НА НАРКОТИЧНИ ВЕЩЕСТВА ИЛИ ТЕХНИ АНАЛОЗИ </vt:lpstr>
      <vt:lpstr>Професионална квалификация на лицата, които извършват изследването</vt:lpstr>
      <vt:lpstr>Повторно изследване на взета проба</vt:lpstr>
      <vt:lpstr>Ретроактивно изследване чрез СМЕ</vt:lpstr>
      <vt:lpstr>Ретроактивно изследване чрез СМЕ</vt:lpstr>
      <vt:lpstr>Субективна страна на престъплението по чл.343б, ал.3 НК</vt:lpstr>
      <vt:lpstr>Субективна страна на престъплението по чл.343б, ал.3 НК</vt:lpstr>
      <vt:lpstr>Обективна страна на престъплението по чл.343б, ал.3 НК</vt:lpstr>
      <vt:lpstr>Надлежен ред за установяване на употреба на наркотични вещества</vt:lpstr>
      <vt:lpstr>Нарушения при извършване на изследването за установяване на наркотични вещества</vt:lpstr>
      <vt:lpstr>Повлияване на водача</vt:lpstr>
      <vt:lpstr>Повлияване на водача</vt:lpstr>
      <vt:lpstr>Прием на лекарства</vt:lpstr>
      <vt:lpstr>Прием на метадон</vt:lpstr>
      <vt:lpstr>Право на защита</vt:lpstr>
      <vt:lpstr>Презентация на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Обвинителен акт съдебна практика</dc:title>
  <dc:creator>Красимир Шекерджиев</dc:creator>
  <cp:lastModifiedBy>Красимир Шекерджиев</cp:lastModifiedBy>
  <cp:revision>58</cp:revision>
  <dcterms:created xsi:type="dcterms:W3CDTF">2017-05-02T08:17:05Z</dcterms:created>
  <dcterms:modified xsi:type="dcterms:W3CDTF">2023-09-26T09:38:17Z</dcterms:modified>
</cp:coreProperties>
</file>